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66" r:id="rId3"/>
    <p:sldId id="257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258" r:id="rId17"/>
    <p:sldId id="259" r:id="rId18"/>
    <p:sldId id="263" r:id="rId19"/>
    <p:sldId id="272" r:id="rId20"/>
    <p:sldId id="268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308" r:id="rId32"/>
    <p:sldId id="288" r:id="rId33"/>
    <p:sldId id="289" r:id="rId34"/>
    <p:sldId id="322" r:id="rId35"/>
    <p:sldId id="290" r:id="rId36"/>
    <p:sldId id="309" r:id="rId37"/>
    <p:sldId id="291" r:id="rId38"/>
    <p:sldId id="292" r:id="rId39"/>
    <p:sldId id="293" r:id="rId40"/>
    <p:sldId id="294" r:id="rId41"/>
    <p:sldId id="295" r:id="rId42"/>
    <p:sldId id="323" r:id="rId43"/>
    <p:sldId id="297" r:id="rId44"/>
    <p:sldId id="324" r:id="rId45"/>
    <p:sldId id="298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264" r:id="rId55"/>
    <p:sldId id="32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2" y="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A8970-6160-416C-827A-8C9D952A6ECB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924DD-F8BF-4E8F-8DE4-7B5C371AE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65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0FF05D8-3E37-4B2D-8286-E4F0A32BF710}" type="slidenum">
              <a:rPr lang="en-US" sz="1200" b="0"/>
              <a:pPr eaLnBrk="1" hangingPunct="1"/>
              <a:t>2</a:t>
            </a:fld>
            <a:endParaRPr lang="en-US" sz="1200" b="0"/>
          </a:p>
        </p:txBody>
      </p:sp>
      <p:sp>
        <p:nvSpPr>
          <p:cNvPr id="215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45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71CB430-4D88-4F62-9766-F61828C49BEE}" type="slidenum">
              <a:rPr lang="en-US" sz="1200" b="0"/>
              <a:pPr eaLnBrk="1" hangingPunct="1"/>
              <a:t>29</a:t>
            </a:fld>
            <a:endParaRPr lang="en-US" sz="1200" b="0"/>
          </a:p>
        </p:txBody>
      </p:sp>
      <p:sp>
        <p:nvSpPr>
          <p:cNvPr id="460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25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4550AE5-1310-4834-8631-74104353CD92}" type="slidenum">
              <a:rPr lang="en-US" sz="1200" b="0"/>
              <a:pPr eaLnBrk="1" hangingPunct="1"/>
              <a:t>30</a:t>
            </a:fld>
            <a:endParaRPr lang="en-US" sz="1200" b="0"/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0711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61D3E91-A9A8-47F7-85CE-9D9BA9DCDDEB}" type="slidenum">
              <a:rPr lang="en-US" sz="1200" b="0"/>
              <a:pPr eaLnBrk="1" hangingPunct="1"/>
              <a:t>32</a:t>
            </a:fld>
            <a:endParaRPr lang="en-US" sz="1200" b="0"/>
          </a:p>
        </p:txBody>
      </p:sp>
      <p:sp>
        <p:nvSpPr>
          <p:cNvPr id="501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940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EA99358-435D-4B16-9A0D-D0FC97DF40EA}" type="slidenum">
              <a:rPr lang="en-US" sz="1200" b="0"/>
              <a:pPr eaLnBrk="1" hangingPunct="1"/>
              <a:t>33</a:t>
            </a:fld>
            <a:endParaRPr lang="en-US" sz="1200" b="0"/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35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EA99358-435D-4B16-9A0D-D0FC97DF40EA}" type="slidenum">
              <a:rPr lang="en-US" sz="1200" b="0"/>
              <a:pPr eaLnBrk="1" hangingPunct="1"/>
              <a:t>34</a:t>
            </a:fld>
            <a:endParaRPr lang="en-US" sz="1200" b="0"/>
          </a:p>
        </p:txBody>
      </p:sp>
      <p:sp>
        <p:nvSpPr>
          <p:cNvPr id="522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0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781C881-70E4-4393-B855-665E69A1E537}" type="slidenum">
              <a:rPr lang="en-US" sz="1200" b="0"/>
              <a:pPr eaLnBrk="1" hangingPunct="1"/>
              <a:t>35</a:t>
            </a:fld>
            <a:endParaRPr lang="en-US" sz="1200" b="0"/>
          </a:p>
        </p:txBody>
      </p:sp>
      <p:sp>
        <p:nvSpPr>
          <p:cNvPr id="542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277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C81E7F3-079C-483C-B491-41ED53D7C311}" type="slidenum">
              <a:rPr lang="en-US" sz="1200" b="0"/>
              <a:pPr eaLnBrk="1" hangingPunct="1"/>
              <a:t>37</a:t>
            </a:fld>
            <a:endParaRPr lang="en-US" sz="1200" b="0"/>
          </a:p>
        </p:txBody>
      </p:sp>
      <p:sp>
        <p:nvSpPr>
          <p:cNvPr id="563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0697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46E06DE-F0E6-46BB-BF4B-9303053F7CF7}" type="slidenum">
              <a:rPr lang="en-US" sz="1200" b="0"/>
              <a:pPr eaLnBrk="1" hangingPunct="1"/>
              <a:t>38</a:t>
            </a:fld>
            <a:endParaRPr lang="en-US" sz="1200" b="0"/>
          </a:p>
        </p:txBody>
      </p:sp>
      <p:sp>
        <p:nvSpPr>
          <p:cNvPr id="583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95441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BB8592A-08CC-421B-99AF-D215BD70524C}" type="slidenum">
              <a:rPr lang="en-US" sz="1200" b="0"/>
              <a:pPr eaLnBrk="1" hangingPunct="1"/>
              <a:t>39</a:t>
            </a:fld>
            <a:endParaRPr lang="en-US" sz="1200" b="0"/>
          </a:p>
        </p:txBody>
      </p:sp>
      <p:sp>
        <p:nvSpPr>
          <p:cNvPr id="604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18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4AB5CD6-565C-4076-AFA6-D3B4FB95E3F2}" type="slidenum">
              <a:rPr lang="en-US" sz="1200" b="0"/>
              <a:pPr eaLnBrk="1" hangingPunct="1"/>
              <a:t>40</a:t>
            </a:fld>
            <a:endParaRPr lang="en-US" sz="1200" b="0"/>
          </a:p>
        </p:txBody>
      </p:sp>
      <p:sp>
        <p:nvSpPr>
          <p:cNvPr id="6246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99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7F1887D-DB2D-4214-84CA-7AB89C55176E}" type="slidenum">
              <a:rPr lang="en-US" sz="1200" b="0"/>
              <a:pPr eaLnBrk="1" hangingPunct="1"/>
              <a:t>21</a:t>
            </a:fld>
            <a:endParaRPr lang="en-US" sz="1200" b="0"/>
          </a:p>
        </p:txBody>
      </p:sp>
      <p:sp>
        <p:nvSpPr>
          <p:cNvPr id="296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8358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CA43F37-EAA2-4BC2-806A-6D5C4C37514D}" type="slidenum">
              <a:rPr lang="en-US" sz="1200" b="0"/>
              <a:pPr eaLnBrk="1" hangingPunct="1"/>
              <a:t>41</a:t>
            </a:fld>
            <a:endParaRPr lang="en-US" sz="1200" b="0"/>
          </a:p>
        </p:txBody>
      </p:sp>
      <p:sp>
        <p:nvSpPr>
          <p:cNvPr id="6451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59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7D9422F-8B98-46F9-B5FF-DF0989A6DD1D}" type="slidenum">
              <a:rPr lang="en-US" sz="1200" b="0"/>
              <a:pPr eaLnBrk="1" hangingPunct="1"/>
              <a:t>42</a:t>
            </a:fld>
            <a:endParaRPr lang="en-US" sz="1200" b="0"/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90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15E65C6-6480-4799-A2A3-902DC01D8169}" type="slidenum">
              <a:rPr lang="en-US" sz="1200" b="0"/>
              <a:pPr eaLnBrk="1" hangingPunct="1"/>
              <a:t>43</a:t>
            </a:fld>
            <a:endParaRPr lang="en-US" sz="1200" b="0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3735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1ECB1BA-0D45-469F-9392-E20537E9717D}" type="slidenum">
              <a:rPr lang="en-US" sz="1200" b="0"/>
              <a:pPr eaLnBrk="1" hangingPunct="1"/>
              <a:t>44</a:t>
            </a:fld>
            <a:endParaRPr lang="en-US" sz="1200" b="0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5311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1ECB1BA-0D45-469F-9392-E20537E9717D}" type="slidenum">
              <a:rPr lang="en-US" sz="1200" b="0"/>
              <a:pPr eaLnBrk="1" hangingPunct="1"/>
              <a:t>45</a:t>
            </a:fld>
            <a:endParaRPr lang="en-US" sz="1200" b="0"/>
          </a:p>
        </p:txBody>
      </p:sp>
      <p:sp>
        <p:nvSpPr>
          <p:cNvPr id="706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719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D464AEA3-6A08-421B-ADAE-4B14AFAC5A40}" type="slidenum">
              <a:rPr lang="en-US" sz="1200" b="0"/>
              <a:pPr eaLnBrk="1" hangingPunct="1"/>
              <a:t>46</a:t>
            </a:fld>
            <a:endParaRPr lang="en-US" sz="1200" b="0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57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560804E-4ABF-4468-A79D-FED6F31FE88B}" type="slidenum">
              <a:rPr lang="en-US" sz="1200" b="0"/>
              <a:pPr eaLnBrk="1" hangingPunct="1"/>
              <a:t>47</a:t>
            </a:fld>
            <a:endParaRPr lang="en-US" sz="1200" b="0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1319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2ABBE8E-D691-4BD9-BCD4-7BB0ACFF5891}" type="slidenum">
              <a:rPr lang="en-US" sz="1200" b="0"/>
              <a:pPr eaLnBrk="1" hangingPunct="1"/>
              <a:t>48</a:t>
            </a:fld>
            <a:endParaRPr lang="en-US" sz="1200" b="0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0222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E5C9875-15F9-4C7A-9FE5-220B889B8D3F}" type="slidenum">
              <a:rPr lang="en-US" sz="1200" b="0"/>
              <a:pPr eaLnBrk="1" hangingPunct="1"/>
              <a:t>49</a:t>
            </a:fld>
            <a:endParaRPr lang="en-US" sz="1200" b="0"/>
          </a:p>
        </p:txBody>
      </p:sp>
      <p:sp>
        <p:nvSpPr>
          <p:cNvPr id="8089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7781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1B62845-D07C-423A-8297-42BA929AF31A}" type="slidenum">
              <a:rPr lang="en-US" sz="1200" b="0"/>
              <a:pPr eaLnBrk="1" hangingPunct="1"/>
              <a:t>50</a:t>
            </a:fld>
            <a:endParaRPr lang="en-US" sz="1200" b="0"/>
          </a:p>
        </p:txBody>
      </p:sp>
      <p:sp>
        <p:nvSpPr>
          <p:cNvPr id="829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4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4665278-EEDE-44E7-A37D-0C4EE21A2609}" type="slidenum">
              <a:rPr lang="en-US" sz="1200" b="0"/>
              <a:pPr eaLnBrk="1" hangingPunct="1"/>
              <a:t>22</a:t>
            </a:fld>
            <a:endParaRPr lang="en-US" sz="1200" b="0"/>
          </a:p>
        </p:txBody>
      </p:sp>
      <p:sp>
        <p:nvSpPr>
          <p:cNvPr id="317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226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4EE9D34-A24E-4246-AC9C-D56550BC595E}" type="slidenum">
              <a:rPr lang="en-US" sz="1200" b="0"/>
              <a:pPr eaLnBrk="1" hangingPunct="1"/>
              <a:t>51</a:t>
            </a:fld>
            <a:endParaRPr lang="en-US" sz="1200" b="0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6303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F808B6D-4363-4E02-9116-B19BA3F40F9D}" type="slidenum">
              <a:rPr lang="en-US" sz="1200" b="0"/>
              <a:pPr eaLnBrk="1" hangingPunct="1"/>
              <a:t>52</a:t>
            </a:fld>
            <a:endParaRPr lang="en-US" sz="1200" b="0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29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8F1FDE8-13EE-4E28-BE63-2E564184704C}" type="slidenum">
              <a:rPr lang="en-US" sz="1200" b="0"/>
              <a:pPr eaLnBrk="1" hangingPunct="1"/>
              <a:t>53</a:t>
            </a:fld>
            <a:endParaRPr lang="en-US" sz="1200" b="0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9940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8F1FDE8-13EE-4E28-BE63-2E564184704C}" type="slidenum">
              <a:rPr lang="en-US" sz="1200" b="0"/>
              <a:pPr eaLnBrk="1" hangingPunct="1"/>
              <a:t>55</a:t>
            </a:fld>
            <a:endParaRPr lang="en-US" sz="1200" b="0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39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5F413C0-310B-476D-A897-4FDE731A9C0D}" type="slidenum">
              <a:rPr lang="en-US" sz="1200" b="0"/>
              <a:pPr eaLnBrk="1" hangingPunct="1"/>
              <a:t>23</a:t>
            </a:fld>
            <a:endParaRPr lang="en-US" sz="1200" b="0"/>
          </a:p>
        </p:txBody>
      </p:sp>
      <p:sp>
        <p:nvSpPr>
          <p:cNvPr id="337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445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0F730BD-C8A0-4A20-9ED8-C58FAD6E004C}" type="slidenum">
              <a:rPr lang="en-US" sz="1200" b="0"/>
              <a:pPr eaLnBrk="1" hangingPunct="1"/>
              <a:t>24</a:t>
            </a:fld>
            <a:endParaRPr lang="en-US" sz="1200" b="0"/>
          </a:p>
        </p:txBody>
      </p:sp>
      <p:sp>
        <p:nvSpPr>
          <p:cNvPr id="358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722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7937023-3126-4DEE-A31C-5E48EC47C11D}" type="slidenum">
              <a:rPr lang="en-US" sz="1200" b="0"/>
              <a:pPr eaLnBrk="1" hangingPunct="1"/>
              <a:t>25</a:t>
            </a:fld>
            <a:endParaRPr lang="en-US" sz="1200" b="0"/>
          </a:p>
        </p:txBody>
      </p:sp>
      <p:sp>
        <p:nvSpPr>
          <p:cNvPr id="378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815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FE2A018-2991-4941-AB7A-6A93D4A50C8C}" type="slidenum">
              <a:rPr lang="en-US" sz="1200" b="0"/>
              <a:pPr eaLnBrk="1" hangingPunct="1"/>
              <a:t>26</a:t>
            </a:fld>
            <a:endParaRPr lang="en-US" sz="1200" b="0"/>
          </a:p>
        </p:txBody>
      </p:sp>
      <p:sp>
        <p:nvSpPr>
          <p:cNvPr id="399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899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9F6FB6B9-D42D-439C-B028-81EA61443B24}" type="slidenum">
              <a:rPr lang="en-US" sz="1200" b="0"/>
              <a:pPr eaLnBrk="1" hangingPunct="1"/>
              <a:t>27</a:t>
            </a:fld>
            <a:endParaRPr lang="en-US" sz="1200" b="0"/>
          </a:p>
        </p:txBody>
      </p:sp>
      <p:sp>
        <p:nvSpPr>
          <p:cNvPr id="419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88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176884" indent="-36728782" defTabSz="914874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48102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89620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443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792407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CD9CA0F-7192-478B-9BAA-E1FF6D55E14C}" type="slidenum">
              <a:rPr lang="en-US" sz="1200" b="0"/>
              <a:pPr eaLnBrk="1" hangingPunct="1"/>
              <a:t>28</a:t>
            </a:fld>
            <a:endParaRPr lang="en-US" sz="1200" b="0"/>
          </a:p>
        </p:txBody>
      </p:sp>
      <p:sp>
        <p:nvSpPr>
          <p:cNvPr id="440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559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099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C45DDF-35E9-4E8B-B346-12179A8E404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1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Randomization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Text book: Chris Spear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800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 smtClean="0"/>
              <a:t>3. Primary </a:t>
            </a:r>
            <a:r>
              <a:rPr lang="en-IN" b="1" dirty="0"/>
              <a:t>Input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0516"/>
            <a:ext cx="8229600" cy="50864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Randomize </a:t>
            </a:r>
            <a:r>
              <a:rPr lang="en-US" sz="2000" dirty="0"/>
              <a:t>fundamental input signals to the DUT:</a:t>
            </a:r>
          </a:p>
          <a:p>
            <a:r>
              <a:rPr lang="en-IN" sz="2000" b="1" dirty="0" smtClean="0"/>
              <a:t>Address </a:t>
            </a:r>
            <a:r>
              <a:rPr lang="en-IN" sz="2000" b="1" dirty="0"/>
              <a:t>and Data values</a:t>
            </a:r>
            <a:endParaRPr lang="en-IN" sz="2000" dirty="0"/>
          </a:p>
          <a:p>
            <a:r>
              <a:rPr lang="en-IN" sz="2000" b="1" dirty="0" smtClean="0"/>
              <a:t>Control </a:t>
            </a:r>
            <a:r>
              <a:rPr lang="en-IN" sz="2000" b="1" dirty="0"/>
              <a:t>signals (read/write/enable/select)</a:t>
            </a:r>
            <a:endParaRPr lang="en-IN" sz="2000" dirty="0"/>
          </a:p>
          <a:p>
            <a:r>
              <a:rPr lang="en-IN" sz="2000" b="1" dirty="0" smtClean="0"/>
              <a:t>Command sequences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Example: 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class </a:t>
            </a:r>
            <a:r>
              <a:rPr lang="en-IN" sz="2000" dirty="0" err="1"/>
              <a:t>PrimaryInput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rand bit [31:0] </a:t>
            </a:r>
            <a:r>
              <a:rPr lang="en-IN" sz="2000" dirty="0" err="1"/>
              <a:t>addr</a:t>
            </a:r>
            <a:r>
              <a:rPr lang="en-IN" sz="2000" dirty="0"/>
              <a:t>;</a:t>
            </a:r>
          </a:p>
          <a:p>
            <a:pPr marL="0" indent="0">
              <a:buNone/>
            </a:pPr>
            <a:r>
              <a:rPr lang="en-IN" sz="2000" dirty="0"/>
              <a:t>rand bit [31:0] data;</a:t>
            </a:r>
          </a:p>
          <a:p>
            <a:pPr marL="0" indent="0">
              <a:buNone/>
            </a:pPr>
            <a:r>
              <a:rPr lang="en-US" sz="2000" dirty="0"/>
              <a:t>rand bit </a:t>
            </a:r>
            <a:r>
              <a:rPr lang="en-US" sz="2000" dirty="0" err="1"/>
              <a:t>rw</a:t>
            </a:r>
            <a:r>
              <a:rPr lang="en-US" sz="2000" dirty="0"/>
              <a:t>; // Read (0) or Write (1)</a:t>
            </a:r>
          </a:p>
          <a:p>
            <a:pPr marL="0" indent="0">
              <a:buNone/>
            </a:pPr>
            <a:r>
              <a:rPr lang="en-IN" sz="2000" dirty="0"/>
              <a:t>constraint </a:t>
            </a:r>
            <a:r>
              <a:rPr lang="en-IN" sz="2000" dirty="0" err="1"/>
              <a:t>aligned_addr</a:t>
            </a:r>
            <a:r>
              <a:rPr lang="en-IN" sz="2000" dirty="0"/>
              <a:t>{</a:t>
            </a:r>
          </a:p>
          <a:p>
            <a:pPr marL="0" indent="0">
              <a:buNone/>
            </a:pPr>
            <a:r>
              <a:rPr lang="en-US" sz="2000" dirty="0" err="1"/>
              <a:t>addr</a:t>
            </a:r>
            <a:r>
              <a:rPr lang="en-US" sz="2000" dirty="0"/>
              <a:t>% 4 == 0; // Ensure 4-byte alignment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r>
              <a:rPr lang="en-IN" sz="2000" dirty="0" err="1"/>
              <a:t>endclass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9064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03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b="1" dirty="0" smtClean="0"/>
              <a:t>4. Encapsulated </a:t>
            </a:r>
            <a:r>
              <a:rPr lang="en-IN" b="1" dirty="0"/>
              <a:t>Input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Randomize structured data types, such as packets or frames:</a:t>
            </a:r>
          </a:p>
          <a:p>
            <a:r>
              <a:rPr lang="en-IN" sz="2200" b="1" dirty="0" smtClean="0"/>
              <a:t>Protocol </a:t>
            </a:r>
            <a:r>
              <a:rPr lang="en-IN" sz="2200" b="1" dirty="0"/>
              <a:t>headers and payloads</a:t>
            </a:r>
            <a:endParaRPr lang="en-IN" sz="2200" dirty="0"/>
          </a:p>
          <a:p>
            <a:r>
              <a:rPr lang="en-IN" sz="2200" b="1" dirty="0" smtClean="0"/>
              <a:t>Packet </a:t>
            </a:r>
            <a:r>
              <a:rPr lang="en-IN" sz="2200" b="1" dirty="0"/>
              <a:t>length variations</a:t>
            </a:r>
            <a:endParaRPr lang="en-IN" sz="2200" dirty="0"/>
          </a:p>
          <a:p>
            <a:r>
              <a:rPr lang="en-US" sz="2200" b="1" dirty="0" smtClean="0"/>
              <a:t>CRC </a:t>
            </a:r>
            <a:r>
              <a:rPr lang="en-US" sz="2200" b="1" dirty="0"/>
              <a:t>values for integrity checks</a:t>
            </a:r>
            <a:endParaRPr lang="en-US" sz="2200" dirty="0"/>
          </a:p>
          <a:p>
            <a:pPr marL="0" indent="0">
              <a:buNone/>
            </a:pPr>
            <a:r>
              <a:rPr lang="en-IN" sz="2200" dirty="0" smtClean="0"/>
              <a:t>Example:</a:t>
            </a:r>
          </a:p>
          <a:p>
            <a:pPr marL="0" indent="0">
              <a:buNone/>
            </a:pPr>
            <a:r>
              <a:rPr lang="en-IN" sz="2200" dirty="0" smtClean="0"/>
              <a:t>class </a:t>
            </a:r>
            <a:r>
              <a:rPr lang="en-IN" sz="2200" dirty="0" err="1"/>
              <a:t>APBTransaction</a:t>
            </a:r>
            <a:r>
              <a:rPr lang="en-IN" sz="2200" dirty="0"/>
              <a:t>;</a:t>
            </a:r>
          </a:p>
          <a:p>
            <a:pPr marL="0" indent="0">
              <a:buNone/>
            </a:pPr>
            <a:r>
              <a:rPr lang="en-IN" sz="2200" dirty="0"/>
              <a:t>rand bit [31:0] </a:t>
            </a:r>
            <a:r>
              <a:rPr lang="en-IN" sz="2200" dirty="0" err="1"/>
              <a:t>paddr</a:t>
            </a:r>
            <a:r>
              <a:rPr lang="en-IN" sz="2200" dirty="0"/>
              <a:t>;</a:t>
            </a:r>
          </a:p>
          <a:p>
            <a:pPr marL="0" indent="0">
              <a:buNone/>
            </a:pPr>
            <a:r>
              <a:rPr lang="en-IN" sz="2200" dirty="0"/>
              <a:t>rand bit [31:0] </a:t>
            </a:r>
            <a:r>
              <a:rPr lang="en-IN" sz="2200" dirty="0" err="1"/>
              <a:t>pwdata</a:t>
            </a:r>
            <a:r>
              <a:rPr lang="en-IN" sz="2200" dirty="0"/>
              <a:t>;</a:t>
            </a:r>
          </a:p>
          <a:p>
            <a:pPr marL="0" indent="0">
              <a:buNone/>
            </a:pPr>
            <a:r>
              <a:rPr lang="en-IN" sz="2200" dirty="0"/>
              <a:t>rand bit </a:t>
            </a:r>
            <a:r>
              <a:rPr lang="en-IN" sz="2200" dirty="0" err="1"/>
              <a:t>penable</a:t>
            </a:r>
            <a:r>
              <a:rPr lang="en-IN" sz="2200" dirty="0"/>
              <a:t>;</a:t>
            </a:r>
          </a:p>
          <a:p>
            <a:pPr marL="0" indent="0">
              <a:buNone/>
            </a:pPr>
            <a:r>
              <a:rPr lang="en-IN" sz="2200" dirty="0"/>
              <a:t>rand bit </a:t>
            </a:r>
            <a:r>
              <a:rPr lang="en-IN" sz="2200" dirty="0" err="1"/>
              <a:t>pwrite</a:t>
            </a:r>
            <a:r>
              <a:rPr lang="en-IN" sz="2200" dirty="0"/>
              <a:t>;</a:t>
            </a:r>
          </a:p>
          <a:p>
            <a:pPr marL="0" indent="0">
              <a:buNone/>
            </a:pPr>
            <a:r>
              <a:rPr lang="en-IN" sz="2200" dirty="0"/>
              <a:t>constraint </a:t>
            </a:r>
            <a:r>
              <a:rPr lang="en-IN" sz="2200" dirty="0" err="1"/>
              <a:t>valid_apb</a:t>
            </a:r>
            <a:r>
              <a:rPr lang="en-IN" sz="2200" dirty="0"/>
              <a:t>{</a:t>
            </a:r>
          </a:p>
          <a:p>
            <a:pPr marL="0" indent="0">
              <a:buNone/>
            </a:pPr>
            <a:r>
              <a:rPr lang="en-US" sz="2200" dirty="0" err="1"/>
              <a:t>paddrinside</a:t>
            </a:r>
            <a:r>
              <a:rPr lang="en-US" sz="2200" dirty="0"/>
              <a:t> {[32'h0000_0000:32'h0000_FFFF]}; // Valid address range</a:t>
            </a:r>
          </a:p>
          <a:p>
            <a:pPr marL="0" indent="0">
              <a:buNone/>
            </a:pPr>
            <a:r>
              <a:rPr lang="en-IN" sz="2200" dirty="0"/>
              <a:t>}</a:t>
            </a:r>
          </a:p>
          <a:p>
            <a:pPr marL="0" indent="0">
              <a:buNone/>
            </a:pPr>
            <a:r>
              <a:rPr lang="en-IN" sz="2200" dirty="0" err="1"/>
              <a:t>endclass</a:t>
            </a:r>
            <a:endParaRPr lang="en-IN" sz="2200" b="1" dirty="0" smtClean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88710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 smtClean="0"/>
              <a:t>5. Protocol </a:t>
            </a:r>
            <a:r>
              <a:rPr lang="en-IN" b="1" dirty="0"/>
              <a:t>Exceptions, Errors, and Violations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366" y="1676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Randomly inject errors to verify DUT robustness:</a:t>
            </a:r>
          </a:p>
          <a:p>
            <a:r>
              <a:rPr lang="en-US" sz="2800" b="1" dirty="0" smtClean="0"/>
              <a:t>Parity</a:t>
            </a:r>
            <a:r>
              <a:rPr lang="en-US" sz="2800" b="1" dirty="0"/>
              <a:t>, CRC, or checksum errors</a:t>
            </a:r>
            <a:endParaRPr lang="en-US" sz="2800" dirty="0"/>
          </a:p>
          <a:p>
            <a:r>
              <a:rPr lang="en-IN" sz="2800" b="1" dirty="0" smtClean="0"/>
              <a:t>Out-of-order </a:t>
            </a:r>
            <a:r>
              <a:rPr lang="en-IN" sz="2800" b="1" dirty="0"/>
              <a:t>transactions</a:t>
            </a:r>
            <a:endParaRPr lang="en-IN" sz="2800" dirty="0"/>
          </a:p>
          <a:p>
            <a:r>
              <a:rPr lang="en-IN" sz="2800" b="1" dirty="0" smtClean="0"/>
              <a:t>Dropped </a:t>
            </a:r>
            <a:r>
              <a:rPr lang="en-IN" sz="2800" b="1" dirty="0"/>
              <a:t>or duplicated transactions</a:t>
            </a:r>
            <a:endParaRPr lang="en-IN" sz="2800" dirty="0"/>
          </a:p>
          <a:p>
            <a:r>
              <a:rPr lang="en-IN" sz="2800" b="1" dirty="0" smtClean="0"/>
              <a:t>Timing </a:t>
            </a:r>
            <a:r>
              <a:rPr lang="en-IN" sz="2800" b="1" dirty="0"/>
              <a:t>violations (setup/hold)</a:t>
            </a:r>
            <a:endParaRPr lang="en-IN" sz="2800" dirty="0"/>
          </a:p>
          <a:p>
            <a:endParaRPr lang="en-IN" sz="2800" b="1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8507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Protocol Exceptions, Errors, and Violations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9"/>
            <a:ext cx="8229600" cy="391636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 smtClean="0"/>
              <a:t>Example:</a:t>
            </a:r>
          </a:p>
          <a:p>
            <a:pPr marL="0" indent="0">
              <a:buNone/>
            </a:pPr>
            <a:r>
              <a:rPr lang="en-IN" sz="2400" dirty="0" smtClean="0"/>
              <a:t>class </a:t>
            </a:r>
            <a:r>
              <a:rPr lang="en-IN" sz="2400" dirty="0" err="1"/>
              <a:t>ErrorInjection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rand bit </a:t>
            </a:r>
            <a:r>
              <a:rPr lang="en-IN" sz="2400" dirty="0" err="1"/>
              <a:t>parity_error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rand bit </a:t>
            </a:r>
            <a:r>
              <a:rPr lang="en-IN" sz="2400" dirty="0" err="1"/>
              <a:t>crc_error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rand bit [3:0] </a:t>
            </a:r>
            <a:r>
              <a:rPr lang="en-IN" sz="2400" dirty="0" err="1"/>
              <a:t>protocol_violation</a:t>
            </a:r>
            <a:r>
              <a:rPr lang="en-IN" sz="2400" dirty="0"/>
              <a:t>;</a:t>
            </a:r>
          </a:p>
          <a:p>
            <a:pPr marL="0" indent="0">
              <a:buNone/>
            </a:pPr>
            <a:r>
              <a:rPr lang="en-IN" sz="2400" dirty="0"/>
              <a:t>constraint </a:t>
            </a:r>
            <a:r>
              <a:rPr lang="en-IN" sz="2400" dirty="0" err="1"/>
              <a:t>single_error</a:t>
            </a:r>
            <a:r>
              <a:rPr lang="en-IN" sz="2400" dirty="0"/>
              <a:t>{</a:t>
            </a:r>
          </a:p>
          <a:p>
            <a:pPr marL="0" indent="0">
              <a:buNone/>
            </a:pPr>
            <a:r>
              <a:rPr lang="en-US" sz="2400" dirty="0" err="1"/>
              <a:t>parity_error</a:t>
            </a:r>
            <a:r>
              <a:rPr lang="en-US" sz="2400" dirty="0"/>
              <a:t>+ </a:t>
            </a:r>
            <a:r>
              <a:rPr lang="en-US" sz="2400" dirty="0" err="1"/>
              <a:t>crc_error</a:t>
            </a:r>
            <a:r>
              <a:rPr lang="en-US" sz="2400" dirty="0"/>
              <a:t>+ </a:t>
            </a:r>
            <a:r>
              <a:rPr lang="en-US" sz="2400" dirty="0" err="1"/>
              <a:t>protocol_violation</a:t>
            </a:r>
            <a:r>
              <a:rPr lang="en-US" sz="2400" dirty="0"/>
              <a:t>&lt;= 1; // Only one error at a time</a:t>
            </a:r>
          </a:p>
          <a:p>
            <a:pPr marL="0" indent="0">
              <a:buNone/>
            </a:pP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 err="1" smtClean="0"/>
              <a:t>endclass</a:t>
            </a:r>
            <a:endParaRPr lang="en-IN" sz="2400" b="1" dirty="0" smtClean="0"/>
          </a:p>
          <a:p>
            <a:endParaRPr lang="en-IN" sz="2400" dirty="0"/>
          </a:p>
        </p:txBody>
      </p:sp>
      <p:sp>
        <p:nvSpPr>
          <p:cNvPr id="4" name="Rectangle 3"/>
          <p:cNvSpPr/>
          <p:nvPr/>
        </p:nvSpPr>
        <p:spPr>
          <a:xfrm>
            <a:off x="457200" y="5181600"/>
            <a:ext cx="8229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smtClean="0">
                <a:solidFill>
                  <a:srgbClr val="1F1F1F"/>
                </a:solidFill>
                <a:latin typeface="Google Sans"/>
              </a:rPr>
              <a:t>Note: </a:t>
            </a:r>
            <a:r>
              <a:rPr lang="en-US" dirty="0" smtClean="0">
                <a:solidFill>
                  <a:srgbClr val="1F1F1F"/>
                </a:solidFill>
                <a:latin typeface="Google Sans"/>
              </a:rPr>
              <a:t>In </a:t>
            </a:r>
            <a:r>
              <a:rPr lang="en-US" dirty="0" err="1">
                <a:solidFill>
                  <a:srgbClr val="1F1F1F"/>
                </a:solidFill>
                <a:latin typeface="Google Sans"/>
              </a:rPr>
              <a:t>SystemVerilog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, constraints are typically considered dynamic because they are evaluated and applied during runtime, specifically during the randomization process. </a:t>
            </a:r>
            <a:endParaRPr lang="en-US" dirty="0" smtClean="0">
              <a:solidFill>
                <a:srgbClr val="1F1F1F"/>
              </a:solidFill>
              <a:latin typeface="Google Sans"/>
            </a:endParaRPr>
          </a:p>
          <a:p>
            <a:pPr algn="just"/>
            <a:r>
              <a:rPr lang="en-US" dirty="0" smtClean="0">
                <a:solidFill>
                  <a:srgbClr val="1F1F1F"/>
                </a:solidFill>
                <a:latin typeface="Google Sans"/>
              </a:rPr>
              <a:t>The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purpose of constraints is 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to guide the randomization to produce values that satisfy specified </a:t>
            </a:r>
            <a:r>
              <a:rPr lang="en-US" dirty="0" smtClean="0">
                <a:solidFill>
                  <a:srgbClr val="040C28"/>
                </a:solidFill>
                <a:latin typeface="Google Sans"/>
              </a:rPr>
              <a:t>conditions.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940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/>
              <a:t>6. Delays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Randomize delays for better coverage of corner cases:</a:t>
            </a:r>
          </a:p>
          <a:p>
            <a:r>
              <a:rPr lang="en-IN" sz="2800" b="1" dirty="0" smtClean="0"/>
              <a:t>Bus </a:t>
            </a:r>
            <a:r>
              <a:rPr lang="en-IN" sz="2800" b="1" dirty="0"/>
              <a:t>delays (e.g., wait states, arbitration delays)</a:t>
            </a:r>
            <a:endParaRPr lang="en-IN" sz="2800" dirty="0"/>
          </a:p>
          <a:p>
            <a:r>
              <a:rPr lang="en-IN" sz="2800" b="1" dirty="0" smtClean="0"/>
              <a:t>Reset </a:t>
            </a:r>
            <a:r>
              <a:rPr lang="en-IN" sz="2800" b="1" dirty="0"/>
              <a:t>assertion time</a:t>
            </a:r>
            <a:endParaRPr lang="en-IN" sz="2800" dirty="0"/>
          </a:p>
          <a:p>
            <a:r>
              <a:rPr lang="en-IN" sz="2800" b="1" dirty="0" smtClean="0"/>
              <a:t>Interrupt </a:t>
            </a:r>
            <a:r>
              <a:rPr lang="en-IN" sz="2800" b="1" dirty="0"/>
              <a:t>response delay</a:t>
            </a:r>
            <a:endParaRPr lang="en-IN" sz="2800" dirty="0"/>
          </a:p>
          <a:p>
            <a:pPr marL="0" indent="0">
              <a:buNone/>
            </a:pPr>
            <a:r>
              <a:rPr lang="en-US" sz="2800" b="1" dirty="0" smtClean="0"/>
              <a:t>Example:</a:t>
            </a:r>
            <a:endParaRPr lang="en-IN" sz="2800" b="1" dirty="0" smtClean="0"/>
          </a:p>
          <a:p>
            <a:pPr marL="0" indent="0">
              <a:buNone/>
            </a:pPr>
            <a:r>
              <a:rPr lang="en-IN" sz="2800" dirty="0"/>
              <a:t>class Delays;</a:t>
            </a:r>
          </a:p>
          <a:p>
            <a:pPr marL="0" indent="0">
              <a:buNone/>
            </a:pPr>
            <a:r>
              <a:rPr lang="en-IN" sz="2800" dirty="0"/>
              <a:t>rand </a:t>
            </a:r>
            <a:r>
              <a:rPr lang="en-IN" sz="2800" dirty="0" err="1"/>
              <a:t>int</a:t>
            </a:r>
            <a:r>
              <a:rPr lang="en-IN" sz="2800" dirty="0"/>
              <a:t> unsigned </a:t>
            </a:r>
            <a:r>
              <a:rPr lang="en-IN" sz="2800" dirty="0" err="1"/>
              <a:t>bus_delay</a:t>
            </a:r>
            <a:r>
              <a:rPr lang="en-IN" sz="2800" dirty="0"/>
              <a:t>;</a:t>
            </a:r>
          </a:p>
          <a:p>
            <a:pPr marL="0" indent="0">
              <a:buNone/>
            </a:pPr>
            <a:r>
              <a:rPr lang="en-IN" sz="2800" dirty="0"/>
              <a:t>rand </a:t>
            </a:r>
            <a:r>
              <a:rPr lang="en-IN" sz="2800" dirty="0" err="1"/>
              <a:t>int</a:t>
            </a:r>
            <a:r>
              <a:rPr lang="en-IN" sz="2800" dirty="0"/>
              <a:t> unsigned </a:t>
            </a:r>
            <a:r>
              <a:rPr lang="en-IN" sz="2800" dirty="0" err="1"/>
              <a:t>reset_time</a:t>
            </a:r>
            <a:r>
              <a:rPr lang="en-IN" sz="2800" dirty="0"/>
              <a:t>;</a:t>
            </a:r>
          </a:p>
          <a:p>
            <a:pPr marL="0" indent="0">
              <a:buNone/>
            </a:pPr>
            <a:r>
              <a:rPr lang="en-IN" sz="2800" dirty="0"/>
              <a:t>constraint </a:t>
            </a:r>
            <a:r>
              <a:rPr lang="en-IN" sz="2800" dirty="0" err="1"/>
              <a:t>delay_constraints</a:t>
            </a: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US" sz="2800" dirty="0" err="1"/>
              <a:t>bus_delayinside</a:t>
            </a:r>
            <a:r>
              <a:rPr lang="en-US" sz="2800" dirty="0"/>
              <a:t> {[0:20]}; // Bus delay between 0 and 20 cycles</a:t>
            </a:r>
          </a:p>
          <a:p>
            <a:pPr marL="0" indent="0">
              <a:buNone/>
            </a:pPr>
            <a:r>
              <a:rPr lang="en-US" sz="2800" dirty="0" err="1"/>
              <a:t>reset_timeinside</a:t>
            </a:r>
            <a:r>
              <a:rPr lang="en-US" sz="2800" dirty="0"/>
              <a:t> {[5:50]}; // Reset time between 5 and 50 cycles</a:t>
            </a:r>
          </a:p>
          <a:p>
            <a:pPr marL="0" indent="0">
              <a:buNone/>
            </a:pPr>
            <a:r>
              <a:rPr lang="en-IN" sz="2800" dirty="0"/>
              <a:t>}</a:t>
            </a:r>
          </a:p>
          <a:p>
            <a:pPr marL="0" indent="0">
              <a:buNone/>
            </a:pPr>
            <a:r>
              <a:rPr lang="en-IN" sz="2800" dirty="0" err="1"/>
              <a:t>endclass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05366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/>
              <a:t>Summary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Using </a:t>
            </a:r>
            <a:r>
              <a:rPr lang="en-US" sz="2800" dirty="0"/>
              <a:t>constrained randomization, you ensure valid and meaningful test cases.</a:t>
            </a:r>
          </a:p>
          <a:p>
            <a:r>
              <a:rPr lang="en-US" sz="2800" dirty="0" smtClean="0"/>
              <a:t>Functional </a:t>
            </a:r>
            <a:r>
              <a:rPr lang="en-US" sz="2800" dirty="0"/>
              <a:t>coverage metrics should be used to verify that all corner cases are tested.</a:t>
            </a:r>
          </a:p>
          <a:p>
            <a:r>
              <a:rPr lang="en-US" sz="2800" dirty="0" smtClean="0"/>
              <a:t>Directed </a:t>
            </a:r>
            <a:r>
              <a:rPr lang="en-US" sz="2800" dirty="0"/>
              <a:t>tests + Randomized tests = Best verification strategy.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7709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Random </a:t>
            </a:r>
            <a:r>
              <a:rPr lang="en-IN" b="1" dirty="0"/>
              <a:t>variables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random </a:t>
            </a:r>
            <a:r>
              <a:rPr lang="en-IN" b="1" dirty="0" smtClean="0"/>
              <a:t>variables: </a:t>
            </a:r>
            <a:r>
              <a:rPr lang="en-US" dirty="0"/>
              <a:t>The class variables which get random values on randomization are called random variables.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order to make variables as random variables, Class variables need to be declared using the </a:t>
            </a:r>
            <a:r>
              <a:rPr lang="en-US" dirty="0">
                <a:solidFill>
                  <a:srgbClr val="FF0000"/>
                </a:solidFill>
              </a:rPr>
              <a:t>rand</a:t>
            </a:r>
            <a:r>
              <a:rPr lang="en-US" dirty="0"/>
              <a:t> and </a:t>
            </a:r>
            <a:r>
              <a:rPr lang="en-US" dirty="0" err="1">
                <a:solidFill>
                  <a:srgbClr val="FF0000"/>
                </a:solidFill>
              </a:rPr>
              <a:t>randc</a:t>
            </a:r>
            <a:r>
              <a:rPr lang="en-US" dirty="0"/>
              <a:t> type-modifier keywords</a:t>
            </a:r>
            <a:r>
              <a:rPr lang="en-US" dirty="0" smtClean="0"/>
              <a:t>.</a:t>
            </a:r>
          </a:p>
          <a:p>
            <a:r>
              <a:rPr lang="en-US" dirty="0"/>
              <a:t>Following types can be declared as rand and </a:t>
            </a:r>
            <a:r>
              <a:rPr lang="en-US" dirty="0" err="1"/>
              <a:t>randc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    --singular </a:t>
            </a:r>
            <a:r>
              <a:rPr lang="en-US" dirty="0"/>
              <a:t>variables of any integral type</a:t>
            </a:r>
          </a:p>
          <a:p>
            <a:pPr marL="0" indent="0">
              <a:buNone/>
            </a:pPr>
            <a:r>
              <a:rPr lang="en-US" dirty="0" smtClean="0"/>
              <a:t>    --arrays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--arrays </a:t>
            </a:r>
            <a:r>
              <a:rPr lang="en-US" dirty="0"/>
              <a:t>size</a:t>
            </a:r>
          </a:p>
          <a:p>
            <a:pPr marL="0" indent="0">
              <a:buNone/>
            </a:pPr>
            <a:r>
              <a:rPr lang="en-US" dirty="0" smtClean="0"/>
              <a:t>     --object </a:t>
            </a:r>
            <a:r>
              <a:rPr lang="en-US" dirty="0"/>
              <a:t>handle’s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12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Ex: </a:t>
            </a:r>
            <a:r>
              <a:rPr lang="en-IN" dirty="0"/>
              <a:t>rand bit [3:0] </a:t>
            </a:r>
            <a:r>
              <a:rPr lang="en-IN" dirty="0" err="1"/>
              <a:t>addr</a:t>
            </a:r>
            <a:r>
              <a:rPr lang="en-IN" dirty="0" smtClean="0"/>
              <a:t>;</a:t>
            </a:r>
          </a:p>
          <a:p>
            <a:pPr>
              <a:buFontTx/>
              <a:buChar char="-"/>
            </a:pPr>
            <a:r>
              <a:rPr lang="en-US" dirty="0" err="1" smtClean="0"/>
              <a:t>addr</a:t>
            </a:r>
            <a:r>
              <a:rPr lang="en-US" dirty="0" smtClean="0"/>
              <a:t> </a:t>
            </a:r>
            <a:r>
              <a:rPr lang="en-US" dirty="0"/>
              <a:t>is a 4-bit unsigned integer with a range of 0 to 15. on randomization this variable shall be assigned any value in the range 0 to 15 with equal </a:t>
            </a:r>
            <a:r>
              <a:rPr lang="en-US" dirty="0" smtClean="0"/>
              <a:t>probability</a:t>
            </a:r>
          </a:p>
          <a:p>
            <a:pPr>
              <a:buFontTx/>
              <a:buChar char="-"/>
            </a:pPr>
            <a:r>
              <a:rPr lang="en-IN" b="1" dirty="0" err="1"/>
              <a:t>randc</a:t>
            </a:r>
            <a:r>
              <a:rPr lang="en-IN" b="1" dirty="0"/>
              <a:t> keyword</a:t>
            </a:r>
          </a:p>
          <a:p>
            <a:pPr>
              <a:buFontTx/>
              <a:buChar char="-"/>
            </a:pPr>
            <a:r>
              <a:rPr lang="en-US" dirty="0" err="1"/>
              <a:t>randc</a:t>
            </a:r>
            <a:r>
              <a:rPr lang="en-US" dirty="0"/>
              <a:t> is random-cyclic. For the variables declared with the </a:t>
            </a:r>
            <a:r>
              <a:rPr lang="en-US" dirty="0" err="1"/>
              <a:t>randc</a:t>
            </a:r>
            <a:r>
              <a:rPr lang="en-US" dirty="0"/>
              <a:t> keyword, on randomization variable values don’t repeat a random value until every possible value has been assigned.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2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66863"/>
            <a:ext cx="8000999" cy="452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0036"/>
            <a:ext cx="1914525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760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randomization example</a:t>
            </a:r>
          </a:p>
          <a:p>
            <a:r>
              <a:rPr lang="en-US" dirty="0"/>
              <a:t>In the </a:t>
            </a:r>
            <a:r>
              <a:rPr lang="en-US" dirty="0" smtClean="0"/>
              <a:t>previous example,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Two variables addr1 and addr2 of same bit type are declared as rand and </a:t>
            </a:r>
            <a:r>
              <a:rPr lang="en-US" dirty="0" err="1"/>
              <a:t>randc</a:t>
            </a:r>
            <a:r>
              <a:rPr lang="en-US" dirty="0"/>
              <a:t> respectively, observe the randomized values of addr1 and addr2.</a:t>
            </a:r>
          </a:p>
          <a:p>
            <a:r>
              <a:rPr lang="en-US" dirty="0"/>
              <a:t>addr1 – takes the random value on every randomization</a:t>
            </a:r>
            <a:br>
              <a:rPr lang="en-US" dirty="0"/>
            </a:br>
            <a:r>
              <a:rPr lang="en-US" dirty="0"/>
              <a:t>addr2 – takes the random value on every randomization, but takes random value until every possible value has been assigned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40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BA808DF-49F9-4B30-87D6-944CD866A982}" type="slidenum">
              <a:rPr lang="en-US" sz="1400" b="0">
                <a:solidFill>
                  <a:srgbClr val="6B6B6B"/>
                </a:solidFill>
              </a:rPr>
              <a:pPr eaLnBrk="1" hangingPunct="1"/>
              <a:t>2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Randomization Overview</a:t>
            </a:r>
          </a:p>
        </p:txBody>
      </p:sp>
      <p:sp>
        <p:nvSpPr>
          <p:cNvPr id="20484" name="Rectangle 3"/>
          <p:cNvSpPr>
            <a:spLocks noChangeArrowheads="1"/>
          </p:cNvSpPr>
          <p:nvPr/>
        </p:nvSpPr>
        <p:spPr bwMode="auto">
          <a:xfrm>
            <a:off x="609600" y="1752600"/>
            <a:ext cx="8077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None/>
            </a:pPr>
            <a:endParaRPr lang="en-US" sz="210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 dirty="0">
                <a:latin typeface="Helvetica Neue Light" pitchFamily="-110" charset="0"/>
              </a:rPr>
              <a:t>As designs grow it becomes more difficult to test their features through directed test cases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 dirty="0">
                <a:latin typeface="Helvetica Neue Light" pitchFamily="-110" charset="0"/>
              </a:rPr>
              <a:t>Directed </a:t>
            </a:r>
            <a:r>
              <a:rPr lang="en-US" sz="1900" b="0" dirty="0" smtClean="0">
                <a:latin typeface="Helvetica Neue Light" pitchFamily="-110" charset="0"/>
              </a:rPr>
              <a:t>test cases </a:t>
            </a:r>
            <a:r>
              <a:rPr lang="en-US" sz="1900" b="0" dirty="0">
                <a:latin typeface="Helvetica Neue Light" pitchFamily="-110" charset="0"/>
              </a:rPr>
              <a:t>checks specific features of a design and can only detect anticipated bugs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 dirty="0">
                <a:latin typeface="Helvetica Neue Light" pitchFamily="-110" charset="0"/>
              </a:rPr>
              <a:t>Directed </a:t>
            </a:r>
            <a:r>
              <a:rPr lang="en-US" sz="1900" b="0" dirty="0" smtClean="0">
                <a:latin typeface="Helvetica Neue Light" pitchFamily="-110" charset="0"/>
              </a:rPr>
              <a:t>test case </a:t>
            </a:r>
            <a:r>
              <a:rPr lang="en-US" sz="1900" b="0" dirty="0">
                <a:latin typeface="Helvetica Neue Light" pitchFamily="-110" charset="0"/>
              </a:rPr>
              <a:t>approach is a  time consuming </a:t>
            </a:r>
            <a:r>
              <a:rPr lang="en-US" sz="1900" b="0" dirty="0" smtClean="0">
                <a:latin typeface="Helvetica Neue Light" pitchFamily="-110" charset="0"/>
              </a:rPr>
              <a:t>exercise</a:t>
            </a:r>
          </a:p>
          <a:p>
            <a:pPr lvl="1" algn="l">
              <a:spcBef>
                <a:spcPct val="20000"/>
              </a:spcBef>
              <a:buClr>
                <a:schemeClr val="tx1"/>
              </a:buClr>
              <a:buSzPct val="80000"/>
            </a:pPr>
            <a:endParaRPr lang="en-US" sz="1900" b="0" dirty="0" smtClean="0">
              <a:latin typeface="Helvetica Neue Light" pitchFamily="-110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80000"/>
              <a:buFont typeface="Wingdings" pitchFamily="-110" charset="2"/>
              <a:buChar char="u"/>
            </a:pPr>
            <a:r>
              <a:rPr lang="en-US" sz="1900" b="0" dirty="0" smtClean="0">
                <a:latin typeface="Helvetica Neue Light" pitchFamily="-110" charset="0"/>
              </a:rPr>
              <a:t>Directed </a:t>
            </a:r>
            <a:r>
              <a:rPr lang="en-US" sz="1900" b="0" dirty="0">
                <a:latin typeface="Helvetica Neue Light" pitchFamily="-110" charset="0"/>
              </a:rPr>
              <a:t>tests detect only anticipated bugs in the design</a:t>
            </a:r>
            <a:endParaRPr lang="en-US" sz="1900" b="0" dirty="0">
              <a:solidFill>
                <a:srgbClr val="FF3300"/>
              </a:solidFill>
              <a:latin typeface="Helvetica Neue Light" pitchFamily="-110" charset="0"/>
            </a:endParaRPr>
          </a:p>
          <a:p>
            <a:pPr marL="342900" indent="-342900">
              <a:spcBef>
                <a:spcPct val="20000"/>
              </a:spcBef>
              <a:buSzPct val="130000"/>
              <a:buFont typeface="Times" pitchFamily="-110" charset="0"/>
              <a:buNone/>
            </a:pPr>
            <a:endParaRPr lang="en-US" sz="210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 marL="342900" indent="-342900" algn="l">
              <a:spcBef>
                <a:spcPct val="20000"/>
              </a:spcBef>
              <a:buSzPct val="130000"/>
              <a:buFont typeface="Times" pitchFamily="-110" charset="0"/>
              <a:buChar char="•"/>
            </a:pPr>
            <a:endParaRPr lang="en-US" sz="2100" dirty="0">
              <a:solidFill>
                <a:srgbClr val="2766A0"/>
              </a:solidFill>
              <a:latin typeface="Helvetica Neue Light" pitchFamily="-110" charset="0"/>
            </a:endParaRPr>
          </a:p>
        </p:txBody>
      </p:sp>
      <p:sp>
        <p:nvSpPr>
          <p:cNvPr id="20485" name="AutoShape 5"/>
          <p:cNvSpPr>
            <a:spLocks/>
          </p:cNvSpPr>
          <p:nvPr/>
        </p:nvSpPr>
        <p:spPr bwMode="auto">
          <a:xfrm>
            <a:off x="2895600" y="1295400"/>
            <a:ext cx="2743200" cy="457200"/>
          </a:xfrm>
          <a:prstGeom prst="roundRect">
            <a:avLst>
              <a:gd name="adj" fmla="val 10343"/>
            </a:avLst>
          </a:prstGeom>
          <a:solidFill>
            <a:srgbClr val="E7A32C"/>
          </a:solidFill>
          <a:ln>
            <a:noFill/>
          </a:ln>
          <a:effectLst>
            <a:prstShdw prst="shdw17" dist="17961" dir="2700000">
              <a:srgbClr val="8B621A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lang="en-US" sz="2200" b="0">
                <a:solidFill>
                  <a:srgbClr val="FFFFFF"/>
                </a:solidFill>
                <a:latin typeface="American Typewriter" pitchFamily="-110" charset="0"/>
              </a:rPr>
              <a:t>Why Randomize?</a:t>
            </a:r>
          </a:p>
        </p:txBody>
      </p:sp>
      <p:sp>
        <p:nvSpPr>
          <p:cNvPr id="20486" name="AutoShape 6"/>
          <p:cNvSpPr>
            <a:spLocks/>
          </p:cNvSpPr>
          <p:nvPr/>
        </p:nvSpPr>
        <p:spPr bwMode="auto">
          <a:xfrm>
            <a:off x="762000" y="5410200"/>
            <a:ext cx="7772400" cy="762000"/>
          </a:xfrm>
          <a:prstGeom prst="roundRect">
            <a:avLst>
              <a:gd name="adj" fmla="val 10343"/>
            </a:avLst>
          </a:prstGeom>
          <a:solidFill>
            <a:srgbClr val="7BA600"/>
          </a:solidFill>
          <a:ln>
            <a:noFill/>
          </a:ln>
          <a:effectLst>
            <a:prstShdw prst="shdw17" dist="17961" dir="2700000">
              <a:srgbClr val="4A6400">
                <a:alpha val="74997"/>
              </a:srgbClr>
            </a:prst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eaLnBrk="0" hangingPunct="0"/>
            <a:r>
              <a:rPr lang="en-US" sz="2200" b="0">
                <a:solidFill>
                  <a:srgbClr val="FFFFFF"/>
                </a:solidFill>
                <a:latin typeface="American Typewriter" pitchFamily="-110" charset="0"/>
              </a:rPr>
              <a:t>Random testing detects the bugs you did not expect in your design</a:t>
            </a: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596900" y="4748213"/>
            <a:ext cx="7904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rgbClr val="7964D2"/>
                </a:solidFill>
              </a:rPr>
              <a:t>Solution is Constrained Random Testcases (CRT) which randomize the input stimulus</a:t>
            </a:r>
          </a:p>
        </p:txBody>
      </p:sp>
    </p:spTree>
    <p:extLst>
      <p:ext uri="{BB962C8B-B14F-4D97-AF65-F5344CB8AC3E}">
        <p14:creationId xmlns:p14="http://schemas.microsoft.com/office/powerpoint/2010/main" val="304018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order to randomize the object variables, the user needs to call randomize() method.</a:t>
            </a:r>
          </a:p>
          <a:p>
            <a:r>
              <a:rPr lang="en-US" dirty="0" smtClean="0"/>
              <a:t>example: </a:t>
            </a:r>
            <a:r>
              <a:rPr lang="en-IN" dirty="0" err="1" smtClean="0"/>
              <a:t>object.randomize</a:t>
            </a:r>
            <a:r>
              <a:rPr lang="en-IN" dirty="0" smtClean="0"/>
              <a:t>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90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BDF746B-4F20-469D-B43C-66DB05BF1478}" type="slidenum">
              <a:rPr lang="en-US" sz="1400" b="0">
                <a:solidFill>
                  <a:srgbClr val="6B6B6B"/>
                </a:solidFill>
              </a:rPr>
              <a:pPr eaLnBrk="1" hangingPunct="1"/>
              <a:t>21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828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Overview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Randomization enables users to automatically generate random input stimulus for functional verification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SystemVerilog enables user to specify random constrained (legal) values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Random constraints should be specified using OOP</a:t>
            </a:r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700" smtClean="0">
              <a:solidFill>
                <a:srgbClr val="0049B7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700" smtClean="0">
              <a:solidFill>
                <a:srgbClr val="0049B7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US" sz="1500" smtClean="0">
              <a:solidFill>
                <a:srgbClr val="0049B7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US" sz="1500" smtClean="0">
              <a:solidFill>
                <a:srgbClr val="0049B7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500" smtClean="0">
              <a:solidFill>
                <a:srgbClr val="0049B7"/>
              </a:solidFill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Randomization in SystemVerilog</a:t>
            </a:r>
          </a:p>
        </p:txBody>
      </p:sp>
    </p:spTree>
    <p:extLst>
      <p:ext uri="{BB962C8B-B14F-4D97-AF65-F5344CB8AC3E}">
        <p14:creationId xmlns:p14="http://schemas.microsoft.com/office/powerpoint/2010/main" val="36230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A0C65784-2657-41D4-A3E6-31BD9C9C9429}" type="slidenum">
              <a:rPr lang="en-US" sz="1400" b="0">
                <a:solidFill>
                  <a:srgbClr val="6B6B6B"/>
                </a:solidFill>
              </a:rPr>
              <a:pPr eaLnBrk="1" hangingPunct="1"/>
              <a:t>22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Courier New" pitchFamily="-110" charset="0"/>
              </a:rPr>
              <a:t>rand </a:t>
            </a:r>
            <a:r>
              <a:rPr lang="en-US" sz="2400" dirty="0" smtClean="0"/>
              <a:t>keyword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Random variables are declared with the </a:t>
            </a:r>
            <a:r>
              <a:rPr lang="en-US" sz="2000" dirty="0" smtClean="0">
                <a:latin typeface="Courier New" pitchFamily="-110" charset="0"/>
              </a:rPr>
              <a:t>rand</a:t>
            </a:r>
            <a:r>
              <a:rPr lang="en-US" sz="2000" dirty="0" smtClean="0"/>
              <a:t> keyword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Their values are uniformly distributed over the specified range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If unconstrained the variable shall assign any value in the specified range with equal probability</a:t>
            </a:r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800" dirty="0" smtClean="0">
              <a:solidFill>
                <a:srgbClr val="0049B7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800" dirty="0" smtClean="0">
              <a:solidFill>
                <a:srgbClr val="0049B7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US" sz="1600" dirty="0" smtClean="0">
              <a:solidFill>
                <a:srgbClr val="0049B7"/>
              </a:solidFill>
            </a:endParaRPr>
          </a:p>
          <a:p>
            <a:pPr lvl="2" eaLnBrk="1" hangingPunct="1">
              <a:lnSpc>
                <a:spcPct val="90000"/>
              </a:lnSpc>
            </a:pPr>
            <a:endParaRPr lang="en-US" sz="1600" dirty="0" smtClean="0">
              <a:solidFill>
                <a:srgbClr val="0049B7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600" dirty="0" smtClean="0">
              <a:solidFill>
                <a:srgbClr val="0049B7"/>
              </a:solidFill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Randomization in </a:t>
            </a:r>
            <a:r>
              <a:rPr lang="en-US" dirty="0" err="1" smtClean="0"/>
              <a:t>SystemVerilog</a:t>
            </a:r>
            <a:endParaRPr lang="en-US" dirty="0" smtClean="0"/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752600" y="4098925"/>
            <a:ext cx="2286000" cy="32067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bit [7:0] y;</a:t>
            </a:r>
          </a:p>
        </p:txBody>
      </p:sp>
      <p:sp>
        <p:nvSpPr>
          <p:cNvPr id="30726" name="Rectangle 5"/>
          <p:cNvSpPr>
            <a:spLocks noChangeArrowheads="1"/>
          </p:cNvSpPr>
          <p:nvPr/>
        </p:nvSpPr>
        <p:spPr bwMode="auto">
          <a:xfrm>
            <a:off x="4343400" y="4097337"/>
            <a:ext cx="42537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 b="0" dirty="0">
                <a:solidFill>
                  <a:srgbClr val="009900"/>
                </a:solidFill>
                <a:latin typeface="Courier New" pitchFamily="-110" charset="0"/>
              </a:rPr>
              <a:t>8</a:t>
            </a:r>
            <a:r>
              <a:rPr lang="en-US" sz="1600" b="0" dirty="0">
                <a:solidFill>
                  <a:srgbClr val="009900"/>
                </a:solidFill>
              </a:rPr>
              <a:t>-bit unsigned integer with the range </a:t>
            </a:r>
            <a:r>
              <a:rPr lang="en-US" sz="1600" b="0" dirty="0">
                <a:solidFill>
                  <a:srgbClr val="009900"/>
                </a:solidFill>
                <a:latin typeface="Courier New" pitchFamily="-110" charset="0"/>
              </a:rPr>
              <a:t>0 </a:t>
            </a:r>
            <a:r>
              <a:rPr lang="en-US" sz="1600" b="0" dirty="0">
                <a:solidFill>
                  <a:srgbClr val="009900"/>
                </a:solidFill>
              </a:rPr>
              <a:t>to</a:t>
            </a:r>
            <a:r>
              <a:rPr lang="en-US" sz="1600" b="0" dirty="0">
                <a:solidFill>
                  <a:srgbClr val="009900"/>
                </a:solidFill>
                <a:latin typeface="Courier New" pitchFamily="-110" charset="0"/>
              </a:rPr>
              <a:t> 255</a:t>
            </a:r>
          </a:p>
        </p:txBody>
      </p:sp>
      <p:sp>
        <p:nvSpPr>
          <p:cNvPr id="30727" name="Line 6"/>
          <p:cNvSpPr>
            <a:spLocks noChangeShapeType="1"/>
          </p:cNvSpPr>
          <p:nvPr/>
        </p:nvSpPr>
        <p:spPr bwMode="auto">
          <a:xfrm flipH="1">
            <a:off x="4038600" y="4251325"/>
            <a:ext cx="304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0728" name="Rectangle 7"/>
          <p:cNvSpPr>
            <a:spLocks noChangeArrowheads="1"/>
          </p:cNvSpPr>
          <p:nvPr/>
        </p:nvSpPr>
        <p:spPr bwMode="auto">
          <a:xfrm>
            <a:off x="1600200" y="4572000"/>
            <a:ext cx="6915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 dirty="0">
                <a:solidFill>
                  <a:srgbClr val="009900"/>
                </a:solidFill>
              </a:rPr>
              <a:t>The probability of the same value repeating on successive calls to randomize is 1/256</a:t>
            </a:r>
          </a:p>
        </p:txBody>
      </p:sp>
      <p:sp>
        <p:nvSpPr>
          <p:cNvPr id="560136" name="Rectangle 8"/>
          <p:cNvSpPr>
            <a:spLocks noChangeArrowheads="1"/>
          </p:cNvSpPr>
          <p:nvPr/>
        </p:nvSpPr>
        <p:spPr bwMode="auto">
          <a:xfrm>
            <a:off x="1447800" y="4648200"/>
            <a:ext cx="7086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Rectangle 9"/>
          <p:cNvSpPr>
            <a:spLocks noChangeArrowheads="1"/>
          </p:cNvSpPr>
          <p:nvPr/>
        </p:nvSpPr>
        <p:spPr bwMode="auto">
          <a:xfrm>
            <a:off x="1410544" y="4848641"/>
            <a:ext cx="74551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sz="1600" b="0" dirty="0" smtClean="0">
                <a:solidFill>
                  <a:srgbClr val="009900"/>
                </a:solidFill>
              </a:rPr>
              <a:t> If </a:t>
            </a:r>
            <a:r>
              <a:rPr lang="en-US" sz="1600" b="0" dirty="0">
                <a:solidFill>
                  <a:srgbClr val="009900"/>
                </a:solidFill>
              </a:rPr>
              <a:t>unconstrained </a:t>
            </a:r>
            <a:r>
              <a:rPr lang="en-US" sz="1600" b="0" dirty="0">
                <a:solidFill>
                  <a:srgbClr val="009900"/>
                </a:solidFill>
                <a:latin typeface="Courier New" pitchFamily="-110" charset="0"/>
              </a:rPr>
              <a:t>y</a:t>
            </a:r>
            <a:r>
              <a:rPr lang="en-US" sz="1600" b="0" dirty="0">
                <a:solidFill>
                  <a:srgbClr val="009900"/>
                </a:solidFill>
              </a:rPr>
              <a:t> is assigned any value in the range </a:t>
            </a:r>
            <a:r>
              <a:rPr lang="en-US" sz="1600" b="0" dirty="0">
                <a:solidFill>
                  <a:srgbClr val="009900"/>
                </a:solidFill>
                <a:latin typeface="Courier New" pitchFamily="-110" charset="0"/>
              </a:rPr>
              <a:t>0 </a:t>
            </a:r>
            <a:r>
              <a:rPr lang="en-US" sz="1600" b="0" dirty="0">
                <a:solidFill>
                  <a:srgbClr val="009900"/>
                </a:solidFill>
              </a:rPr>
              <a:t>to</a:t>
            </a:r>
            <a:r>
              <a:rPr lang="en-US" sz="1600" b="0" dirty="0">
                <a:solidFill>
                  <a:srgbClr val="009900"/>
                </a:solidFill>
                <a:latin typeface="Courier New" pitchFamily="-110" charset="0"/>
              </a:rPr>
              <a:t> 255</a:t>
            </a:r>
            <a:r>
              <a:rPr lang="en-US" sz="1600" b="0" dirty="0">
                <a:solidFill>
                  <a:srgbClr val="009900"/>
                </a:solidFill>
              </a:rPr>
              <a:t> with equal probability</a:t>
            </a:r>
          </a:p>
        </p:txBody>
      </p:sp>
      <p:sp>
        <p:nvSpPr>
          <p:cNvPr id="30731" name="Rectangle 10"/>
          <p:cNvSpPr>
            <a:spLocks noChangeArrowheads="1"/>
          </p:cNvSpPr>
          <p:nvPr/>
        </p:nvSpPr>
        <p:spPr bwMode="auto">
          <a:xfrm>
            <a:off x="1410544" y="5363576"/>
            <a:ext cx="703692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>
              <a:buFontTx/>
              <a:buChar char="•"/>
            </a:pPr>
            <a:r>
              <a:rPr lang="en-US" sz="1600" b="0" dirty="0" smtClean="0">
                <a:solidFill>
                  <a:srgbClr val="009900"/>
                </a:solidFill>
              </a:rPr>
              <a:t> The </a:t>
            </a:r>
            <a:r>
              <a:rPr lang="en-US" sz="1600" b="0" dirty="0">
                <a:solidFill>
                  <a:srgbClr val="009900"/>
                </a:solidFill>
              </a:rPr>
              <a:t>probability of a value occurring on simultaneous calls to randomize is </a:t>
            </a:r>
            <a:r>
              <a:rPr lang="en-US" sz="1600" b="0" dirty="0">
                <a:solidFill>
                  <a:srgbClr val="009900"/>
                </a:solidFill>
                <a:latin typeface="Courier New" pitchFamily="-110" charset="0"/>
              </a:rPr>
              <a:t>1/256</a:t>
            </a:r>
          </a:p>
        </p:txBody>
      </p:sp>
    </p:spTree>
    <p:extLst>
      <p:ext uri="{BB962C8B-B14F-4D97-AF65-F5344CB8AC3E}">
        <p14:creationId xmlns:p14="http://schemas.microsoft.com/office/powerpoint/2010/main" val="89766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0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D1529D1-2D86-4E3C-B776-FF938ED681CD}" type="slidenum">
              <a:rPr lang="en-US" sz="1400" b="0">
                <a:solidFill>
                  <a:srgbClr val="6B6B6B"/>
                </a:solidFill>
              </a:rPr>
              <a:pPr eaLnBrk="1" hangingPunct="1"/>
              <a:t>23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828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100" dirty="0" err="1" smtClean="0">
                <a:latin typeface="+mj-lt"/>
              </a:rPr>
              <a:t>randc</a:t>
            </a:r>
            <a:r>
              <a:rPr lang="en-US" sz="2100" dirty="0" smtClean="0">
                <a:latin typeface="+mj-lt"/>
              </a:rPr>
              <a:t> keyword</a:t>
            </a:r>
            <a:r>
              <a:rPr lang="en-US" sz="1300" dirty="0" smtClean="0">
                <a:latin typeface="+mj-lt"/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900" dirty="0" smtClean="0">
                <a:latin typeface="+mj-lt"/>
              </a:rPr>
              <a:t>Random cyclic variables are declared with the </a:t>
            </a:r>
            <a:r>
              <a:rPr lang="en-US" sz="1900" dirty="0" err="1" smtClean="0">
                <a:latin typeface="+mj-lt"/>
              </a:rPr>
              <a:t>randc</a:t>
            </a:r>
            <a:r>
              <a:rPr lang="en-US" sz="1900" dirty="0" smtClean="0">
                <a:latin typeface="+mj-lt"/>
              </a:rPr>
              <a:t> keyword 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 dirty="0" smtClean="0">
                <a:latin typeface="+mj-lt"/>
              </a:rPr>
              <a:t>They cycle through all the values in a random permutation of their declared range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700" dirty="0" smtClean="0">
                <a:latin typeface="+mj-lt"/>
              </a:rPr>
              <a:t>Can only be of the type bit or </a:t>
            </a:r>
            <a:r>
              <a:rPr lang="en-US" sz="1700" dirty="0" err="1" smtClean="0">
                <a:latin typeface="+mj-lt"/>
              </a:rPr>
              <a:t>enum</a:t>
            </a:r>
            <a:r>
              <a:rPr lang="en-US" sz="1700" dirty="0" smtClean="0">
                <a:latin typeface="+mj-lt"/>
              </a:rPr>
              <a:t>(</a:t>
            </a:r>
            <a:r>
              <a:rPr lang="en-US" sz="1700" dirty="0" err="1" smtClean="0">
                <a:latin typeface="+mj-lt"/>
              </a:rPr>
              <a:t>Typedef</a:t>
            </a:r>
            <a:r>
              <a:rPr lang="en-US" sz="1700" dirty="0" smtClean="0">
                <a:latin typeface="+mj-lt"/>
              </a:rPr>
              <a:t> </a:t>
            </a:r>
            <a:r>
              <a:rPr lang="en-US" sz="1700" dirty="0" err="1" smtClean="0">
                <a:latin typeface="+mj-lt"/>
              </a:rPr>
              <a:t>enum</a:t>
            </a:r>
            <a:r>
              <a:rPr lang="en-US" sz="1700" dirty="0" smtClean="0">
                <a:latin typeface="+mj-lt"/>
              </a:rPr>
              <a:t> {READ, WRITE,CONTROL})</a:t>
            </a:r>
          </a:p>
          <a:p>
            <a:pPr lvl="2" eaLnBrk="1" hangingPunct="1">
              <a:lnSpc>
                <a:spcPct val="80000"/>
              </a:lnSpc>
            </a:pPr>
            <a:endParaRPr lang="en-US" sz="1700" dirty="0" smtClean="0">
              <a:latin typeface="+mj-lt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sz="1700" dirty="0" err="1" smtClean="0">
                <a:latin typeface="+mj-lt"/>
              </a:rPr>
              <a:t>randc</a:t>
            </a:r>
            <a:r>
              <a:rPr lang="en-US" sz="1700" dirty="0" smtClean="0">
                <a:latin typeface="+mj-lt"/>
              </a:rPr>
              <a:t> randomly iterates over all the values in the range and no value is repeated within an iteration</a:t>
            </a:r>
          </a:p>
          <a:p>
            <a:pPr lvl="3" eaLnBrk="1" hangingPunct="1">
              <a:lnSpc>
                <a:spcPct val="80000"/>
              </a:lnSpc>
            </a:pPr>
            <a:r>
              <a:rPr lang="en-US" sz="1500" dirty="0" smtClean="0">
                <a:latin typeface="+mj-lt"/>
              </a:rPr>
              <a:t>When the iteration finishes, a new iteration automatically starts</a:t>
            </a:r>
          </a:p>
          <a:p>
            <a:pPr lvl="2" eaLnBrk="1" hangingPunct="1">
              <a:lnSpc>
                <a:spcPct val="80000"/>
              </a:lnSpc>
              <a:buFont typeface="Wingdings 3" pitchFamily="-110" charset="2"/>
              <a:buNone/>
            </a:pPr>
            <a:endParaRPr lang="en-US" sz="1500" dirty="0" smtClean="0">
              <a:solidFill>
                <a:srgbClr val="0049B7"/>
              </a:solidFill>
              <a:latin typeface="+mj-lt"/>
            </a:endParaRPr>
          </a:p>
          <a:p>
            <a:pPr lvl="2" eaLnBrk="1" hangingPunct="1">
              <a:lnSpc>
                <a:spcPct val="80000"/>
              </a:lnSpc>
              <a:buFont typeface="Wingdings 3" pitchFamily="-110" charset="2"/>
              <a:buNone/>
            </a:pPr>
            <a:endParaRPr lang="en-US" sz="2500" dirty="0" smtClean="0">
              <a:solidFill>
                <a:srgbClr val="0049B7"/>
              </a:solidFill>
              <a:latin typeface="+mj-lt"/>
            </a:endParaRPr>
          </a:p>
          <a:p>
            <a:pPr lvl="2" eaLnBrk="1" hangingPunct="1">
              <a:lnSpc>
                <a:spcPct val="80000"/>
              </a:lnSpc>
            </a:pPr>
            <a:endParaRPr lang="en-US" sz="2500" dirty="0" smtClean="0">
              <a:solidFill>
                <a:srgbClr val="0049B7"/>
              </a:solidFill>
              <a:latin typeface="+mj-lt"/>
            </a:endParaRPr>
          </a:p>
          <a:p>
            <a:pPr lvl="2" eaLnBrk="1" hangingPunct="1">
              <a:lnSpc>
                <a:spcPct val="80000"/>
              </a:lnSpc>
              <a:buFont typeface="Wingdings 3" pitchFamily="-110" charset="2"/>
              <a:buNone/>
            </a:pPr>
            <a:endParaRPr lang="en-US" sz="2500" dirty="0" smtClean="0">
              <a:solidFill>
                <a:srgbClr val="0049B7"/>
              </a:solidFill>
              <a:latin typeface="+mj-lt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 smtClean="0"/>
              <a:t>Randomization in </a:t>
            </a:r>
            <a:r>
              <a:rPr lang="en-US" dirty="0" err="1" smtClean="0"/>
              <a:t>SystemVerilog</a:t>
            </a:r>
            <a:endParaRPr lang="en-US" dirty="0" smtClean="0"/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1981200" y="3184525"/>
            <a:ext cx="2286000" cy="32067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randc</a:t>
            </a:r>
            <a:r>
              <a:rPr lang="en-US" sz="1400" b="0">
                <a:latin typeface="Courier New" pitchFamily="-110" charset="0"/>
              </a:rPr>
              <a:t> bit [1:0] y;</a:t>
            </a:r>
          </a:p>
        </p:txBody>
      </p:sp>
      <p:sp>
        <p:nvSpPr>
          <p:cNvPr id="32774" name="Rectangle 5"/>
          <p:cNvSpPr>
            <a:spLocks noChangeArrowheads="1"/>
          </p:cNvSpPr>
          <p:nvPr/>
        </p:nvSpPr>
        <p:spPr bwMode="auto">
          <a:xfrm>
            <a:off x="4724400" y="3184525"/>
            <a:ext cx="354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 dirty="0">
                <a:solidFill>
                  <a:srgbClr val="009900"/>
                </a:solidFill>
              </a:rPr>
              <a:t>2-bit unsigned integer with the range 0 to 3</a:t>
            </a:r>
          </a:p>
        </p:txBody>
      </p:sp>
      <p:sp>
        <p:nvSpPr>
          <p:cNvPr id="32775" name="Line 6"/>
          <p:cNvSpPr>
            <a:spLocks noChangeShapeType="1"/>
          </p:cNvSpPr>
          <p:nvPr/>
        </p:nvSpPr>
        <p:spPr bwMode="auto">
          <a:xfrm flipH="1">
            <a:off x="4343400" y="3336925"/>
            <a:ext cx="3048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2776" name="Rectangle 7"/>
          <p:cNvSpPr>
            <a:spLocks noChangeArrowheads="1"/>
          </p:cNvSpPr>
          <p:nvPr/>
        </p:nvSpPr>
        <p:spPr bwMode="auto">
          <a:xfrm>
            <a:off x="3200400" y="4800600"/>
            <a:ext cx="219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 y can take values 0,1,2,3</a:t>
            </a:r>
          </a:p>
        </p:txBody>
      </p:sp>
      <p:sp>
        <p:nvSpPr>
          <p:cNvPr id="32777" name="Text Box 8"/>
          <p:cNvSpPr txBox="1">
            <a:spLocks noChangeArrowheads="1"/>
          </p:cNvSpPr>
          <p:nvPr/>
        </p:nvSpPr>
        <p:spPr bwMode="auto">
          <a:xfrm>
            <a:off x="2590800" y="5181600"/>
            <a:ext cx="434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initial permutation 0 -&gt; 3 -&gt; 2 -&gt; 1</a:t>
            </a:r>
          </a:p>
        </p:txBody>
      </p:sp>
      <p:sp>
        <p:nvSpPr>
          <p:cNvPr id="32778" name="Text Box 9"/>
          <p:cNvSpPr txBox="1">
            <a:spLocks noChangeArrowheads="1"/>
          </p:cNvSpPr>
          <p:nvPr/>
        </p:nvSpPr>
        <p:spPr bwMode="auto">
          <a:xfrm>
            <a:off x="2590800" y="5638800"/>
            <a:ext cx="434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next permutation    2 -&gt; 1 -&gt; 3 -&gt; 0</a:t>
            </a:r>
          </a:p>
        </p:txBody>
      </p:sp>
      <p:sp>
        <p:nvSpPr>
          <p:cNvPr id="32779" name="Text Box 10"/>
          <p:cNvSpPr txBox="1">
            <a:spLocks noChangeArrowheads="1"/>
          </p:cNvSpPr>
          <p:nvPr/>
        </p:nvSpPr>
        <p:spPr bwMode="auto">
          <a:xfrm>
            <a:off x="2590800" y="6096000"/>
            <a:ext cx="434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next permutation    2 -&gt; 0 -&gt; 1 -&gt; 3</a:t>
            </a:r>
          </a:p>
        </p:txBody>
      </p:sp>
      <p:grpSp>
        <p:nvGrpSpPr>
          <p:cNvPr id="32780" name="Group 11"/>
          <p:cNvGrpSpPr>
            <a:grpSpLocks/>
          </p:cNvGrpSpPr>
          <p:nvPr/>
        </p:nvGrpSpPr>
        <p:grpSpPr bwMode="auto">
          <a:xfrm>
            <a:off x="4648200" y="5334000"/>
            <a:ext cx="2362200" cy="457200"/>
            <a:chOff x="2928" y="3360"/>
            <a:chExt cx="1488" cy="288"/>
          </a:xfrm>
        </p:grpSpPr>
        <p:sp>
          <p:nvSpPr>
            <p:cNvPr id="32787" name="Line 12"/>
            <p:cNvSpPr>
              <a:spLocks noChangeShapeType="1"/>
            </p:cNvSpPr>
            <p:nvPr/>
          </p:nvSpPr>
          <p:spPr bwMode="auto">
            <a:xfrm>
              <a:off x="417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88" name="Line 13"/>
            <p:cNvSpPr>
              <a:spLocks noChangeShapeType="1"/>
            </p:cNvSpPr>
            <p:nvPr/>
          </p:nvSpPr>
          <p:spPr bwMode="auto">
            <a:xfrm>
              <a:off x="4416" y="3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89" name="Line 14"/>
            <p:cNvSpPr>
              <a:spLocks noChangeShapeType="1"/>
            </p:cNvSpPr>
            <p:nvPr/>
          </p:nvSpPr>
          <p:spPr bwMode="auto">
            <a:xfrm flipH="1">
              <a:off x="2928" y="350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90" name="Line 15"/>
            <p:cNvSpPr>
              <a:spLocks noChangeShapeType="1"/>
            </p:cNvSpPr>
            <p:nvPr/>
          </p:nvSpPr>
          <p:spPr bwMode="auto">
            <a:xfrm>
              <a:off x="2928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91" name="Line 16"/>
            <p:cNvSpPr>
              <a:spLocks noChangeShapeType="1"/>
            </p:cNvSpPr>
            <p:nvPr/>
          </p:nvSpPr>
          <p:spPr bwMode="auto">
            <a:xfrm>
              <a:off x="2928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2781" name="Group 17"/>
          <p:cNvGrpSpPr>
            <a:grpSpLocks/>
          </p:cNvGrpSpPr>
          <p:nvPr/>
        </p:nvGrpSpPr>
        <p:grpSpPr bwMode="auto">
          <a:xfrm>
            <a:off x="4648200" y="5791200"/>
            <a:ext cx="2362200" cy="457200"/>
            <a:chOff x="2928" y="3360"/>
            <a:chExt cx="1488" cy="288"/>
          </a:xfrm>
        </p:grpSpPr>
        <p:sp>
          <p:nvSpPr>
            <p:cNvPr id="32782" name="Line 18"/>
            <p:cNvSpPr>
              <a:spLocks noChangeShapeType="1"/>
            </p:cNvSpPr>
            <p:nvPr/>
          </p:nvSpPr>
          <p:spPr bwMode="auto">
            <a:xfrm>
              <a:off x="4176" y="33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83" name="Line 19"/>
            <p:cNvSpPr>
              <a:spLocks noChangeShapeType="1"/>
            </p:cNvSpPr>
            <p:nvPr/>
          </p:nvSpPr>
          <p:spPr bwMode="auto">
            <a:xfrm>
              <a:off x="4416" y="336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84" name="Line 20"/>
            <p:cNvSpPr>
              <a:spLocks noChangeShapeType="1"/>
            </p:cNvSpPr>
            <p:nvPr/>
          </p:nvSpPr>
          <p:spPr bwMode="auto">
            <a:xfrm flipH="1">
              <a:off x="2928" y="3504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85" name="Line 21"/>
            <p:cNvSpPr>
              <a:spLocks noChangeShapeType="1"/>
            </p:cNvSpPr>
            <p:nvPr/>
          </p:nvSpPr>
          <p:spPr bwMode="auto">
            <a:xfrm>
              <a:off x="2928" y="35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86" name="Line 22"/>
            <p:cNvSpPr>
              <a:spLocks noChangeShapeType="1"/>
            </p:cNvSpPr>
            <p:nvPr/>
          </p:nvSpPr>
          <p:spPr bwMode="auto">
            <a:xfrm>
              <a:off x="2928" y="364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0068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0878DE7-81C3-4CE5-A9FA-C29713B3FED6}" type="slidenum">
              <a:rPr lang="en-US" sz="1400" b="0">
                <a:solidFill>
                  <a:srgbClr val="6B6B6B"/>
                </a:solidFill>
              </a:rPr>
              <a:pPr eaLnBrk="1" hangingPunct="1"/>
              <a:t>24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1828800"/>
          </a:xfrm>
        </p:spPr>
        <p:txBody>
          <a:bodyPr/>
          <a:lstStyle/>
          <a:p>
            <a:pPr eaLnBrk="1" hangingPunct="1"/>
            <a:r>
              <a:rPr lang="en-US" sz="2100" smtClean="0"/>
              <a:t>Simple class with random variables</a:t>
            </a:r>
          </a:p>
          <a:p>
            <a:pPr lvl="1" eaLnBrk="1" hangingPunct="1"/>
            <a:r>
              <a:rPr lang="en-US" sz="1900" smtClean="0"/>
              <a:t>The </a:t>
            </a:r>
            <a:r>
              <a:rPr lang="en-US" sz="1900" smtClean="0">
                <a:latin typeface="Courier New" pitchFamily="-110" charset="0"/>
              </a:rPr>
              <a:t>Bus</a:t>
            </a:r>
            <a:r>
              <a:rPr lang="en-US" sz="1900" smtClean="0"/>
              <a:t> class models a simplified bus with two random variables: </a:t>
            </a:r>
            <a:r>
              <a:rPr lang="en-US" sz="1900" smtClean="0">
                <a:latin typeface="Courier New" pitchFamily="-110" charset="0"/>
              </a:rPr>
              <a:t>addr</a:t>
            </a:r>
            <a:r>
              <a:rPr lang="en-US" sz="1900" smtClean="0"/>
              <a:t>  and </a:t>
            </a:r>
            <a:r>
              <a:rPr lang="en-US" sz="1900" smtClean="0">
                <a:latin typeface="Courier New" pitchFamily="-110" charset="0"/>
              </a:rPr>
              <a:t>data</a:t>
            </a:r>
            <a:endParaRPr lang="en-US" sz="1900" smtClean="0"/>
          </a:p>
          <a:p>
            <a:pPr lvl="1" eaLnBrk="1" hangingPunct="1"/>
            <a:r>
              <a:rPr lang="en-US" sz="1900" smtClean="0"/>
              <a:t>The </a:t>
            </a:r>
            <a:r>
              <a:rPr lang="en-US" sz="1900" smtClean="0">
                <a:latin typeface="Courier New" pitchFamily="-110" charset="0"/>
              </a:rPr>
              <a:t>range1</a:t>
            </a:r>
            <a:r>
              <a:rPr lang="en-US" sz="1900" smtClean="0"/>
              <a:t> constraint specifies the limits for the values of </a:t>
            </a:r>
            <a:r>
              <a:rPr lang="en-US" sz="1900" smtClean="0">
                <a:latin typeface="Courier New" pitchFamily="-110" charset="0"/>
              </a:rPr>
              <a:t>addr</a:t>
            </a:r>
          </a:p>
          <a:p>
            <a:pPr lvl="2" eaLnBrk="1" hangingPunct="1"/>
            <a:r>
              <a:rPr lang="en-US" sz="1700" smtClean="0"/>
              <a:t>Ensure non conflicting and legal constraints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763588" y="4130675"/>
            <a:ext cx="5181600" cy="117157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class</a:t>
            </a:r>
            <a:r>
              <a:rPr lang="en-US" sz="1400" b="0">
                <a:latin typeface="Courier New" pitchFamily="-110" charset="0"/>
              </a:rPr>
              <a:t> Bus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[15:0] addr;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</a:t>
            </a:r>
            <a:r>
              <a:rPr lang="en-US" sz="1400">
                <a:latin typeface="Courier New" pitchFamily="-110" charset="0"/>
              </a:rPr>
              <a:t>randc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[31:0] data;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</a:t>
            </a:r>
            <a:r>
              <a:rPr lang="en-US" sz="1400">
                <a:latin typeface="Courier New" pitchFamily="-110" charset="0"/>
              </a:rPr>
              <a:t>constraint</a:t>
            </a:r>
            <a:r>
              <a:rPr lang="en-US" sz="1400" b="0">
                <a:latin typeface="Courier New" pitchFamily="-110" charset="0"/>
              </a:rPr>
              <a:t> range1 {addr&gt;1024; addr&lt;16384;}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endclass</a:t>
            </a:r>
            <a:endParaRPr lang="en-US" sz="1400" b="0">
              <a:latin typeface="Courier New" pitchFamily="-110" charset="0"/>
            </a:endParaRPr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 flipH="1">
            <a:off x="3354388" y="4511675"/>
            <a:ext cx="2667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6097588" y="4359275"/>
            <a:ext cx="145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random variable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6097588" y="4587875"/>
            <a:ext cx="289401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random cyclic: the random solver</a:t>
            </a:r>
          </a:p>
          <a:p>
            <a:pPr algn="l"/>
            <a:r>
              <a:rPr lang="en-US" sz="1400" b="0">
                <a:solidFill>
                  <a:srgbClr val="009900"/>
                </a:solidFill>
              </a:rPr>
              <a:t>will not repeat a permutation of values </a:t>
            </a: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 flipH="1">
            <a:off x="3430588" y="4740275"/>
            <a:ext cx="26670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5" name="Line 8"/>
          <p:cNvSpPr>
            <a:spLocks noChangeShapeType="1"/>
          </p:cNvSpPr>
          <p:nvPr/>
        </p:nvSpPr>
        <p:spPr bwMode="auto">
          <a:xfrm flipH="1" flipV="1">
            <a:off x="3811588" y="5045075"/>
            <a:ext cx="2284412" cy="51752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826" name="Rectangle 9"/>
          <p:cNvSpPr>
            <a:spLocks noChangeArrowheads="1"/>
          </p:cNvSpPr>
          <p:nvPr/>
        </p:nvSpPr>
        <p:spPr bwMode="auto">
          <a:xfrm>
            <a:off x="6096000" y="5410200"/>
            <a:ext cx="28956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constraining the random variables to values between </a:t>
            </a:r>
            <a:r>
              <a:rPr lang="en-US" sz="1400" b="0">
                <a:solidFill>
                  <a:srgbClr val="009900"/>
                </a:solidFill>
                <a:latin typeface="Courier New" pitchFamily="-110" charset="0"/>
              </a:rPr>
              <a:t>1024 </a:t>
            </a:r>
            <a:r>
              <a:rPr lang="en-US" sz="1400" b="0">
                <a:solidFill>
                  <a:srgbClr val="009900"/>
                </a:solidFill>
                <a:latin typeface="Helvetica Neue Light" pitchFamily="-110" charset="0"/>
              </a:rPr>
              <a:t>and</a:t>
            </a:r>
            <a:r>
              <a:rPr lang="en-US" sz="1400" b="0">
                <a:solidFill>
                  <a:srgbClr val="009900"/>
                </a:solidFill>
                <a:latin typeface="Courier New" pitchFamily="-110" charset="0"/>
              </a:rPr>
              <a:t> 16384 </a:t>
            </a:r>
          </a:p>
        </p:txBody>
      </p:sp>
      <p:sp>
        <p:nvSpPr>
          <p:cNvPr id="34827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Randomization in SystemVerilog</a:t>
            </a:r>
          </a:p>
        </p:txBody>
      </p:sp>
      <p:sp>
        <p:nvSpPr>
          <p:cNvPr id="34828" name="Rectangle 11"/>
          <p:cNvSpPr>
            <a:spLocks noChangeArrowheads="1"/>
          </p:cNvSpPr>
          <p:nvPr/>
        </p:nvSpPr>
        <p:spPr bwMode="auto">
          <a:xfrm>
            <a:off x="1600200" y="5318125"/>
            <a:ext cx="367823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Simple class with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33455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52FDE2C1-2886-47CC-9FE3-78B81804F754}" type="slidenum">
              <a:rPr lang="en-US" sz="1400" b="0">
                <a:solidFill>
                  <a:srgbClr val="6B6B6B"/>
                </a:solidFill>
              </a:rPr>
              <a:pPr eaLnBrk="1" hangingPunct="1"/>
              <a:t>25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676400" y="4422775"/>
            <a:ext cx="6019800" cy="159702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Bus bus=</a:t>
            </a:r>
            <a:r>
              <a:rPr lang="en-US" sz="1400">
                <a:latin typeface="Courier New" pitchFamily="-110" charset="0"/>
              </a:rPr>
              <a:t>new</a:t>
            </a:r>
            <a:r>
              <a:rPr lang="en-US" sz="1400" b="0">
                <a:latin typeface="Courier New" pitchFamily="-110" charset="0"/>
              </a:rPr>
              <a:t>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repeat </a:t>
            </a:r>
            <a:r>
              <a:rPr lang="en-US" sz="1400" b="0">
                <a:latin typeface="Courier New" pitchFamily="-110" charset="0"/>
              </a:rPr>
              <a:t>(50)</a:t>
            </a:r>
            <a:r>
              <a:rPr lang="en-US" sz="1400">
                <a:latin typeface="Courier New" pitchFamily="-110" charset="0"/>
              </a:rPr>
              <a:t> begin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	if</a:t>
            </a:r>
            <a:r>
              <a:rPr lang="en-US" sz="1400" b="0">
                <a:latin typeface="Courier New" pitchFamily="-110" charset="0"/>
              </a:rPr>
              <a:t>(bus.randomize()==1)</a:t>
            </a:r>
            <a:endParaRPr lang="en-US" sz="1400">
              <a:latin typeface="Courier New" pitchFamily="-110" charset="0"/>
            </a:endParaRP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	$display(bus.addr, bus.data);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	else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$display (“Randomization failed”);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end</a:t>
            </a:r>
            <a:endParaRPr lang="en-US" sz="1400" b="0">
              <a:latin typeface="Courier New" pitchFamily="-110" charset="0"/>
            </a:endParaRPr>
          </a:p>
        </p:txBody>
      </p:sp>
      <p:sp>
        <p:nvSpPr>
          <p:cNvPr id="36868" name="Line 3"/>
          <p:cNvSpPr>
            <a:spLocks noChangeShapeType="1"/>
          </p:cNvSpPr>
          <p:nvPr/>
        </p:nvSpPr>
        <p:spPr bwMode="auto">
          <a:xfrm flipH="1">
            <a:off x="2514600" y="3889375"/>
            <a:ext cx="152400" cy="60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69" name="Rectangle 4"/>
          <p:cNvSpPr>
            <a:spLocks noChangeArrowheads="1"/>
          </p:cNvSpPr>
          <p:nvPr/>
        </p:nvSpPr>
        <p:spPr bwMode="auto">
          <a:xfrm>
            <a:off x="1828800" y="3444875"/>
            <a:ext cx="24082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 a bus object is created and </a:t>
            </a:r>
          </a:p>
          <a:p>
            <a:pPr algn="l"/>
            <a:r>
              <a:rPr lang="en-US" sz="1400" b="0">
                <a:solidFill>
                  <a:srgbClr val="009900"/>
                </a:solidFill>
              </a:rPr>
              <a:t> randomized 50 times</a:t>
            </a:r>
          </a:p>
        </p:txBody>
      </p:sp>
      <p:sp>
        <p:nvSpPr>
          <p:cNvPr id="3687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828800"/>
          </a:xfrm>
          <a:noFill/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100" smtClean="0">
                <a:latin typeface="Courier New" pitchFamily="-110" charset="0"/>
              </a:rPr>
              <a:t>randomize()</a:t>
            </a:r>
            <a:r>
              <a:rPr lang="en-US" sz="2100" smtClean="0"/>
              <a:t>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Calling </a:t>
            </a:r>
            <a:r>
              <a:rPr lang="en-US" sz="1900" smtClean="0">
                <a:latin typeface="Courier New" pitchFamily="-110" charset="0"/>
              </a:rPr>
              <a:t>randomize()</a:t>
            </a:r>
            <a:r>
              <a:rPr lang="en-US" sz="1900" smtClean="0"/>
              <a:t> causes new values to be selected for all of the random variables in an object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700" smtClean="0"/>
              <a:t>The random values obey the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>
                <a:latin typeface="Courier New" pitchFamily="-110" charset="0"/>
              </a:rPr>
              <a:t>randomize</a:t>
            </a:r>
            <a:r>
              <a:rPr lang="en-US" sz="1900" smtClean="0"/>
              <a:t> function returns a </a:t>
            </a:r>
            <a:r>
              <a:rPr lang="en-US" sz="1900" smtClean="0">
                <a:latin typeface="Courier New" pitchFamily="-110" charset="0"/>
              </a:rPr>
              <a:t>1</a:t>
            </a:r>
            <a:r>
              <a:rPr lang="en-US" sz="1900" smtClean="0"/>
              <a:t> on success and </a:t>
            </a:r>
            <a:r>
              <a:rPr lang="en-US" sz="1900" smtClean="0">
                <a:latin typeface="Courier New" pitchFamily="-110" charset="0"/>
              </a:rPr>
              <a:t>0</a:t>
            </a:r>
            <a:r>
              <a:rPr lang="en-US" sz="1900" smtClean="0"/>
              <a:t> on failure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smtClean="0"/>
              <a:t>Unconstrained variables are assigned any values in their declared range</a:t>
            </a:r>
            <a:endParaRPr lang="en-US" sz="1900" smtClean="0">
              <a:solidFill>
                <a:srgbClr val="0049B7"/>
              </a:solidFill>
            </a:endParaRPr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300" smtClean="0"/>
          </a:p>
        </p:txBody>
      </p:sp>
      <p:sp>
        <p:nvSpPr>
          <p:cNvPr id="36871" name="Line 6"/>
          <p:cNvSpPr>
            <a:spLocks noChangeShapeType="1"/>
          </p:cNvSpPr>
          <p:nvPr/>
        </p:nvSpPr>
        <p:spPr bwMode="auto">
          <a:xfrm flipH="1">
            <a:off x="4191000" y="4270375"/>
            <a:ext cx="304800" cy="6858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3810000" y="3736975"/>
            <a:ext cx="24669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 result of each randomization</a:t>
            </a:r>
          </a:p>
          <a:p>
            <a:pPr algn="l"/>
            <a:r>
              <a:rPr lang="en-US" sz="1400" b="0">
                <a:solidFill>
                  <a:srgbClr val="009900"/>
                </a:solidFill>
              </a:rPr>
              <a:t> is checked</a:t>
            </a:r>
          </a:p>
        </p:txBody>
      </p:sp>
      <p:sp>
        <p:nvSpPr>
          <p:cNvPr id="36873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mtClean="0"/>
              <a:t>Randomization in SystemVerilog</a:t>
            </a:r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2863850" y="6019800"/>
            <a:ext cx="324326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randomize() function example</a:t>
            </a:r>
          </a:p>
        </p:txBody>
      </p:sp>
    </p:spTree>
    <p:extLst>
      <p:ext uri="{BB962C8B-B14F-4D97-AF65-F5344CB8AC3E}">
        <p14:creationId xmlns:p14="http://schemas.microsoft.com/office/powerpoint/2010/main" val="342182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D6708D2-47F3-42A4-9CCE-61B5F43463A2}" type="slidenum">
              <a:rPr lang="en-US" sz="1400" b="0">
                <a:solidFill>
                  <a:srgbClr val="6B6B6B"/>
                </a:solidFill>
              </a:rPr>
              <a:pPr eaLnBrk="1" hangingPunct="1"/>
              <a:t>26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Randomization in </a:t>
            </a:r>
            <a:r>
              <a:rPr lang="en-US" dirty="0" err="1" smtClean="0"/>
              <a:t>SystemVerilog</a:t>
            </a:r>
            <a:endParaRPr lang="en-US" dirty="0" smtClean="0"/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3030" y="1417638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b="1" dirty="0" smtClean="0"/>
              <a:t>The constraint solver</a:t>
            </a:r>
          </a:p>
          <a:p>
            <a:pPr marL="0" indent="0">
              <a:buNone/>
            </a:pPr>
            <a:r>
              <a:rPr lang="en-US" sz="2100" dirty="0"/>
              <a:t>The process of solving constraint expressions is handled by the System-Verilog constraint solver. The solver chooses values that satisfy the constraints</a:t>
            </a:r>
            <a:r>
              <a:rPr lang="en-US" sz="2100" dirty="0" smtClean="0"/>
              <a:t>.</a:t>
            </a:r>
          </a:p>
          <a:p>
            <a:pPr lvl="1" eaLnBrk="1" hangingPunct="1"/>
            <a:r>
              <a:rPr lang="en-US" sz="1700" dirty="0" smtClean="0"/>
              <a:t>Solves constraint expressions</a:t>
            </a:r>
          </a:p>
          <a:p>
            <a:pPr lvl="1" eaLnBrk="1" hangingPunct="1"/>
            <a:r>
              <a:rPr lang="en-US" sz="1700" dirty="0" smtClean="0"/>
              <a:t>The same seed results in the same random values</a:t>
            </a:r>
          </a:p>
          <a:p>
            <a:pPr lvl="2" eaLnBrk="1" hangingPunct="1"/>
            <a:r>
              <a:rPr lang="en-US" sz="1500" dirty="0" smtClean="0"/>
              <a:t>Use a different seed to generate different set of random values</a:t>
            </a:r>
          </a:p>
          <a:p>
            <a:pPr lvl="1" eaLnBrk="1" hangingPunct="1"/>
            <a:r>
              <a:rPr lang="en-US" sz="1700" dirty="0" smtClean="0"/>
              <a:t>The solver is specific to the simulation vendor</a:t>
            </a:r>
            <a:endParaRPr lang="en-US" sz="1700" dirty="0"/>
          </a:p>
          <a:p>
            <a:pPr lvl="1" eaLnBrk="1" hangingPunct="1"/>
            <a:r>
              <a:rPr lang="en-US" sz="1700" dirty="0" smtClean="0"/>
              <a:t>Constraint blocks are not procedural codes (begin and end not required)</a:t>
            </a:r>
          </a:p>
          <a:p>
            <a:pPr lvl="1" eaLnBrk="1" hangingPunct="1"/>
            <a:r>
              <a:rPr lang="en-US" sz="1700" dirty="0" smtClean="0"/>
              <a:t>Use { } to group multiple expressions.</a:t>
            </a:r>
          </a:p>
        </p:txBody>
      </p:sp>
      <p:sp>
        <p:nvSpPr>
          <p:cNvPr id="2" name="Rectangle 1"/>
          <p:cNvSpPr/>
          <p:nvPr/>
        </p:nvSpPr>
        <p:spPr>
          <a:xfrm>
            <a:off x="480447" y="1540975"/>
            <a:ext cx="79015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591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D92A3D0-3333-472C-AB03-B34ECA789DA2}" type="slidenum">
              <a:rPr lang="en-US" sz="1400" b="0">
                <a:solidFill>
                  <a:srgbClr val="6B6B6B"/>
                </a:solidFill>
              </a:rPr>
              <a:pPr eaLnBrk="1" hangingPunct="1"/>
              <a:t>27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40963" name="Rectangle 16"/>
          <p:cNvSpPr>
            <a:spLocks noChangeArrowheads="1"/>
          </p:cNvSpPr>
          <p:nvPr/>
        </p:nvSpPr>
        <p:spPr bwMode="auto">
          <a:xfrm>
            <a:off x="1752600" y="3276600"/>
            <a:ext cx="1371600" cy="2286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17"/>
          <p:cNvSpPr>
            <a:spLocks noChangeArrowheads="1"/>
          </p:cNvSpPr>
          <p:nvPr/>
        </p:nvSpPr>
        <p:spPr bwMode="auto">
          <a:xfrm>
            <a:off x="1752600" y="3048000"/>
            <a:ext cx="1676400" cy="228600"/>
          </a:xfrm>
          <a:prstGeom prst="rect">
            <a:avLst/>
          </a:prstGeom>
          <a:solidFill>
            <a:srgbClr val="FFC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15"/>
          <p:cNvSpPr>
            <a:spLocks noChangeArrowheads="1"/>
          </p:cNvSpPr>
          <p:nvPr/>
        </p:nvSpPr>
        <p:spPr bwMode="auto">
          <a:xfrm>
            <a:off x="5181600" y="5638800"/>
            <a:ext cx="2514600" cy="2286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14"/>
          <p:cNvSpPr>
            <a:spLocks noChangeArrowheads="1"/>
          </p:cNvSpPr>
          <p:nvPr/>
        </p:nvSpPr>
        <p:spPr bwMode="auto">
          <a:xfrm>
            <a:off x="4419600" y="5638800"/>
            <a:ext cx="685800" cy="228600"/>
          </a:xfrm>
          <a:prstGeom prst="rect">
            <a:avLst/>
          </a:prstGeom>
          <a:solidFill>
            <a:srgbClr val="FFCF4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 Details</a:t>
            </a:r>
          </a:p>
        </p:txBody>
      </p:sp>
      <p:sp>
        <p:nvSpPr>
          <p:cNvPr id="409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200" smtClean="0"/>
              <a:t>Constraint Blocks</a:t>
            </a:r>
          </a:p>
          <a:p>
            <a:pPr lvl="1" eaLnBrk="1" hangingPunct="1"/>
            <a:r>
              <a:rPr lang="en-US" sz="1700" smtClean="0"/>
              <a:t>Values of random variables are determined using constraint expressions that are declared using constraint blocks</a:t>
            </a:r>
          </a:p>
          <a:p>
            <a:pPr lvl="2" eaLnBrk="1" hangingPunct="1"/>
            <a:r>
              <a:rPr lang="en-US" sz="1400" smtClean="0"/>
              <a:t>Smart stimulus tests relationships between variables</a:t>
            </a:r>
            <a:endParaRPr lang="en-US" sz="1500" smtClean="0"/>
          </a:p>
          <a:p>
            <a:pPr lvl="1" eaLnBrk="1" hangingPunct="1"/>
            <a:r>
              <a:rPr lang="en-US" sz="1700" smtClean="0"/>
              <a:t>They are class members like tasks, functions and variables</a:t>
            </a:r>
          </a:p>
          <a:p>
            <a:pPr lvl="1" eaLnBrk="1" hangingPunct="1"/>
            <a:r>
              <a:rPr lang="en-US" sz="1700" smtClean="0"/>
              <a:t>Constraint declaration</a:t>
            </a:r>
          </a:p>
          <a:p>
            <a:pPr lvl="2" eaLnBrk="1" hangingPunct="1"/>
            <a:r>
              <a:rPr lang="en-US" sz="1500" i="1" smtClean="0"/>
              <a:t>Constraint identifier:</a:t>
            </a:r>
            <a:r>
              <a:rPr lang="en-US" sz="1500" smtClean="0"/>
              <a:t> is the name of the constraint block.</a:t>
            </a:r>
          </a:p>
          <a:p>
            <a:pPr lvl="2" eaLnBrk="1" hangingPunct="1"/>
            <a:r>
              <a:rPr lang="en-US" sz="1500" i="1" smtClean="0"/>
              <a:t>Constraint block</a:t>
            </a:r>
            <a:r>
              <a:rPr lang="en-US" sz="1500" smtClean="0"/>
              <a:t>: is a list of expression statements that restrict the range of variable or define relations between variables</a:t>
            </a:r>
          </a:p>
          <a:p>
            <a:pPr lvl="2" eaLnBrk="1" hangingPunct="1">
              <a:buFont typeface="Wingdings 3" pitchFamily="-110" charset="2"/>
              <a:buNone/>
            </a:pPr>
            <a:endParaRPr lang="en-US" sz="1500" smtClean="0"/>
          </a:p>
          <a:p>
            <a:pPr lvl="1" eaLnBrk="1" hangingPunct="1"/>
            <a:endParaRPr lang="en-US" sz="1700" smtClean="0"/>
          </a:p>
        </p:txBody>
      </p:sp>
      <p:sp>
        <p:nvSpPr>
          <p:cNvPr id="40969" name="Text Box 4"/>
          <p:cNvSpPr txBox="1">
            <a:spLocks noChangeArrowheads="1"/>
          </p:cNvSpPr>
          <p:nvPr/>
        </p:nvSpPr>
        <p:spPr bwMode="auto">
          <a:xfrm>
            <a:off x="3048000" y="4953000"/>
            <a:ext cx="4876800" cy="117157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class</a:t>
            </a:r>
            <a:r>
              <a:rPr lang="en-US" sz="1400" b="0">
                <a:latin typeface="Courier New" pitchFamily="-110" charset="0"/>
              </a:rPr>
              <a:t> Bus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bit</a:t>
            </a:r>
            <a:r>
              <a:rPr lang="en-US" sz="1400" b="0">
                <a:latin typeface="Courier New" pitchFamily="-110" charset="0"/>
              </a:rPr>
              <a:t>[15:0] addr;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randc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[31:0] data;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constraint</a:t>
            </a:r>
            <a:r>
              <a:rPr lang="en-US" sz="1400" b="0">
                <a:latin typeface="Courier New" pitchFamily="-110" charset="0"/>
              </a:rPr>
              <a:t> range1 {addr&gt;1024; addr&lt;16384;}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endclass</a:t>
            </a:r>
            <a:endParaRPr lang="en-US" sz="1400" b="0">
              <a:latin typeface="Courier New" pitchFamily="-110" charset="0"/>
            </a:endParaRPr>
          </a:p>
        </p:txBody>
      </p:sp>
      <p:sp>
        <p:nvSpPr>
          <p:cNvPr id="500741" name="Line 5"/>
          <p:cNvSpPr>
            <a:spLocks noChangeShapeType="1"/>
          </p:cNvSpPr>
          <p:nvPr/>
        </p:nvSpPr>
        <p:spPr bwMode="auto">
          <a:xfrm>
            <a:off x="2362200" y="5165725"/>
            <a:ext cx="838200" cy="1524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71" name="Rectangle 6"/>
          <p:cNvSpPr>
            <a:spLocks noChangeArrowheads="1"/>
          </p:cNvSpPr>
          <p:nvPr/>
        </p:nvSpPr>
        <p:spPr bwMode="auto">
          <a:xfrm>
            <a:off x="1257300" y="4619625"/>
            <a:ext cx="16700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b="0">
                <a:solidFill>
                  <a:srgbClr val="CC3300"/>
                </a:solidFill>
              </a:rPr>
              <a:t>Error!!!</a:t>
            </a:r>
            <a:endParaRPr lang="en-US" sz="1400" b="0">
              <a:solidFill>
                <a:srgbClr val="009900"/>
              </a:solidFill>
            </a:endParaRPr>
          </a:p>
          <a:p>
            <a:r>
              <a:rPr lang="en-US" sz="1400" b="0">
                <a:solidFill>
                  <a:srgbClr val="009900"/>
                </a:solidFill>
              </a:rPr>
              <a:t>rand bit[15:0] addr;</a:t>
            </a:r>
          </a:p>
        </p:txBody>
      </p:sp>
      <p:sp>
        <p:nvSpPr>
          <p:cNvPr id="40972" name="Rectangle 7"/>
          <p:cNvSpPr>
            <a:spLocks noChangeArrowheads="1"/>
          </p:cNvSpPr>
          <p:nvPr/>
        </p:nvSpPr>
        <p:spPr bwMode="auto">
          <a:xfrm>
            <a:off x="4267200" y="4479925"/>
            <a:ext cx="1685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i="1">
                <a:solidFill>
                  <a:schemeClr val="accent2"/>
                </a:solidFill>
                <a:latin typeface="Times New Roman" pitchFamily="-110" charset="0"/>
              </a:rPr>
              <a:t>constraint_identifier</a:t>
            </a:r>
          </a:p>
        </p:txBody>
      </p:sp>
      <p:sp>
        <p:nvSpPr>
          <p:cNvPr id="40973" name="Line 8"/>
          <p:cNvSpPr>
            <a:spLocks noChangeShapeType="1"/>
          </p:cNvSpPr>
          <p:nvPr/>
        </p:nvSpPr>
        <p:spPr bwMode="auto">
          <a:xfrm flipH="1">
            <a:off x="4800600" y="4784725"/>
            <a:ext cx="381000" cy="9302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0974" name="Rectangle 9"/>
          <p:cNvSpPr>
            <a:spLocks noChangeArrowheads="1"/>
          </p:cNvSpPr>
          <p:nvPr/>
        </p:nvSpPr>
        <p:spPr bwMode="auto">
          <a:xfrm>
            <a:off x="6019800" y="4479925"/>
            <a:ext cx="14097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i="1">
                <a:solidFill>
                  <a:schemeClr val="accent2"/>
                </a:solidFill>
                <a:latin typeface="Times New Roman" pitchFamily="-110" charset="0"/>
              </a:rPr>
              <a:t>constraint_block</a:t>
            </a:r>
          </a:p>
        </p:txBody>
      </p:sp>
      <p:sp>
        <p:nvSpPr>
          <p:cNvPr id="40975" name="Line 11"/>
          <p:cNvSpPr>
            <a:spLocks noChangeShapeType="1"/>
          </p:cNvSpPr>
          <p:nvPr/>
        </p:nvSpPr>
        <p:spPr bwMode="auto">
          <a:xfrm flipH="1">
            <a:off x="6400800" y="4708525"/>
            <a:ext cx="381000" cy="9302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00748" name="Rectangle 12"/>
          <p:cNvSpPr>
            <a:spLocks noChangeArrowheads="1"/>
          </p:cNvSpPr>
          <p:nvPr/>
        </p:nvSpPr>
        <p:spPr bwMode="auto">
          <a:xfrm>
            <a:off x="1219200" y="4648200"/>
            <a:ext cx="1676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0749" name="Rectangle 13"/>
          <p:cNvSpPr>
            <a:spLocks noChangeArrowheads="1"/>
          </p:cNvSpPr>
          <p:nvPr/>
        </p:nvSpPr>
        <p:spPr bwMode="auto">
          <a:xfrm>
            <a:off x="1493838" y="4191000"/>
            <a:ext cx="6691312" cy="29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300">
                <a:solidFill>
                  <a:srgbClr val="688C00"/>
                </a:solidFill>
              </a:rPr>
              <a:t>In the example below randomize() fails sometimes and succeeds sometimes, why?</a:t>
            </a:r>
          </a:p>
        </p:txBody>
      </p:sp>
      <p:sp>
        <p:nvSpPr>
          <p:cNvPr id="40978" name="Rectangle 18"/>
          <p:cNvSpPr>
            <a:spLocks noChangeArrowheads="1"/>
          </p:cNvSpPr>
          <p:nvPr/>
        </p:nvSpPr>
        <p:spPr bwMode="auto">
          <a:xfrm>
            <a:off x="3836988" y="6096000"/>
            <a:ext cx="29781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Simple constraint example</a:t>
            </a:r>
          </a:p>
        </p:txBody>
      </p:sp>
    </p:spTree>
    <p:extLst>
      <p:ext uri="{BB962C8B-B14F-4D97-AF65-F5344CB8AC3E}">
        <p14:creationId xmlns:p14="http://schemas.microsoft.com/office/powerpoint/2010/main" val="1727583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1" grpId="0" animBg="1"/>
      <p:bldP spid="500748" grpId="0" animBg="1"/>
      <p:bldP spid="50074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840A7EAF-D719-46BC-BFE0-6833EB1F1A1F}" type="slidenum">
              <a:rPr lang="en-US" sz="1400" b="0">
                <a:solidFill>
                  <a:srgbClr val="6B6B6B"/>
                </a:solidFill>
              </a:rPr>
              <a:pPr eaLnBrk="1" hangingPunct="1"/>
              <a:t>28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Constraint Details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4754563"/>
          </a:xfrm>
        </p:spPr>
        <p:txBody>
          <a:bodyPr/>
          <a:lstStyle/>
          <a:p>
            <a:pPr eaLnBrk="1" hangingPunct="1"/>
            <a:r>
              <a:rPr lang="en-US" sz="2100" dirty="0" smtClean="0"/>
              <a:t>Simple expressions</a:t>
            </a:r>
          </a:p>
          <a:p>
            <a:pPr lvl="1" eaLnBrk="1" hangingPunct="1"/>
            <a:r>
              <a:rPr lang="en-US" sz="1900" dirty="0" smtClean="0"/>
              <a:t>Constraint variables have to be in a fixed order</a:t>
            </a:r>
          </a:p>
          <a:p>
            <a:pPr lvl="2" eaLnBrk="1" hangingPunct="1"/>
            <a:r>
              <a:rPr lang="en-US" sz="1700" dirty="0" smtClean="0"/>
              <a:t>There can be only one relational operator (&lt;, &lt;=, ==, &gt;= or &gt;)</a:t>
            </a:r>
          </a:p>
          <a:p>
            <a:pPr lvl="2" eaLnBrk="1" hangingPunct="1"/>
            <a:r>
              <a:rPr lang="en-US" sz="1700" dirty="0" smtClean="0"/>
              <a:t>For multiple variables use multiple expressions</a:t>
            </a:r>
          </a:p>
        </p:txBody>
      </p:sp>
      <p:sp>
        <p:nvSpPr>
          <p:cNvPr id="43013" name="Text Box 4"/>
          <p:cNvSpPr txBox="1">
            <a:spLocks noChangeArrowheads="1"/>
          </p:cNvSpPr>
          <p:nvPr/>
        </p:nvSpPr>
        <p:spPr bwMode="auto">
          <a:xfrm>
            <a:off x="465114" y="3377467"/>
            <a:ext cx="3810000" cy="9588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class</a:t>
            </a:r>
            <a:r>
              <a:rPr lang="en-US" sz="1400" b="0" dirty="0">
                <a:latin typeface="Courier New" pitchFamily="-110" charset="0"/>
              </a:rPr>
              <a:t> Bus</a:t>
            </a:r>
          </a:p>
          <a:p>
            <a:pPr algn="l" eaLnBrk="1" hangingPunct="1"/>
            <a:r>
              <a:rPr lang="en-US" sz="1400" dirty="0">
                <a:latin typeface="Courier New" pitchFamily="-110" charset="0"/>
              </a:rPr>
              <a:t> rand bit</a:t>
            </a:r>
            <a:r>
              <a:rPr lang="en-US" sz="1400" b="0" dirty="0">
                <a:latin typeface="Courier New" pitchFamily="-110" charset="0"/>
              </a:rPr>
              <a:t>[15:0] </a:t>
            </a:r>
            <a:r>
              <a:rPr lang="en-US" sz="1400" b="0" dirty="0" err="1">
                <a:latin typeface="Courier New" pitchFamily="-110" charset="0"/>
              </a:rPr>
              <a:t>a,b,c</a:t>
            </a:r>
            <a:r>
              <a:rPr lang="en-US" sz="1400" b="0" dirty="0">
                <a:latin typeface="Courier New" pitchFamily="-110" charset="0"/>
              </a:rPr>
              <a:t>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constraint c1</a:t>
            </a:r>
            <a:r>
              <a:rPr lang="en-US" sz="1400" b="0" dirty="0">
                <a:latin typeface="Courier New" pitchFamily="-110" charset="0"/>
              </a:rPr>
              <a:t> { 0 &lt; a &lt; b &lt; c; }</a:t>
            </a:r>
          </a:p>
          <a:p>
            <a:pPr algn="l" eaLnBrk="1" hangingPunct="1"/>
            <a:r>
              <a:rPr lang="en-US" sz="1400" dirty="0" err="1">
                <a:latin typeface="Courier New" pitchFamily="-110" charset="0"/>
              </a:rPr>
              <a:t>endclass</a:t>
            </a:r>
            <a:endParaRPr lang="en-US" sz="1400" b="0" dirty="0">
              <a:latin typeface="Courier New" pitchFamily="-110" charset="0"/>
            </a:endParaRPr>
          </a:p>
        </p:txBody>
      </p:sp>
      <p:sp>
        <p:nvSpPr>
          <p:cNvPr id="43014" name="Rectangle 5"/>
          <p:cNvSpPr>
            <a:spLocks noChangeArrowheads="1"/>
          </p:cNvSpPr>
          <p:nvPr/>
        </p:nvSpPr>
        <p:spPr bwMode="auto">
          <a:xfrm>
            <a:off x="1629508" y="2590800"/>
            <a:ext cx="556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dirty="0">
                <a:solidFill>
                  <a:srgbClr val="009900"/>
                </a:solidFill>
                <a:latin typeface="Courier New" pitchFamily="-110" charset="0"/>
              </a:rPr>
              <a:t>Declare a constraint to solve: 0 &lt; a &lt; b &lt; c</a:t>
            </a:r>
            <a:endParaRPr lang="en-US" sz="1600" i="1" dirty="0">
              <a:solidFill>
                <a:srgbClr val="009900"/>
              </a:solidFill>
              <a:latin typeface="Courier New" pitchFamily="-110" charset="0"/>
            </a:endParaRPr>
          </a:p>
        </p:txBody>
      </p:sp>
      <p:sp>
        <p:nvSpPr>
          <p:cNvPr id="506886" name="Text Box 6"/>
          <p:cNvSpPr txBox="1">
            <a:spLocks noChangeArrowheads="1"/>
          </p:cNvSpPr>
          <p:nvPr/>
        </p:nvSpPr>
        <p:spPr bwMode="auto">
          <a:xfrm>
            <a:off x="4495800" y="3505200"/>
            <a:ext cx="3657600" cy="138430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class</a:t>
            </a:r>
            <a:r>
              <a:rPr lang="en-US" sz="1400" b="0">
                <a:latin typeface="Courier New" pitchFamily="-110" charset="0"/>
              </a:rPr>
              <a:t> Bus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rand bit</a:t>
            </a:r>
            <a:r>
              <a:rPr lang="en-US" sz="1400" b="0">
                <a:latin typeface="Courier New" pitchFamily="-110" charset="0"/>
              </a:rPr>
              <a:t>[15:0] a,b,c;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constraint c1</a:t>
            </a:r>
            <a:r>
              <a:rPr lang="en-US" sz="1400" b="0">
                <a:latin typeface="Courier New" pitchFamily="-110" charset="0"/>
              </a:rPr>
              <a:t> { 0 &lt; a;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a &lt; b;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b &lt; c;}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endclass</a:t>
            </a:r>
            <a:endParaRPr lang="en-US" sz="1400" b="0">
              <a:latin typeface="Courier New" pitchFamily="-110" charset="0"/>
            </a:endParaRPr>
          </a:p>
        </p:txBody>
      </p:sp>
      <p:sp>
        <p:nvSpPr>
          <p:cNvPr id="506887" name="Rectangle 7"/>
          <p:cNvSpPr>
            <a:spLocks noChangeArrowheads="1"/>
          </p:cNvSpPr>
          <p:nvPr/>
        </p:nvSpPr>
        <p:spPr bwMode="auto">
          <a:xfrm>
            <a:off x="1417614" y="3048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 dirty="0">
                <a:solidFill>
                  <a:srgbClr val="CC3300"/>
                </a:solidFill>
              </a:rPr>
              <a:t>Error!!! </a:t>
            </a:r>
            <a:r>
              <a:rPr lang="en-US" sz="1400" b="0" dirty="0">
                <a:solidFill>
                  <a:srgbClr val="0066CC"/>
                </a:solidFill>
              </a:rPr>
              <a:t>wrong way</a:t>
            </a:r>
          </a:p>
        </p:txBody>
      </p:sp>
      <p:sp>
        <p:nvSpPr>
          <p:cNvPr id="506888" name="Rectangle 8"/>
          <p:cNvSpPr>
            <a:spLocks noChangeArrowheads="1"/>
          </p:cNvSpPr>
          <p:nvPr/>
        </p:nvSpPr>
        <p:spPr bwMode="auto">
          <a:xfrm>
            <a:off x="5800725" y="3049221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66CC"/>
                </a:solidFill>
              </a:rPr>
              <a:t>right way</a:t>
            </a:r>
          </a:p>
        </p:txBody>
      </p:sp>
      <p:sp>
        <p:nvSpPr>
          <p:cNvPr id="506889" name="Rectangle 9"/>
          <p:cNvSpPr>
            <a:spLocks noChangeArrowheads="1"/>
          </p:cNvSpPr>
          <p:nvPr/>
        </p:nvSpPr>
        <p:spPr bwMode="auto">
          <a:xfrm>
            <a:off x="4695092" y="3354021"/>
            <a:ext cx="30480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" name="Picture 10" descr="C:\Users\admin\Downloads\New Doc 2022-12-20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800600"/>
            <a:ext cx="5570220" cy="18624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673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6886" grpId="0" animBg="1"/>
      <p:bldP spid="506887" grpId="0"/>
      <p:bldP spid="506888" grpId="0"/>
      <p:bldP spid="50688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036E17C-E2A2-46D9-A8B9-5975335BB529}" type="slidenum">
              <a:rPr lang="en-US" sz="1400" b="0">
                <a:solidFill>
                  <a:srgbClr val="6B6B6B"/>
                </a:solidFill>
              </a:rPr>
              <a:pPr eaLnBrk="1" hangingPunct="1"/>
              <a:t>29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 Details: Example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sz="2100" smtClean="0"/>
              <a:t>Set membership Operator: </a:t>
            </a:r>
            <a:r>
              <a:rPr lang="en-US" sz="2100" b="0" smtClean="0">
                <a:latin typeface="Courier New" pitchFamily="-110" charset="0"/>
              </a:rPr>
              <a:t>inside</a:t>
            </a:r>
          </a:p>
          <a:p>
            <a:pPr lvl="1" eaLnBrk="1" hangingPunct="1"/>
            <a:r>
              <a:rPr lang="en-US" sz="1900" smtClean="0"/>
              <a:t>If other constraints are absent, all values have an equal probability of being chosen by the </a:t>
            </a:r>
            <a:r>
              <a:rPr lang="en-US" sz="1900" smtClean="0">
                <a:latin typeface="Courier New" pitchFamily="-110" charset="0"/>
              </a:rPr>
              <a:t>inside</a:t>
            </a:r>
            <a:r>
              <a:rPr lang="en-US" sz="1900" smtClean="0"/>
              <a:t> operator</a:t>
            </a:r>
          </a:p>
          <a:p>
            <a:pPr lvl="1" eaLnBrk="1" hangingPunct="1"/>
            <a:r>
              <a:rPr lang="en-US" sz="1900" smtClean="0"/>
              <a:t>The negated (!) form of </a:t>
            </a:r>
            <a:r>
              <a:rPr lang="en-US" sz="1900" smtClean="0">
                <a:latin typeface="Courier New" pitchFamily="-110" charset="0"/>
              </a:rPr>
              <a:t>inside</a:t>
            </a:r>
            <a:r>
              <a:rPr lang="en-US" sz="1900" smtClean="0"/>
              <a:t> operator denotes that expression lies outside the set</a:t>
            </a:r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>
            <a:off x="1295400" y="3556000"/>
            <a:ext cx="9144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62" name="Rectangle 5"/>
          <p:cNvSpPr>
            <a:spLocks noChangeArrowheads="1"/>
          </p:cNvSpPr>
          <p:nvPr/>
        </p:nvSpPr>
        <p:spPr bwMode="auto">
          <a:xfrm>
            <a:off x="614363" y="3098800"/>
            <a:ext cx="22907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b="0">
                <a:solidFill>
                  <a:srgbClr val="009900"/>
                </a:solidFill>
              </a:rPr>
              <a:t> addr is between 0 to 100</a:t>
            </a:r>
          </a:p>
          <a:p>
            <a:r>
              <a:rPr lang="en-US" sz="1400" b="0">
                <a:solidFill>
                  <a:srgbClr val="009900"/>
                </a:solidFill>
              </a:rPr>
              <a:t> or between 1024 to 16384</a:t>
            </a:r>
          </a:p>
        </p:txBody>
      </p:sp>
      <p:sp>
        <p:nvSpPr>
          <p:cNvPr id="45063" name="Text Box 6"/>
          <p:cNvSpPr txBox="1">
            <a:spLocks noChangeArrowheads="1"/>
          </p:cNvSpPr>
          <p:nvPr/>
        </p:nvSpPr>
        <p:spPr bwMode="auto">
          <a:xfrm>
            <a:off x="1981200" y="3937000"/>
            <a:ext cx="4876800" cy="223520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class</a:t>
            </a:r>
            <a:r>
              <a:rPr lang="en-US" sz="1400" b="0">
                <a:latin typeface="Courier New" pitchFamily="-110" charset="0"/>
              </a:rPr>
              <a:t> Bus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rand bit</a:t>
            </a:r>
            <a:r>
              <a:rPr lang="en-US" sz="1400" b="0">
                <a:latin typeface="Courier New" pitchFamily="-110" charset="0"/>
              </a:rPr>
              <a:t>[15:0] addr;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randc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[31:0] data;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constraint</a:t>
            </a:r>
            <a:r>
              <a:rPr lang="en-US" sz="1400" b="0">
                <a:latin typeface="Courier New" pitchFamily="-110" charset="0"/>
              </a:rPr>
              <a:t> range1 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{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addr inside {[0:100],[1024:16384]};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data &gt; 1000;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data &lt; 10000;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}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endclass</a:t>
            </a:r>
            <a:endParaRPr lang="en-US" sz="1400" b="0">
              <a:latin typeface="Courier New" pitchFamily="-110" charset="0"/>
            </a:endParaRPr>
          </a:p>
        </p:txBody>
      </p:sp>
      <p:sp>
        <p:nvSpPr>
          <p:cNvPr id="45064" name="Rectangle 7"/>
          <p:cNvSpPr>
            <a:spLocks noChangeArrowheads="1"/>
          </p:cNvSpPr>
          <p:nvPr/>
        </p:nvSpPr>
        <p:spPr bwMode="auto">
          <a:xfrm>
            <a:off x="5638800" y="3098800"/>
            <a:ext cx="2590800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 multiple mutually exclusive </a:t>
            </a:r>
          </a:p>
          <a:p>
            <a:pPr algn="l"/>
            <a:r>
              <a:rPr lang="en-US" sz="1400" b="0">
                <a:solidFill>
                  <a:srgbClr val="009900"/>
                </a:solidFill>
              </a:rPr>
              <a:t>constraints can be defined </a:t>
            </a:r>
          </a:p>
          <a:p>
            <a:pPr algn="l"/>
            <a:r>
              <a:rPr lang="en-US" sz="1400" b="0">
                <a:solidFill>
                  <a:srgbClr val="009900"/>
                </a:solidFill>
              </a:rPr>
              <a:t>within one constraint</a:t>
            </a:r>
          </a:p>
        </p:txBody>
      </p:sp>
      <p:sp>
        <p:nvSpPr>
          <p:cNvPr id="45065" name="Line 8"/>
          <p:cNvSpPr>
            <a:spLocks noChangeShapeType="1"/>
          </p:cNvSpPr>
          <p:nvPr/>
        </p:nvSpPr>
        <p:spPr bwMode="auto">
          <a:xfrm flipH="1">
            <a:off x="6858000" y="3784600"/>
            <a:ext cx="228600" cy="162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2793" name="Oval 9"/>
          <p:cNvSpPr>
            <a:spLocks noChangeArrowheads="1"/>
          </p:cNvSpPr>
          <p:nvPr/>
        </p:nvSpPr>
        <p:spPr bwMode="auto">
          <a:xfrm>
            <a:off x="1371600" y="4927600"/>
            <a:ext cx="5715000" cy="406400"/>
          </a:xfrm>
          <a:prstGeom prst="ellipse">
            <a:avLst/>
          </a:prstGeom>
          <a:noFill/>
          <a:ln w="9525" cap="rnd">
            <a:solidFill>
              <a:srgbClr val="CC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794" name="Rectangle 10"/>
          <p:cNvSpPr>
            <a:spLocks noChangeArrowheads="1"/>
          </p:cNvSpPr>
          <p:nvPr/>
        </p:nvSpPr>
        <p:spPr bwMode="auto">
          <a:xfrm>
            <a:off x="685800" y="3098800"/>
            <a:ext cx="2209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795" name="Rectangle 11"/>
          <p:cNvSpPr>
            <a:spLocks noChangeArrowheads="1"/>
          </p:cNvSpPr>
          <p:nvPr/>
        </p:nvSpPr>
        <p:spPr bwMode="auto">
          <a:xfrm>
            <a:off x="5638800" y="3022600"/>
            <a:ext cx="2438400" cy="762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796" name="Oval 12"/>
          <p:cNvSpPr>
            <a:spLocks noChangeArrowheads="1"/>
          </p:cNvSpPr>
          <p:nvPr/>
        </p:nvSpPr>
        <p:spPr bwMode="auto">
          <a:xfrm>
            <a:off x="1524000" y="5257800"/>
            <a:ext cx="5715000" cy="533400"/>
          </a:xfrm>
          <a:prstGeom prst="ellipse">
            <a:avLst/>
          </a:prstGeom>
          <a:noFill/>
          <a:ln w="9525" cap="rnd">
            <a:solidFill>
              <a:srgbClr val="CC33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0" name="Rectangle 13"/>
          <p:cNvSpPr>
            <a:spLocks noChangeArrowheads="1"/>
          </p:cNvSpPr>
          <p:nvPr/>
        </p:nvSpPr>
        <p:spPr bwMode="auto">
          <a:xfrm>
            <a:off x="2354263" y="6172200"/>
            <a:ext cx="404653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Constraint example with inside operator</a:t>
            </a:r>
          </a:p>
        </p:txBody>
      </p:sp>
    </p:spTree>
    <p:extLst>
      <p:ext uri="{BB962C8B-B14F-4D97-AF65-F5344CB8AC3E}">
        <p14:creationId xmlns:p14="http://schemas.microsoft.com/office/powerpoint/2010/main" val="149986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793" grpId="0" animBg="1"/>
      <p:bldP spid="502794" grpId="0" animBg="1"/>
      <p:bldP spid="502795" grpId="0" animBg="1"/>
      <p:bldP spid="50279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Randomization is the process of making something </a:t>
            </a:r>
            <a:r>
              <a:rPr lang="en-US" dirty="0" smtClean="0"/>
              <a:t>random. </a:t>
            </a:r>
          </a:p>
          <a:p>
            <a:r>
              <a:rPr lang="en-US" dirty="0" err="1" smtClean="0"/>
              <a:t>SystemVerilog</a:t>
            </a:r>
            <a:r>
              <a:rPr lang="en-US" dirty="0" smtClean="0"/>
              <a:t> </a:t>
            </a:r>
            <a:r>
              <a:rPr lang="en-US" dirty="0"/>
              <a:t>randomization is the process of generating random values to a variable. </a:t>
            </a:r>
            <a:endParaRPr lang="en-US" dirty="0" smtClean="0"/>
          </a:p>
          <a:p>
            <a:r>
              <a:rPr lang="en-US" dirty="0" smtClean="0"/>
              <a:t>Verilog </a:t>
            </a:r>
            <a:r>
              <a:rPr lang="en-US" dirty="0"/>
              <a:t>has a $random method for generating the random integer </a:t>
            </a:r>
            <a:r>
              <a:rPr lang="en-US" dirty="0" smtClean="0"/>
              <a:t>values-this </a:t>
            </a:r>
            <a:r>
              <a:rPr lang="en-US" dirty="0"/>
              <a:t>is good for randomizing the variables alone, but it is hard to use in case of class object randomization</a:t>
            </a:r>
            <a:r>
              <a:rPr lang="en-US" dirty="0" smtClean="0"/>
              <a:t>.</a:t>
            </a:r>
          </a:p>
          <a:p>
            <a:r>
              <a:rPr lang="en-US" dirty="0"/>
              <a:t>F</a:t>
            </a:r>
            <a:r>
              <a:rPr lang="en-US" dirty="0" smtClean="0"/>
              <a:t>or </a:t>
            </a:r>
            <a:r>
              <a:rPr lang="en-US" dirty="0"/>
              <a:t>easy randomization of class properties, </a:t>
            </a:r>
            <a:r>
              <a:rPr lang="en-US" dirty="0" err="1"/>
              <a:t>SystemVerilog</a:t>
            </a:r>
            <a:r>
              <a:rPr lang="en-US" dirty="0"/>
              <a:t> provides </a:t>
            </a:r>
            <a:r>
              <a:rPr lang="en-US" dirty="0">
                <a:solidFill>
                  <a:srgbClr val="FF0000"/>
                </a:solidFill>
              </a:rPr>
              <a:t>rand</a:t>
            </a:r>
            <a:r>
              <a:rPr lang="en-US" dirty="0"/>
              <a:t> keyword and </a:t>
            </a:r>
            <a:r>
              <a:rPr lang="en-US" dirty="0">
                <a:solidFill>
                  <a:srgbClr val="FF0000"/>
                </a:solidFill>
              </a:rPr>
              <a:t>randomize() method.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70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7900163-BBBE-4F31-89F5-B513A50ED613}" type="slidenum">
              <a:rPr lang="en-US" sz="1400" b="0">
                <a:solidFill>
                  <a:srgbClr val="6B6B6B"/>
                </a:solidFill>
              </a:rPr>
              <a:pPr eaLnBrk="1" hangingPunct="1"/>
              <a:t>30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 Details: Quiz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marL="0" indent="0" eaLnBrk="1" hangingPunct="1">
              <a:buFont typeface="Times" pitchFamily="-110" charset="0"/>
              <a:buNone/>
            </a:pPr>
            <a:r>
              <a:rPr lang="en-US" sz="2100" b="0" smtClean="0"/>
              <a:t>Declare constraint blocks c1,c2,c3 and c4 so that variable x, a and v get the values shown:</a:t>
            </a:r>
          </a:p>
        </p:txBody>
      </p:sp>
      <p:sp>
        <p:nvSpPr>
          <p:cNvPr id="47109" name="Text Box 4"/>
          <p:cNvSpPr txBox="1">
            <a:spLocks noChangeArrowheads="1"/>
          </p:cNvSpPr>
          <p:nvPr/>
        </p:nvSpPr>
        <p:spPr bwMode="auto">
          <a:xfrm>
            <a:off x="1295400" y="2606675"/>
            <a:ext cx="6781800" cy="74612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rand integer </a:t>
            </a:r>
            <a:r>
              <a:rPr lang="en-US" sz="1400" b="0">
                <a:latin typeface="Courier New" pitchFamily="-110" charset="0"/>
              </a:rPr>
              <a:t>x,y,z;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constraint</a:t>
            </a:r>
            <a:r>
              <a:rPr lang="en-US" sz="1400" b="0">
                <a:latin typeface="Courier New" pitchFamily="-110" charset="0"/>
              </a:rPr>
              <a:t> c1 {x </a:t>
            </a:r>
            <a:r>
              <a:rPr lang="en-US" sz="1400">
                <a:latin typeface="Courier New" pitchFamily="-110" charset="0"/>
              </a:rPr>
              <a:t>inside</a:t>
            </a:r>
            <a:r>
              <a:rPr lang="en-US" sz="1400" b="0">
                <a:latin typeface="Courier New" pitchFamily="-110" charset="0"/>
              </a:rPr>
              <a:t> {3,5,[9:15],[24:32];}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constraint</a:t>
            </a:r>
            <a:r>
              <a:rPr lang="en-US" sz="1400" b="0">
                <a:latin typeface="Courier New" pitchFamily="-110" charset="0"/>
              </a:rPr>
              <a:t> c1 {x </a:t>
            </a:r>
            <a:r>
              <a:rPr lang="en-US" sz="1400">
                <a:latin typeface="Courier New" pitchFamily="-110" charset="0"/>
              </a:rPr>
              <a:t>inside</a:t>
            </a:r>
            <a:r>
              <a:rPr lang="en-US" sz="1400" b="0">
                <a:latin typeface="Courier New" pitchFamily="-110" charset="0"/>
              </a:rPr>
              <a:t> {3,5,[9:15],[24:32],[y:2*y],z};}</a:t>
            </a:r>
          </a:p>
        </p:txBody>
      </p:sp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1295400" y="3886200"/>
            <a:ext cx="6781800" cy="53340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rand integer </a:t>
            </a:r>
            <a:r>
              <a:rPr lang="en-US" sz="1400" b="0">
                <a:latin typeface="Courier New" pitchFamily="-110" charset="0"/>
              </a:rPr>
              <a:t>a,b,c;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constraint</a:t>
            </a:r>
            <a:r>
              <a:rPr lang="en-US" sz="1400" b="0">
                <a:latin typeface="Courier New" pitchFamily="-110" charset="0"/>
              </a:rPr>
              <a:t> c2 {a </a:t>
            </a:r>
            <a:r>
              <a:rPr lang="en-US" sz="1400">
                <a:latin typeface="Courier New" pitchFamily="-110" charset="0"/>
              </a:rPr>
              <a:t>inside</a:t>
            </a:r>
            <a:r>
              <a:rPr lang="en-US" sz="1400" b="0">
                <a:latin typeface="Courier New" pitchFamily="-110" charset="0"/>
              </a:rPr>
              <a:t> {b,c};}</a:t>
            </a:r>
          </a:p>
        </p:txBody>
      </p:sp>
      <p:sp>
        <p:nvSpPr>
          <p:cNvPr id="47111" name="Text Box 6"/>
          <p:cNvSpPr txBox="1">
            <a:spLocks noChangeArrowheads="1"/>
          </p:cNvSpPr>
          <p:nvPr/>
        </p:nvSpPr>
        <p:spPr bwMode="auto">
          <a:xfrm>
            <a:off x="1295400" y="5137150"/>
            <a:ext cx="6781800" cy="9588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>
                <a:latin typeface="Courier New" pitchFamily="-110" charset="0"/>
              </a:rPr>
              <a:t> integer </a:t>
            </a:r>
            <a:r>
              <a:rPr lang="en-US" sz="1400" b="0">
                <a:latin typeface="Courier New" pitchFamily="-110" charset="0"/>
              </a:rPr>
              <a:t>fives[0:3] = {5,10,15,20};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integer</a:t>
            </a:r>
            <a:r>
              <a:rPr lang="en-US" sz="1400" b="0">
                <a:latin typeface="Courier New" pitchFamily="-110" charset="0"/>
              </a:rPr>
              <a:t> v;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constraint</a:t>
            </a:r>
            <a:r>
              <a:rPr lang="en-US" sz="1400" b="0">
                <a:latin typeface="Courier New" pitchFamily="-110" charset="0"/>
              </a:rPr>
              <a:t> c3 {v </a:t>
            </a:r>
            <a:r>
              <a:rPr lang="en-US" sz="1400">
                <a:latin typeface="Courier New" pitchFamily="-110" charset="0"/>
              </a:rPr>
              <a:t>inside</a:t>
            </a:r>
            <a:r>
              <a:rPr lang="en-US" sz="1400" b="0">
                <a:latin typeface="Courier New" pitchFamily="-110" charset="0"/>
              </a:rPr>
              <a:t> fives;}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constraint</a:t>
            </a:r>
            <a:r>
              <a:rPr lang="en-US" sz="1400" b="0">
                <a:latin typeface="Courier New" pitchFamily="-110" charset="0"/>
              </a:rPr>
              <a:t> c4 !{v </a:t>
            </a:r>
            <a:r>
              <a:rPr lang="en-US" sz="1400">
                <a:latin typeface="Courier New" pitchFamily="-110" charset="0"/>
              </a:rPr>
              <a:t>inside</a:t>
            </a:r>
            <a:r>
              <a:rPr lang="en-US" sz="1400" b="0">
                <a:latin typeface="Courier New" pitchFamily="-110" charset="0"/>
              </a:rPr>
              <a:t> fives;}</a:t>
            </a:r>
          </a:p>
        </p:txBody>
      </p:sp>
      <p:sp>
        <p:nvSpPr>
          <p:cNvPr id="47112" name="Rectangle 7"/>
          <p:cNvSpPr>
            <a:spLocks noChangeArrowheads="1"/>
          </p:cNvSpPr>
          <p:nvPr/>
        </p:nvSpPr>
        <p:spPr bwMode="auto">
          <a:xfrm>
            <a:off x="1143000" y="1676400"/>
            <a:ext cx="70866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x takes any values described in the </a:t>
            </a:r>
            <a:r>
              <a:rPr lang="en-US" sz="1400" b="0" i="1">
                <a:solidFill>
                  <a:srgbClr val="009900"/>
                </a:solidFill>
                <a:latin typeface="Times New Roman" pitchFamily="-110" charset="0"/>
              </a:rPr>
              <a:t>constraint_block </a:t>
            </a:r>
            <a:r>
              <a:rPr lang="en-US" sz="1400" b="0">
                <a:solidFill>
                  <a:srgbClr val="009900"/>
                </a:solidFill>
                <a:latin typeface="Times New Roman" pitchFamily="-110" charset="0"/>
              </a:rPr>
              <a:t>: </a:t>
            </a:r>
          </a:p>
          <a:p>
            <a:pPr algn="l">
              <a:buFontTx/>
              <a:buChar char="•"/>
            </a:pP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 x </a:t>
            </a:r>
            <a:r>
              <a:rPr lang="en-US" sz="1400" b="0">
                <a:solidFill>
                  <a:srgbClr val="009900"/>
                </a:solidFill>
                <a:latin typeface="Courier New" pitchFamily="-110" charset="0"/>
              </a:rPr>
              <a:t>is:</a:t>
            </a:r>
            <a:r>
              <a:rPr lang="en-US" sz="1400" b="0">
                <a:solidFill>
                  <a:srgbClr val="009900"/>
                </a:solidFill>
                <a:latin typeface="Times New Roman" pitchFamily="-110" charset="0"/>
              </a:rPr>
              <a:t> </a:t>
            </a:r>
            <a:r>
              <a:rPr lang="en-US" sz="1400" b="0">
                <a:solidFill>
                  <a:srgbClr val="009900"/>
                </a:solidFill>
                <a:latin typeface="Courier New" pitchFamily="-110" charset="0"/>
              </a:rPr>
              <a:t>3,5,9,10,11,12,13,14,15,24,25,26,27,28,29,30,31,32</a:t>
            </a:r>
          </a:p>
          <a:p>
            <a:pPr algn="l">
              <a:buFontTx/>
              <a:buChar char="•"/>
            </a:pP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 x </a:t>
            </a:r>
            <a:r>
              <a:rPr lang="en-US" sz="1400" b="0">
                <a:solidFill>
                  <a:srgbClr val="009900"/>
                </a:solidFill>
                <a:latin typeface="Courier New" pitchFamily="-110" charset="0"/>
              </a:rPr>
              <a:t>is: 3,5,9,10,11,12,13,14,15,24,25,26,27,28,29,30,31,32, between y and 2y, z</a:t>
            </a:r>
            <a:endParaRPr lang="en-US" sz="1400" b="0" i="1">
              <a:solidFill>
                <a:srgbClr val="009900"/>
              </a:solidFill>
              <a:latin typeface="Courier New" pitchFamily="-110" charset="0"/>
            </a:endParaRPr>
          </a:p>
        </p:txBody>
      </p:sp>
      <p:sp>
        <p:nvSpPr>
          <p:cNvPr id="47113" name="Rectangle 8"/>
          <p:cNvSpPr>
            <a:spLocks noChangeArrowheads="1"/>
          </p:cNvSpPr>
          <p:nvPr/>
        </p:nvSpPr>
        <p:spPr bwMode="auto">
          <a:xfrm>
            <a:off x="1143000" y="3581400"/>
            <a:ext cx="426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  b&lt;=a and a&lt;=c or b&lt;=a&lt;=c</a:t>
            </a:r>
            <a:endParaRPr lang="en-US" sz="1400" i="1">
              <a:solidFill>
                <a:srgbClr val="009900"/>
              </a:solidFill>
              <a:latin typeface="Courier New" pitchFamily="-110" charset="0"/>
            </a:endParaRPr>
          </a:p>
        </p:txBody>
      </p:sp>
      <p:sp>
        <p:nvSpPr>
          <p:cNvPr id="47114" name="Rectangle 9"/>
          <p:cNvSpPr>
            <a:spLocks noChangeArrowheads="1"/>
          </p:cNvSpPr>
          <p:nvPr/>
        </p:nvSpPr>
        <p:spPr bwMode="auto">
          <a:xfrm>
            <a:off x="1143000" y="4603750"/>
            <a:ext cx="42672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  c3: v is either 5,10,15,20</a:t>
            </a:r>
          </a:p>
          <a:p>
            <a:pPr algn="l">
              <a:buFontTx/>
              <a:buChar char="•"/>
            </a:pP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  c4: v is never 5,10,15,20</a:t>
            </a:r>
            <a:endParaRPr lang="en-US" sz="1400" i="1">
              <a:solidFill>
                <a:srgbClr val="009900"/>
              </a:solidFill>
              <a:latin typeface="Courier New" pitchFamily="-110" charset="0"/>
            </a:endParaRPr>
          </a:p>
        </p:txBody>
      </p:sp>
      <p:sp>
        <p:nvSpPr>
          <p:cNvPr id="504842" name="Rectangle 10"/>
          <p:cNvSpPr>
            <a:spLocks noChangeArrowheads="1"/>
          </p:cNvSpPr>
          <p:nvPr/>
        </p:nvSpPr>
        <p:spPr bwMode="auto">
          <a:xfrm>
            <a:off x="2895600" y="2895600"/>
            <a:ext cx="45720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4843" name="Rectangle 11"/>
          <p:cNvSpPr>
            <a:spLocks noChangeArrowheads="1"/>
          </p:cNvSpPr>
          <p:nvPr/>
        </p:nvSpPr>
        <p:spPr bwMode="auto">
          <a:xfrm>
            <a:off x="2895600" y="4114800"/>
            <a:ext cx="2209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4844" name="Rectangle 12"/>
          <p:cNvSpPr>
            <a:spLocks noChangeArrowheads="1"/>
          </p:cNvSpPr>
          <p:nvPr/>
        </p:nvSpPr>
        <p:spPr bwMode="auto">
          <a:xfrm>
            <a:off x="2971800" y="5638800"/>
            <a:ext cx="2743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07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4842" grpId="0" animBg="1"/>
      <p:bldP spid="504843" grpId="0" animBg="1"/>
      <p:bldP spid="5048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In constraint blocks, we can control the occurrence or repetition of the same value on randomization using </a:t>
            </a:r>
            <a:r>
              <a:rPr lang="en-US" sz="2800" dirty="0" err="1" smtClean="0">
                <a:solidFill>
                  <a:srgbClr val="FF0000"/>
                </a:solidFill>
              </a:rPr>
              <a:t>dist</a:t>
            </a:r>
            <a:r>
              <a:rPr lang="en-US" sz="2800" dirty="0" smtClean="0"/>
              <a:t> operator.</a:t>
            </a:r>
          </a:p>
          <a:p>
            <a:pPr algn="just"/>
            <a:r>
              <a:rPr lang="en-US" sz="2800" dirty="0" smtClean="0"/>
              <a:t>Some values can be allocated more often to a random variable. This is called as weighted distribution. Weights will be specified to the values inside the constraint block.</a:t>
            </a:r>
          </a:p>
          <a:p>
            <a:pPr algn="just"/>
            <a:r>
              <a:rPr lang="en-US" sz="2800" dirty="0" err="1" smtClean="0"/>
              <a:t>Dist</a:t>
            </a:r>
            <a:r>
              <a:rPr lang="en-US" sz="2800" dirty="0" smtClean="0"/>
              <a:t> operator takes a list of values and weights, separated by := or :/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16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96DD595-19B3-46F3-9858-B2BD2968055C}" type="slidenum">
              <a:rPr lang="en-US" sz="1400" b="0">
                <a:solidFill>
                  <a:srgbClr val="6B6B6B"/>
                </a:solidFill>
              </a:rPr>
              <a:pPr eaLnBrk="1" hangingPunct="1"/>
              <a:t>32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Weighted Distribution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/>
            <a:r>
              <a:rPr lang="en-US" sz="2100" dirty="0" smtClean="0"/>
              <a:t>Distributions: </a:t>
            </a:r>
            <a:r>
              <a:rPr lang="en-US" sz="2100" dirty="0" err="1" smtClean="0">
                <a:latin typeface="Courier New" pitchFamily="-110" charset="0"/>
              </a:rPr>
              <a:t>dist</a:t>
            </a:r>
            <a:r>
              <a:rPr lang="en-US" sz="2100" dirty="0" smtClean="0"/>
              <a:t> operator</a:t>
            </a:r>
          </a:p>
          <a:p>
            <a:pPr lvl="1" eaLnBrk="1" hangingPunct="1"/>
            <a:r>
              <a:rPr lang="en-US" sz="1700" dirty="0" smtClean="0"/>
              <a:t>Used to weigh some values more than the others</a:t>
            </a:r>
          </a:p>
          <a:p>
            <a:pPr lvl="2" eaLnBrk="1" hangingPunct="1"/>
            <a:r>
              <a:rPr lang="en-US" sz="1700" dirty="0" smtClean="0"/>
              <a:t>Property 1: They are a relational test for set membership</a:t>
            </a:r>
          </a:p>
          <a:p>
            <a:pPr lvl="2" eaLnBrk="1" hangingPunct="1"/>
            <a:r>
              <a:rPr lang="en-US" sz="1700" dirty="0" smtClean="0"/>
              <a:t>Property 2: They specify a statistical distribution function for the result</a:t>
            </a:r>
          </a:p>
          <a:p>
            <a:pPr lvl="1" eaLnBrk="1" hangingPunct="1"/>
            <a:r>
              <a:rPr lang="en-US" sz="1700" dirty="0" smtClean="0"/>
              <a:t>Can use := or :/ operator</a:t>
            </a:r>
          </a:p>
          <a:p>
            <a:pPr lvl="2" eaLnBrk="1" hangingPunct="1"/>
            <a:r>
              <a:rPr lang="en-US" sz="1700" dirty="0" smtClean="0"/>
              <a:t>:= specifies that the weight has to be the same for every specified value in the range</a:t>
            </a:r>
          </a:p>
          <a:p>
            <a:pPr lvl="2" eaLnBrk="1" hangingPunct="1"/>
            <a:r>
              <a:rPr lang="en-US" sz="1700" dirty="0" smtClean="0"/>
              <a:t>:/ operator specifies that the weight is to be equally divided between all values. If there are n values in a range the weight is </a:t>
            </a:r>
            <a:r>
              <a:rPr lang="en-US" sz="1700" dirty="0" err="1" smtClean="0"/>
              <a:t>range_weight</a:t>
            </a:r>
            <a:r>
              <a:rPr lang="en-US" sz="1700" dirty="0" smtClean="0"/>
              <a:t>/n</a:t>
            </a:r>
          </a:p>
          <a:p>
            <a:pPr lvl="1" eaLnBrk="1" hangingPunct="1"/>
            <a:r>
              <a:rPr lang="en-US" sz="1700" dirty="0" smtClean="0"/>
              <a:t>Values can be a single value or range such as [</a:t>
            </a:r>
            <a:r>
              <a:rPr lang="en-US" sz="1700" dirty="0" err="1" smtClean="0"/>
              <a:t>lo:hi</a:t>
            </a:r>
            <a:r>
              <a:rPr lang="en-US" sz="1700" dirty="0" smtClean="0"/>
              <a:t>]</a:t>
            </a:r>
          </a:p>
          <a:p>
            <a:pPr lvl="1" eaLnBrk="1" hangingPunct="1"/>
            <a:r>
              <a:rPr lang="en-US" sz="1700" dirty="0" smtClean="0"/>
              <a:t>The weights are not percentage and do not have to add up to a 100</a:t>
            </a:r>
          </a:p>
          <a:p>
            <a:pPr lvl="1" eaLnBrk="1" hangingPunct="1"/>
            <a:r>
              <a:rPr lang="en-US" sz="1700" dirty="0" smtClean="0"/>
              <a:t>Cannot be used with a </a:t>
            </a:r>
            <a:r>
              <a:rPr lang="en-US" sz="1700" dirty="0" err="1" smtClean="0">
                <a:latin typeface="Courier New" pitchFamily="-110" charset="0"/>
              </a:rPr>
              <a:t>randc</a:t>
            </a:r>
            <a:endParaRPr lang="en-US" sz="1700" dirty="0" smtClean="0">
              <a:latin typeface="Courier New" pitchFamily="-110" charset="0"/>
            </a:endParaRPr>
          </a:p>
          <a:p>
            <a:pPr lvl="1" eaLnBrk="1" hangingPunct="1"/>
            <a:endParaRPr lang="en-US" sz="1700" dirty="0" smtClean="0"/>
          </a:p>
          <a:p>
            <a:pPr lvl="1" eaLnBrk="1" hangingPunct="1"/>
            <a:endParaRPr lang="en-US" sz="1700" dirty="0" smtClean="0"/>
          </a:p>
          <a:p>
            <a:pPr lvl="2" eaLnBrk="1" hangingPunct="1"/>
            <a:endParaRPr lang="en-US" sz="1500" dirty="0" smtClean="0"/>
          </a:p>
          <a:p>
            <a:pPr lvl="2" eaLnBrk="1" hangingPunct="1">
              <a:buFont typeface="Wingdings 3" pitchFamily="-110" charset="2"/>
              <a:buNone/>
            </a:pPr>
            <a:endParaRPr lang="en-US" sz="1500" dirty="0" smtClean="0"/>
          </a:p>
        </p:txBody>
      </p:sp>
      <p:sp>
        <p:nvSpPr>
          <p:cNvPr id="508932" name="Text Box 4"/>
          <p:cNvSpPr txBox="1">
            <a:spLocks noChangeArrowheads="1"/>
          </p:cNvSpPr>
          <p:nvPr/>
        </p:nvSpPr>
        <p:spPr bwMode="auto">
          <a:xfrm>
            <a:off x="152400" y="5562600"/>
            <a:ext cx="4495800" cy="53340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integer</a:t>
            </a:r>
            <a:r>
              <a:rPr lang="en-US" sz="1400" b="0">
                <a:latin typeface="Courier New" pitchFamily="-110" charset="0"/>
              </a:rPr>
              <a:t> a;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constraint c1</a:t>
            </a:r>
            <a:r>
              <a:rPr lang="en-US" sz="1400" b="0">
                <a:latin typeface="Courier New" pitchFamily="-110" charset="0"/>
              </a:rPr>
              <a:t> {a </a:t>
            </a:r>
            <a:r>
              <a:rPr lang="en-US" sz="1400">
                <a:latin typeface="Courier New" pitchFamily="-110" charset="0"/>
              </a:rPr>
              <a:t>inside</a:t>
            </a:r>
            <a:r>
              <a:rPr lang="en-US" sz="1400" b="0">
                <a:latin typeface="Courier New" pitchFamily="-110" charset="0"/>
              </a:rPr>
              <a:t> {0,1,1,1,1,1});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2438400" y="5029200"/>
            <a:ext cx="4648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 c1 should be 0 once and 1 five times</a:t>
            </a:r>
            <a:endParaRPr lang="en-US" sz="1400" i="1">
              <a:solidFill>
                <a:srgbClr val="009900"/>
              </a:solidFill>
              <a:latin typeface="Courier New" pitchFamily="-110" charset="0"/>
            </a:endParaRPr>
          </a:p>
        </p:txBody>
      </p:sp>
      <p:sp>
        <p:nvSpPr>
          <p:cNvPr id="508934" name="Text Box 6"/>
          <p:cNvSpPr txBox="1">
            <a:spLocks noChangeArrowheads="1"/>
          </p:cNvSpPr>
          <p:nvPr/>
        </p:nvSpPr>
        <p:spPr bwMode="auto">
          <a:xfrm>
            <a:off x="4800600" y="5562600"/>
            <a:ext cx="4191000" cy="53340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integer</a:t>
            </a:r>
            <a:r>
              <a:rPr lang="en-US" sz="1400" b="0">
                <a:latin typeface="Courier New" pitchFamily="-110" charset="0"/>
              </a:rPr>
              <a:t> a;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constraint c1 {a dist</a:t>
            </a:r>
            <a:r>
              <a:rPr lang="en-US" sz="1400" b="0">
                <a:latin typeface="Courier New" pitchFamily="-110" charset="0"/>
              </a:rPr>
              <a:t> {0:=1, 1:=5}};</a:t>
            </a:r>
          </a:p>
        </p:txBody>
      </p:sp>
      <p:sp>
        <p:nvSpPr>
          <p:cNvPr id="508935" name="Rectangle 7"/>
          <p:cNvSpPr>
            <a:spLocks noChangeArrowheads="1"/>
          </p:cNvSpPr>
          <p:nvPr/>
        </p:nvSpPr>
        <p:spPr bwMode="auto">
          <a:xfrm>
            <a:off x="1447800" y="52578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solidFill>
                  <a:srgbClr val="CC3300"/>
                </a:solidFill>
              </a:rPr>
              <a:t>Error!!! </a:t>
            </a:r>
            <a:r>
              <a:rPr lang="en-US" sz="1400" b="0">
                <a:solidFill>
                  <a:srgbClr val="0066CC"/>
                </a:solidFill>
              </a:rPr>
              <a:t>wrong way</a:t>
            </a:r>
          </a:p>
        </p:txBody>
      </p:sp>
      <p:sp>
        <p:nvSpPr>
          <p:cNvPr id="508936" name="Rectangle 8"/>
          <p:cNvSpPr>
            <a:spLocks noChangeArrowheads="1"/>
          </p:cNvSpPr>
          <p:nvPr/>
        </p:nvSpPr>
        <p:spPr bwMode="auto">
          <a:xfrm>
            <a:off x="6629400" y="5257800"/>
            <a:ext cx="895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66CC"/>
                </a:solidFill>
              </a:rPr>
              <a:t>right way</a:t>
            </a:r>
          </a:p>
        </p:txBody>
      </p:sp>
    </p:spTree>
    <p:extLst>
      <p:ext uri="{BB962C8B-B14F-4D97-AF65-F5344CB8AC3E}">
        <p14:creationId xmlns:p14="http://schemas.microsoft.com/office/powerpoint/2010/main" val="369494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932" grpId="0" animBg="1" autoUpdateAnimBg="0"/>
      <p:bldP spid="508934" grpId="0" animBg="1" autoUpdateAnimBg="0"/>
      <p:bldP spid="508935" grpId="0" autoUpdateAnimBg="0"/>
      <p:bldP spid="50893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5C3A76E-A2D0-4BDD-BCF5-99B75138598F}" type="slidenum">
              <a:rPr lang="en-US" sz="1400" b="0">
                <a:solidFill>
                  <a:srgbClr val="6B6B6B"/>
                </a:solidFill>
              </a:rPr>
              <a:pPr eaLnBrk="1" hangingPunct="1"/>
              <a:t>33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Weighted Distribution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100" smtClean="0"/>
              <a:t>Another example</a:t>
            </a:r>
          </a:p>
          <a:p>
            <a:pPr lvl="4" eaLnBrk="1" hangingPunct="1"/>
            <a:endParaRPr lang="en-US" sz="1100" smtClean="0"/>
          </a:p>
          <a:p>
            <a:pPr lvl="1" eaLnBrk="1" hangingPunct="1"/>
            <a:endParaRPr lang="en-US" sz="1700" smtClean="0"/>
          </a:p>
          <a:p>
            <a:pPr lvl="2" eaLnBrk="1" hangingPunct="1"/>
            <a:endParaRPr lang="en-US" sz="1500" smtClean="0"/>
          </a:p>
          <a:p>
            <a:pPr lvl="2" eaLnBrk="1" hangingPunct="1">
              <a:buFont typeface="Wingdings 3" pitchFamily="-110" charset="2"/>
              <a:buNone/>
            </a:pPr>
            <a:endParaRPr lang="en-US" sz="1500" smtClean="0"/>
          </a:p>
        </p:txBody>
      </p:sp>
      <p:sp>
        <p:nvSpPr>
          <p:cNvPr id="51205" name="Text Box 4"/>
          <p:cNvSpPr txBox="1">
            <a:spLocks noChangeArrowheads="1"/>
          </p:cNvSpPr>
          <p:nvPr/>
        </p:nvSpPr>
        <p:spPr bwMode="auto">
          <a:xfrm>
            <a:off x="1905000" y="1981200"/>
            <a:ext cx="4876800" cy="117157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rand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 err="1">
                <a:latin typeface="Courier New" pitchFamily="-110" charset="0"/>
              </a:rPr>
              <a:t>int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b="0" dirty="0" err="1">
                <a:latin typeface="Courier New" pitchFamily="-110" charset="0"/>
              </a:rPr>
              <a:t>src</a:t>
            </a:r>
            <a:r>
              <a:rPr lang="en-US" sz="1400" b="0" dirty="0">
                <a:latin typeface="Courier New" pitchFamily="-110" charset="0"/>
              </a:rPr>
              <a:t>, </a:t>
            </a:r>
            <a:r>
              <a:rPr lang="en-US" sz="1400" b="0" dirty="0" err="1">
                <a:latin typeface="Courier New" pitchFamily="-110" charset="0"/>
              </a:rPr>
              <a:t>dst</a:t>
            </a:r>
            <a:r>
              <a:rPr lang="en-US" sz="1400" b="0" dirty="0">
                <a:latin typeface="Courier New" pitchFamily="-110" charset="0"/>
              </a:rPr>
              <a:t>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 err="1">
                <a:latin typeface="Courier New" pitchFamily="-110" charset="0"/>
              </a:rPr>
              <a:t>costraint</a:t>
            </a:r>
            <a:r>
              <a:rPr lang="en-US" sz="1400" b="0" dirty="0">
                <a:latin typeface="Courier New" pitchFamily="-110" charset="0"/>
              </a:rPr>
              <a:t> c1 {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	      </a:t>
            </a:r>
            <a:r>
              <a:rPr lang="en-US" sz="1400" b="0" dirty="0" err="1">
                <a:latin typeface="Courier New" pitchFamily="-110" charset="0"/>
              </a:rPr>
              <a:t>src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 err="1">
                <a:latin typeface="Courier New" pitchFamily="-110" charset="0"/>
              </a:rPr>
              <a:t>dist</a:t>
            </a:r>
            <a:r>
              <a:rPr lang="en-US" sz="1400" b="0" dirty="0">
                <a:latin typeface="Courier New" pitchFamily="-110" charset="0"/>
              </a:rPr>
              <a:t> {0:=40, [1:3]:=60};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	      </a:t>
            </a:r>
            <a:r>
              <a:rPr lang="en-US" sz="1400" b="0" dirty="0" err="1">
                <a:latin typeface="Courier New" pitchFamily="-110" charset="0"/>
              </a:rPr>
              <a:t>dst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 err="1">
                <a:latin typeface="Courier New" pitchFamily="-110" charset="0"/>
              </a:rPr>
              <a:t>dist</a:t>
            </a:r>
            <a:r>
              <a:rPr lang="en-US" sz="1400" b="0" dirty="0">
                <a:latin typeface="Courier New" pitchFamily="-110" charset="0"/>
              </a:rPr>
              <a:t> {0:=40, [1:3]:/60};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	      }</a:t>
            </a:r>
          </a:p>
        </p:txBody>
      </p:sp>
      <p:graphicFrame>
        <p:nvGraphicFramePr>
          <p:cNvPr id="513090" name="Group 66"/>
          <p:cNvGraphicFramePr>
            <a:graphicFrameLocks noGrp="1"/>
          </p:cNvGraphicFramePr>
          <p:nvPr/>
        </p:nvGraphicFramePr>
        <p:xfrm>
          <a:off x="1219200" y="3657600"/>
          <a:ext cx="2971800" cy="1752600"/>
        </p:xfrm>
        <a:graphic>
          <a:graphicData uri="http://schemas.openxmlformats.org/drawingml/2006/table">
            <a:tbl>
              <a:tblPr/>
              <a:tblGrid>
                <a:gridCol w="1295400"/>
                <a:gridCol w="1676400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src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weight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40/220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60/220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60/220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60/220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3091" name="Group 67"/>
          <p:cNvGraphicFramePr>
            <a:graphicFrameLocks noGrp="1"/>
          </p:cNvGraphicFramePr>
          <p:nvPr/>
        </p:nvGraphicFramePr>
        <p:xfrm>
          <a:off x="4724400" y="3657600"/>
          <a:ext cx="2971800" cy="1752600"/>
        </p:xfrm>
        <a:graphic>
          <a:graphicData uri="http://schemas.openxmlformats.org/drawingml/2006/table">
            <a:tbl>
              <a:tblPr/>
              <a:tblGrid>
                <a:gridCol w="1295400"/>
                <a:gridCol w="1676400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dst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weight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40/100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20/100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20/100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20/100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236" name="Rectangle 64"/>
          <p:cNvSpPr>
            <a:spLocks noChangeArrowheads="1"/>
          </p:cNvSpPr>
          <p:nvPr/>
        </p:nvSpPr>
        <p:spPr bwMode="auto">
          <a:xfrm>
            <a:off x="2438400" y="3124200"/>
            <a:ext cx="39512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Weighted random distribution with dist</a:t>
            </a:r>
          </a:p>
        </p:txBody>
      </p:sp>
    </p:spTree>
    <p:extLst>
      <p:ext uri="{BB962C8B-B14F-4D97-AF65-F5344CB8AC3E}">
        <p14:creationId xmlns:p14="http://schemas.microsoft.com/office/powerpoint/2010/main" val="16271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5C3A76E-A2D0-4BDD-BCF5-99B75138598F}" type="slidenum">
              <a:rPr lang="en-US" sz="1400" b="0">
                <a:solidFill>
                  <a:srgbClr val="6B6B6B"/>
                </a:solidFill>
              </a:rPr>
              <a:pPr eaLnBrk="1" hangingPunct="1"/>
              <a:t>34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Weighted Distribution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IN" sz="2400" dirty="0" smtClean="0"/>
              <a:t>Dynamically </a:t>
            </a:r>
            <a:r>
              <a:rPr lang="en-IN" sz="2400" dirty="0"/>
              <a:t>changing distribution </a:t>
            </a:r>
            <a:r>
              <a:rPr lang="en-IN" sz="2400" dirty="0" smtClean="0"/>
              <a:t>weights</a:t>
            </a:r>
          </a:p>
          <a:p>
            <a:pPr marL="0" indent="0">
              <a:buNone/>
            </a:pPr>
            <a:r>
              <a:rPr lang="en-US" sz="2100" dirty="0"/>
              <a:t>Example :</a:t>
            </a:r>
            <a:endParaRPr lang="en-US" sz="2100" dirty="0" smtClean="0"/>
          </a:p>
          <a:p>
            <a:pPr lvl="4" eaLnBrk="1" hangingPunct="1"/>
            <a:endParaRPr lang="en-US" sz="1100" dirty="0" smtClean="0"/>
          </a:p>
          <a:p>
            <a:pPr lvl="1" eaLnBrk="1" hangingPunct="1"/>
            <a:endParaRPr lang="en-US" sz="1700" dirty="0" smtClean="0"/>
          </a:p>
          <a:p>
            <a:pPr lvl="2" eaLnBrk="1" hangingPunct="1"/>
            <a:endParaRPr lang="en-US" sz="1500" dirty="0" smtClean="0"/>
          </a:p>
          <a:p>
            <a:pPr lvl="2" eaLnBrk="1" hangingPunct="1">
              <a:buFont typeface="Wingdings 3" pitchFamily="-110" charset="2"/>
              <a:buNone/>
            </a:pPr>
            <a:endParaRPr lang="en-US" sz="15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981200"/>
            <a:ext cx="5486400" cy="303883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57200" y="5421158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</a:rPr>
              <a:t>Here, the </a:t>
            </a:r>
            <a:r>
              <a:rPr lang="en-US" b="1" dirty="0" err="1">
                <a:latin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enumerated variable has three values. The </a:t>
            </a:r>
            <a:r>
              <a:rPr lang="en-US" dirty="0" smtClean="0">
                <a:latin typeface="Times New Roman" panose="02020603050405020304" pitchFamily="18" charset="0"/>
              </a:rPr>
              <a:t>constraint defaults </a:t>
            </a:r>
            <a:r>
              <a:rPr lang="en-US" dirty="0">
                <a:latin typeface="Times New Roman" panose="02020603050405020304" pitchFamily="18" charset="0"/>
              </a:rPr>
              <a:t>to choosing longword lengths, as </a:t>
            </a:r>
            <a:r>
              <a:rPr lang="en-US" b="1" dirty="0" err="1">
                <a:latin typeface="Courier New" panose="02070309020205020404" pitchFamily="49" charset="0"/>
              </a:rPr>
              <a:t>w_lwrd</a:t>
            </a:r>
            <a:r>
              <a:rPr lang="en-US" b="1" dirty="0">
                <a:latin typeface="Courier New" panose="02070309020205020404" pitchFamily="49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has the </a:t>
            </a:r>
            <a:r>
              <a:rPr lang="en-US" dirty="0" smtClean="0">
                <a:latin typeface="Times New Roman" panose="02020603050405020304" pitchFamily="18" charset="0"/>
              </a:rPr>
              <a:t>largest </a:t>
            </a:r>
            <a:r>
              <a:rPr lang="en-IN" dirty="0" smtClean="0">
                <a:latin typeface="Times New Roman" panose="02020603050405020304" pitchFamily="18" charset="0"/>
              </a:rPr>
              <a:t>value</a:t>
            </a:r>
            <a:r>
              <a:rPr lang="en-IN" dirty="0">
                <a:latin typeface="Times New Roman" panose="02020603050405020304" pitchFamily="18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052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30BF5AAB-95BE-4F9C-AC1D-17AB5CD2D3E4}" type="slidenum">
              <a:rPr lang="en-US" sz="1400" b="0">
                <a:solidFill>
                  <a:srgbClr val="6B6B6B"/>
                </a:solidFill>
              </a:rPr>
              <a:pPr eaLnBrk="1" hangingPunct="1"/>
              <a:t>35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pPr eaLnBrk="1" hangingPunct="1"/>
            <a:r>
              <a:rPr lang="en-US" smtClean="0"/>
              <a:t>Weighted Distribution: Quiz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7200"/>
          </a:xfrm>
        </p:spPr>
        <p:txBody>
          <a:bodyPr/>
          <a:lstStyle/>
          <a:p>
            <a:pPr eaLnBrk="1" hangingPunct="1"/>
            <a:r>
              <a:rPr lang="en-US" sz="2100" smtClean="0"/>
              <a:t>Distributions: </a:t>
            </a:r>
            <a:r>
              <a:rPr lang="en-US" sz="2100" smtClean="0">
                <a:latin typeface="Courier New" pitchFamily="-110" charset="0"/>
              </a:rPr>
              <a:t>dist</a:t>
            </a:r>
            <a:r>
              <a:rPr lang="en-US" sz="2100" smtClean="0"/>
              <a:t> operator := and :/</a:t>
            </a:r>
          </a:p>
          <a:p>
            <a:pPr lvl="1" eaLnBrk="1" hangingPunct="1"/>
            <a:endParaRPr lang="en-US" sz="1700" smtClean="0"/>
          </a:p>
          <a:p>
            <a:pPr lvl="1" eaLnBrk="1" hangingPunct="1"/>
            <a:endParaRPr lang="en-US" sz="1700" smtClean="0"/>
          </a:p>
          <a:p>
            <a:pPr lvl="2" eaLnBrk="1" hangingPunct="1"/>
            <a:endParaRPr lang="en-US" sz="1500" smtClean="0"/>
          </a:p>
          <a:p>
            <a:pPr lvl="2" eaLnBrk="1" hangingPunct="1">
              <a:buFont typeface="Wingdings 3" pitchFamily="-110" charset="2"/>
              <a:buNone/>
            </a:pPr>
            <a:endParaRPr lang="en-US" sz="1500" smtClean="0"/>
          </a:p>
        </p:txBody>
      </p:sp>
      <p:sp>
        <p:nvSpPr>
          <p:cNvPr id="53253" name="Text Box 4"/>
          <p:cNvSpPr txBox="1">
            <a:spLocks noChangeArrowheads="1"/>
          </p:cNvSpPr>
          <p:nvPr/>
        </p:nvSpPr>
        <p:spPr bwMode="auto">
          <a:xfrm>
            <a:off x="2286000" y="2041525"/>
            <a:ext cx="4800600" cy="53340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x </a:t>
            </a:r>
            <a:r>
              <a:rPr lang="en-US" sz="1400">
                <a:latin typeface="Courier New" pitchFamily="-110" charset="0"/>
              </a:rPr>
              <a:t>dist</a:t>
            </a:r>
            <a:r>
              <a:rPr lang="en-US" sz="1400" b="0">
                <a:latin typeface="Courier New" pitchFamily="-110" charset="0"/>
              </a:rPr>
              <a:t> {100:=1, 200:=2, 300:=5}</a:t>
            </a:r>
          </a:p>
        </p:txBody>
      </p:sp>
      <p:sp>
        <p:nvSpPr>
          <p:cNvPr id="53254" name="Rectangle 5"/>
          <p:cNvSpPr>
            <a:spLocks noChangeArrowheads="1"/>
          </p:cNvSpPr>
          <p:nvPr/>
        </p:nvSpPr>
        <p:spPr bwMode="auto">
          <a:xfrm>
            <a:off x="1295400" y="1676400"/>
            <a:ext cx="7315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1400" i="1">
                <a:solidFill>
                  <a:srgbClr val="009900"/>
                </a:solidFill>
                <a:latin typeface="Courier New" pitchFamily="-110" charset="0"/>
              </a:rPr>
              <a:t>  </a:t>
            </a: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x is 100, 200 and 300 with a weight of 1,2 and 5 respectively</a:t>
            </a:r>
            <a:endParaRPr lang="en-US" sz="1400" i="1">
              <a:solidFill>
                <a:srgbClr val="009900"/>
              </a:solidFill>
              <a:latin typeface="Courier New" pitchFamily="-110" charset="0"/>
            </a:endParaRPr>
          </a:p>
        </p:txBody>
      </p:sp>
      <p:sp>
        <p:nvSpPr>
          <p:cNvPr id="53255" name="Text Box 6"/>
          <p:cNvSpPr txBox="1">
            <a:spLocks noChangeArrowheads="1"/>
          </p:cNvSpPr>
          <p:nvPr/>
        </p:nvSpPr>
        <p:spPr bwMode="auto">
          <a:xfrm>
            <a:off x="2286000" y="3200400"/>
            <a:ext cx="4876800" cy="53340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x!=200;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x </a:t>
            </a:r>
            <a:r>
              <a:rPr lang="en-US" sz="1400">
                <a:latin typeface="Courier New" pitchFamily="-110" charset="0"/>
              </a:rPr>
              <a:t>dist</a:t>
            </a:r>
            <a:r>
              <a:rPr lang="en-US" sz="1400" b="0">
                <a:latin typeface="Courier New" pitchFamily="-110" charset="0"/>
              </a:rPr>
              <a:t> {100:=1, 300:=5}</a:t>
            </a:r>
          </a:p>
        </p:txBody>
      </p:sp>
      <p:sp>
        <p:nvSpPr>
          <p:cNvPr id="53256" name="Rectangle 7"/>
          <p:cNvSpPr>
            <a:spLocks noChangeArrowheads="1"/>
          </p:cNvSpPr>
          <p:nvPr/>
        </p:nvSpPr>
        <p:spPr bwMode="auto">
          <a:xfrm>
            <a:off x="1295400" y="2622550"/>
            <a:ext cx="6781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1400" i="1">
                <a:solidFill>
                  <a:srgbClr val="009900"/>
                </a:solidFill>
                <a:latin typeface="Courier New" pitchFamily="-110" charset="0"/>
              </a:rPr>
              <a:t>  </a:t>
            </a: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x is 100 and 300 with a weight of 1 and 5 respectively</a:t>
            </a:r>
          </a:p>
          <a:p>
            <a:pPr algn="l">
              <a:buFontTx/>
              <a:buChar char="•"/>
            </a:pP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  x is never 200</a:t>
            </a:r>
            <a:endParaRPr lang="en-US" sz="1400" i="1">
              <a:solidFill>
                <a:srgbClr val="009900"/>
              </a:solidFill>
              <a:latin typeface="Courier New" pitchFamily="-110" charset="0"/>
            </a:endParaRPr>
          </a:p>
        </p:txBody>
      </p:sp>
      <p:sp>
        <p:nvSpPr>
          <p:cNvPr id="53257" name="Rectangle 8"/>
          <p:cNvSpPr>
            <a:spLocks noChangeArrowheads="1"/>
          </p:cNvSpPr>
          <p:nvPr/>
        </p:nvSpPr>
        <p:spPr bwMode="auto">
          <a:xfrm>
            <a:off x="1295400" y="3857625"/>
            <a:ext cx="6781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1400" i="1">
                <a:solidFill>
                  <a:srgbClr val="009900"/>
                </a:solidFill>
                <a:latin typeface="Courier New" pitchFamily="-110" charset="0"/>
              </a:rPr>
              <a:t>  </a:t>
            </a: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x is 100, 101 , 102 with a weight of 1 each</a:t>
            </a:r>
          </a:p>
          <a:p>
            <a:pPr algn="l">
              <a:buFontTx/>
              <a:buChar char="•"/>
            </a:pP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  x is 200 and 300 with a weight of 2 and 5 respectively</a:t>
            </a:r>
            <a:endParaRPr lang="en-US" sz="1400" i="1">
              <a:solidFill>
                <a:srgbClr val="009900"/>
              </a:solidFill>
              <a:latin typeface="Courier New" pitchFamily="-110" charset="0"/>
            </a:endParaRPr>
          </a:p>
        </p:txBody>
      </p:sp>
      <p:sp>
        <p:nvSpPr>
          <p:cNvPr id="53258" name="Text Box 9"/>
          <p:cNvSpPr txBox="1">
            <a:spLocks noChangeArrowheads="1"/>
          </p:cNvSpPr>
          <p:nvPr/>
        </p:nvSpPr>
        <p:spPr bwMode="auto">
          <a:xfrm>
            <a:off x="2286000" y="4495800"/>
            <a:ext cx="4876800" cy="53340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x </a:t>
            </a:r>
            <a:r>
              <a:rPr lang="en-US" sz="1400">
                <a:latin typeface="Courier New" pitchFamily="-110" charset="0"/>
              </a:rPr>
              <a:t>dist</a:t>
            </a:r>
            <a:r>
              <a:rPr lang="en-US" sz="1400" b="0">
                <a:latin typeface="Courier New" pitchFamily="-110" charset="0"/>
              </a:rPr>
              <a:t> {[100:102]:=1, 200:=2, 300:=5}</a:t>
            </a:r>
          </a:p>
        </p:txBody>
      </p:sp>
      <p:sp>
        <p:nvSpPr>
          <p:cNvPr id="53259" name="Rectangle 10"/>
          <p:cNvSpPr>
            <a:spLocks noChangeArrowheads="1"/>
          </p:cNvSpPr>
          <p:nvPr/>
        </p:nvSpPr>
        <p:spPr bwMode="auto">
          <a:xfrm>
            <a:off x="1371600" y="5121275"/>
            <a:ext cx="67818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sz="1400" i="1">
                <a:solidFill>
                  <a:srgbClr val="009900"/>
                </a:solidFill>
                <a:latin typeface="Courier New" pitchFamily="-110" charset="0"/>
              </a:rPr>
              <a:t>  </a:t>
            </a: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x is 100, 101 , 102 with a weight of 1/3 each</a:t>
            </a:r>
          </a:p>
          <a:p>
            <a:pPr algn="l">
              <a:buFontTx/>
              <a:buChar char="•"/>
            </a:pPr>
            <a:r>
              <a:rPr lang="en-US" sz="1400">
                <a:solidFill>
                  <a:srgbClr val="009900"/>
                </a:solidFill>
                <a:latin typeface="Courier New" pitchFamily="-110" charset="0"/>
              </a:rPr>
              <a:t>  x is 200 and 300 with a weight of 2 and 5 respectively</a:t>
            </a:r>
            <a:endParaRPr lang="en-US" sz="1400" i="1">
              <a:solidFill>
                <a:srgbClr val="009900"/>
              </a:solidFill>
              <a:latin typeface="Courier New" pitchFamily="-110" charset="0"/>
            </a:endParaRPr>
          </a:p>
        </p:txBody>
      </p:sp>
      <p:sp>
        <p:nvSpPr>
          <p:cNvPr id="53260" name="Text Box 11"/>
          <p:cNvSpPr txBox="1">
            <a:spLocks noChangeArrowheads="1"/>
          </p:cNvSpPr>
          <p:nvPr/>
        </p:nvSpPr>
        <p:spPr bwMode="auto">
          <a:xfrm>
            <a:off x="2286000" y="5715000"/>
            <a:ext cx="4876800" cy="53340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endParaRPr lang="en-US" sz="1400" b="0">
              <a:latin typeface="Courier New" pitchFamily="-110" charset="0"/>
            </a:endParaRP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x </a:t>
            </a:r>
            <a:r>
              <a:rPr lang="en-US" sz="1400">
                <a:latin typeface="Courier New" pitchFamily="-110" charset="0"/>
              </a:rPr>
              <a:t>dist</a:t>
            </a:r>
            <a:r>
              <a:rPr lang="en-US" sz="1400" b="0">
                <a:latin typeface="Courier New" pitchFamily="-110" charset="0"/>
              </a:rPr>
              <a:t> {[100:102]:/1, 200:=2, 300:=5}</a:t>
            </a:r>
          </a:p>
        </p:txBody>
      </p:sp>
      <p:sp>
        <p:nvSpPr>
          <p:cNvPr id="510988" name="Rectangle 12"/>
          <p:cNvSpPr>
            <a:spLocks noChangeArrowheads="1"/>
          </p:cNvSpPr>
          <p:nvPr/>
        </p:nvSpPr>
        <p:spPr bwMode="auto">
          <a:xfrm>
            <a:off x="2362200" y="2286000"/>
            <a:ext cx="36576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0989" name="Rectangle 13"/>
          <p:cNvSpPr>
            <a:spLocks noChangeArrowheads="1"/>
          </p:cNvSpPr>
          <p:nvPr/>
        </p:nvSpPr>
        <p:spPr bwMode="auto">
          <a:xfrm>
            <a:off x="2438400" y="3260725"/>
            <a:ext cx="3657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0990" name="Rectangle 14"/>
          <p:cNvSpPr>
            <a:spLocks noChangeArrowheads="1"/>
          </p:cNvSpPr>
          <p:nvPr/>
        </p:nvSpPr>
        <p:spPr bwMode="auto">
          <a:xfrm>
            <a:off x="2438400" y="4556125"/>
            <a:ext cx="4038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0991" name="Rectangle 15"/>
          <p:cNvSpPr>
            <a:spLocks noChangeArrowheads="1"/>
          </p:cNvSpPr>
          <p:nvPr/>
        </p:nvSpPr>
        <p:spPr bwMode="auto">
          <a:xfrm>
            <a:off x="2438400" y="5775325"/>
            <a:ext cx="4114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3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8" grpId="0" animBg="1"/>
      <p:bldP spid="510989" grpId="0" animBg="1"/>
      <p:bldP spid="510990" grpId="0" animBg="1"/>
      <p:bldP spid="51099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838200"/>
            <a:ext cx="7848600" cy="587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052762"/>
            <a:ext cx="1457325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38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13B150C-997A-4E80-94D6-9BEBA3FCFA2A}" type="slidenum">
              <a:rPr lang="en-US" sz="1400" b="0">
                <a:solidFill>
                  <a:srgbClr val="6B6B6B"/>
                </a:solidFill>
              </a:rPr>
              <a:pPr eaLnBrk="1" hangingPunct="1"/>
              <a:t>37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Bidirectional Constraints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382000" cy="4525963"/>
          </a:xfrm>
        </p:spPr>
        <p:txBody>
          <a:bodyPr/>
          <a:lstStyle/>
          <a:p>
            <a:pPr eaLnBrk="1" hangingPunct="1"/>
            <a:r>
              <a:rPr lang="en-US" sz="1900" smtClean="0"/>
              <a:t>Bidirectional Constraints</a:t>
            </a:r>
          </a:p>
          <a:p>
            <a:pPr lvl="1" eaLnBrk="1" hangingPunct="1"/>
            <a:r>
              <a:rPr lang="en-US" sz="1700" smtClean="0"/>
              <a:t>Constraint blocks are not procedural but declarative - </a:t>
            </a:r>
            <a:r>
              <a:rPr lang="en-US" sz="1500" smtClean="0"/>
              <a:t>All active at the same time</a:t>
            </a:r>
          </a:p>
          <a:p>
            <a:pPr marL="457200" lvl="1" indent="0">
              <a:buNone/>
            </a:pPr>
            <a:r>
              <a:rPr lang="en-US" sz="1800" smtClean="0"/>
              <a:t>SystemVerilog constraints are bidirectional, which means that the solver looks at the constraints on both side of an expression.</a:t>
            </a:r>
          </a:p>
          <a:p>
            <a:pPr lvl="4" eaLnBrk="1" hangingPunct="1"/>
            <a:endParaRPr lang="en-US" sz="1000" smtClean="0"/>
          </a:p>
          <a:p>
            <a:pPr marL="914400" lvl="2" indent="0" eaLnBrk="1" hangingPunct="1">
              <a:buNone/>
            </a:pPr>
            <a:endParaRPr lang="en-US" sz="1300" smtClean="0"/>
          </a:p>
          <a:p>
            <a:pPr lvl="2" eaLnBrk="1" hangingPunct="1">
              <a:buFont typeface="Wingdings 3" pitchFamily="-110" charset="2"/>
              <a:buNone/>
            </a:pPr>
            <a:endParaRPr lang="en-US" sz="1300" dirty="0" smtClean="0"/>
          </a:p>
        </p:txBody>
      </p:sp>
      <p:graphicFrame>
        <p:nvGraphicFramePr>
          <p:cNvPr id="517483" name="Group 363"/>
          <p:cNvGraphicFramePr>
            <a:graphicFrameLocks noGrp="1"/>
          </p:cNvGraphicFramePr>
          <p:nvPr>
            <p:ph sz="quarter" idx="2"/>
          </p:nvPr>
        </p:nvGraphicFramePr>
        <p:xfrm>
          <a:off x="6019800" y="3498850"/>
          <a:ext cx="2590800" cy="2453640"/>
        </p:xfrm>
        <a:graphic>
          <a:graphicData uri="http://schemas.openxmlformats.org/drawingml/2006/table">
            <a:tbl>
              <a:tblPr/>
              <a:tblGrid>
                <a:gridCol w="890588"/>
                <a:gridCol w="890587"/>
                <a:gridCol w="809625"/>
              </a:tblGrid>
              <a:tr h="13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5329" name="Text Box 4"/>
          <p:cNvSpPr txBox="1">
            <a:spLocks noChangeArrowheads="1"/>
          </p:cNvSpPr>
          <p:nvPr/>
        </p:nvSpPr>
        <p:spPr bwMode="auto">
          <a:xfrm>
            <a:off x="609600" y="3651250"/>
            <a:ext cx="3352800" cy="159702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logic </a:t>
            </a:r>
            <a:r>
              <a:rPr lang="en-US" sz="1400" b="0">
                <a:latin typeface="Courier New" pitchFamily="-110" charset="0"/>
              </a:rPr>
              <a:t>[15:0]</a:t>
            </a:r>
            <a:r>
              <a:rPr lang="en-US" sz="1400">
                <a:latin typeface="Courier New" pitchFamily="-110" charset="0"/>
              </a:rPr>
              <a:t> </a:t>
            </a:r>
            <a:r>
              <a:rPr lang="en-US" sz="1400" b="0">
                <a:latin typeface="Courier New" pitchFamily="-110" charset="0"/>
              </a:rPr>
              <a:t>b,c,d;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costraint</a:t>
            </a:r>
            <a:r>
              <a:rPr lang="en-US" sz="1400" b="0">
                <a:latin typeface="Courier New" pitchFamily="-110" charset="0"/>
              </a:rPr>
              <a:t> c1 {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	      b&lt;d;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      c==b;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      d&lt;30;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      c&gt;=25;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      }</a:t>
            </a:r>
          </a:p>
        </p:txBody>
      </p:sp>
      <p:sp>
        <p:nvSpPr>
          <p:cNvPr id="55330" name="Rectangle 5"/>
          <p:cNvSpPr>
            <a:spLocks noChangeArrowheads="1"/>
          </p:cNvSpPr>
          <p:nvPr/>
        </p:nvSpPr>
        <p:spPr bwMode="auto">
          <a:xfrm>
            <a:off x="3886200" y="2971800"/>
            <a:ext cx="1566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>
                <a:solidFill>
                  <a:srgbClr val="688C00"/>
                </a:solidFill>
                <a:latin typeface="Courier New" pitchFamily="-110" charset="0"/>
              </a:rPr>
              <a:t>30&gt;d&gt;b==c&gt;=25</a:t>
            </a:r>
          </a:p>
        </p:txBody>
      </p:sp>
      <p:sp>
        <p:nvSpPr>
          <p:cNvPr id="517183" name="Rectangle 63"/>
          <p:cNvSpPr>
            <a:spLocks noChangeArrowheads="1"/>
          </p:cNvSpPr>
          <p:nvPr/>
        </p:nvSpPr>
        <p:spPr bwMode="auto">
          <a:xfrm>
            <a:off x="6172200" y="3879850"/>
            <a:ext cx="2209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517482" name="Group 362"/>
          <p:cNvGraphicFramePr>
            <a:graphicFrameLocks noGrp="1"/>
          </p:cNvGraphicFramePr>
          <p:nvPr>
            <p:ph sz="quarter" idx="3"/>
          </p:nvPr>
        </p:nvGraphicFramePr>
        <p:xfrm>
          <a:off x="4953000" y="3498850"/>
          <a:ext cx="1066800" cy="2453640"/>
        </p:xfrm>
        <a:graphic>
          <a:graphicData uri="http://schemas.openxmlformats.org/drawingml/2006/table">
            <a:tbl>
              <a:tblPr/>
              <a:tblGrid>
                <a:gridCol w="1066800"/>
              </a:tblGrid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Solution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7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7484" name="Rectangle 364"/>
          <p:cNvSpPr>
            <a:spLocks noChangeArrowheads="1"/>
          </p:cNvSpPr>
          <p:nvPr/>
        </p:nvSpPr>
        <p:spPr bwMode="auto">
          <a:xfrm>
            <a:off x="6096000" y="4260850"/>
            <a:ext cx="24384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485" name="Rectangle 365"/>
          <p:cNvSpPr>
            <a:spLocks noChangeArrowheads="1"/>
          </p:cNvSpPr>
          <p:nvPr/>
        </p:nvSpPr>
        <p:spPr bwMode="auto">
          <a:xfrm>
            <a:off x="6172200" y="4641850"/>
            <a:ext cx="2209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486" name="Rectangle 366"/>
          <p:cNvSpPr>
            <a:spLocks noChangeArrowheads="1"/>
          </p:cNvSpPr>
          <p:nvPr/>
        </p:nvSpPr>
        <p:spPr bwMode="auto">
          <a:xfrm>
            <a:off x="6324600" y="4946650"/>
            <a:ext cx="2209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487" name="Rectangle 367"/>
          <p:cNvSpPr>
            <a:spLocks noChangeArrowheads="1"/>
          </p:cNvSpPr>
          <p:nvPr/>
        </p:nvSpPr>
        <p:spPr bwMode="auto">
          <a:xfrm>
            <a:off x="6324600" y="5327650"/>
            <a:ext cx="2209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488" name="Rectangle 368"/>
          <p:cNvSpPr>
            <a:spLocks noChangeArrowheads="1"/>
          </p:cNvSpPr>
          <p:nvPr/>
        </p:nvSpPr>
        <p:spPr bwMode="auto">
          <a:xfrm>
            <a:off x="6324600" y="5632450"/>
            <a:ext cx="2209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351" name="Rectangle 369"/>
          <p:cNvSpPr>
            <a:spLocks noChangeArrowheads="1"/>
          </p:cNvSpPr>
          <p:nvPr/>
        </p:nvSpPr>
        <p:spPr bwMode="auto">
          <a:xfrm>
            <a:off x="3733800" y="2690813"/>
            <a:ext cx="1968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600" b="0" dirty="0">
                <a:solidFill>
                  <a:srgbClr val="688C00"/>
                </a:solidFill>
              </a:rPr>
              <a:t>Solve the constraint</a:t>
            </a:r>
          </a:p>
        </p:txBody>
      </p:sp>
      <p:sp>
        <p:nvSpPr>
          <p:cNvPr id="55352" name="Rectangle 371"/>
          <p:cNvSpPr>
            <a:spLocks noChangeArrowheads="1"/>
          </p:cNvSpPr>
          <p:nvPr/>
        </p:nvSpPr>
        <p:spPr bwMode="auto">
          <a:xfrm>
            <a:off x="957263" y="5257800"/>
            <a:ext cx="28559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Bidirectional constraints</a:t>
            </a:r>
          </a:p>
        </p:txBody>
      </p:sp>
      <p:sp>
        <p:nvSpPr>
          <p:cNvPr id="55353" name="Rectangle 372"/>
          <p:cNvSpPr>
            <a:spLocks noChangeArrowheads="1"/>
          </p:cNvSpPr>
          <p:nvPr/>
        </p:nvSpPr>
        <p:spPr bwMode="auto">
          <a:xfrm>
            <a:off x="5462588" y="5943600"/>
            <a:ext cx="31480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Solutions for Bidirectional Constraints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35794" y="5698527"/>
            <a:ext cx="4572000" cy="9814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unga"/>
              </a:rPr>
              <a:t>Solution : </a:t>
            </a:r>
          </a:p>
          <a:p>
            <a:pPr marL="285750" indent="-285750" algn="just">
              <a:lnSpc>
                <a:spcPct val="107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Tunga"/>
              </a:rPr>
              <a:t>b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unga"/>
              </a:rPr>
              <a:t>(and c) must be in the range 26 to 28.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unga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unga"/>
              </a:rPr>
              <a:t>d must be in the range (b + 1) to 29.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Tunga"/>
            </a:endParaRPr>
          </a:p>
        </p:txBody>
      </p:sp>
    </p:spTree>
    <p:extLst>
      <p:ext uri="{BB962C8B-B14F-4D97-AF65-F5344CB8AC3E}">
        <p14:creationId xmlns:p14="http://schemas.microsoft.com/office/powerpoint/2010/main" val="3877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83" grpId="0" animBg="1"/>
      <p:bldP spid="517484" grpId="0" animBg="1"/>
      <p:bldP spid="517485" grpId="0" animBg="1"/>
      <p:bldP spid="517486" grpId="0" animBg="1"/>
      <p:bldP spid="517487" grpId="0" animBg="1"/>
      <p:bldP spid="51748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D4358ED-863C-4472-8016-F4F01C1D0FC4}" type="slidenum">
              <a:rPr lang="en-US" sz="1400" b="0">
                <a:solidFill>
                  <a:srgbClr val="6B6B6B"/>
                </a:solidFill>
              </a:rPr>
              <a:pPr eaLnBrk="1" hangingPunct="1"/>
              <a:t>38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Constraints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100" dirty="0" smtClean="0"/>
              <a:t>Conditional constraint operators</a:t>
            </a:r>
          </a:p>
          <a:p>
            <a:pPr lvl="1" eaLnBrk="1" hangingPunct="1"/>
            <a:r>
              <a:rPr lang="en-US" sz="1700" dirty="0" smtClean="0"/>
              <a:t>Constraint provide two constructs for declaring conditional relations</a:t>
            </a:r>
          </a:p>
          <a:p>
            <a:pPr lvl="2" eaLnBrk="1" hangingPunct="1"/>
            <a:r>
              <a:rPr lang="en-US" sz="1500" dirty="0" smtClean="0"/>
              <a:t>Implication operator -&gt;</a:t>
            </a:r>
          </a:p>
          <a:p>
            <a:pPr lvl="2" eaLnBrk="1" hangingPunct="1"/>
            <a:r>
              <a:rPr lang="en-US" sz="1500" dirty="0" smtClean="0">
                <a:latin typeface="Courier New" pitchFamily="-110" charset="0"/>
              </a:rPr>
              <a:t>if…else</a:t>
            </a:r>
            <a:endParaRPr lang="en-US" sz="1500" dirty="0" smtClean="0"/>
          </a:p>
          <a:p>
            <a:pPr lvl="1" eaLnBrk="1" hangingPunct="1"/>
            <a:endParaRPr lang="en-US" sz="1700" dirty="0" smtClean="0"/>
          </a:p>
          <a:p>
            <a:pPr lvl="4" eaLnBrk="1" hangingPunct="1"/>
            <a:endParaRPr lang="en-US" sz="1100" dirty="0" smtClean="0"/>
          </a:p>
          <a:p>
            <a:pPr lvl="1" eaLnBrk="1" hangingPunct="1"/>
            <a:endParaRPr lang="en-US" sz="1700" dirty="0" smtClean="0"/>
          </a:p>
          <a:p>
            <a:pPr lvl="2" eaLnBrk="1" hangingPunct="1"/>
            <a:endParaRPr lang="en-US" sz="1500" dirty="0" smtClean="0"/>
          </a:p>
          <a:p>
            <a:pPr lvl="2" eaLnBrk="1" hangingPunct="1">
              <a:buFont typeface="Wingdings 3" pitchFamily="-110" charset="2"/>
              <a:buNone/>
            </a:pPr>
            <a:endParaRPr lang="en-US" sz="1500" dirty="0" smtClean="0"/>
          </a:p>
        </p:txBody>
      </p:sp>
      <p:sp>
        <p:nvSpPr>
          <p:cNvPr id="57349" name="Text Box 4"/>
          <p:cNvSpPr txBox="1">
            <a:spLocks noChangeArrowheads="1"/>
          </p:cNvSpPr>
          <p:nvPr/>
        </p:nvSpPr>
        <p:spPr bwMode="auto">
          <a:xfrm>
            <a:off x="4953000" y="2971800"/>
            <a:ext cx="3581400" cy="9588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mode == small -&gt; len&lt;10;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mode == large -&gt; len&gt;100</a:t>
            </a:r>
          </a:p>
          <a:p>
            <a:pPr algn="l" eaLnBrk="1" hangingPunct="1"/>
            <a:endParaRPr lang="en-US" sz="1400" b="0">
              <a:latin typeface="Courier New" pitchFamily="-110" charset="0"/>
            </a:endParaRPr>
          </a:p>
        </p:txBody>
      </p:sp>
      <p:sp>
        <p:nvSpPr>
          <p:cNvPr id="57350" name="Text Box 5"/>
          <p:cNvSpPr txBox="1">
            <a:spLocks noChangeArrowheads="1"/>
          </p:cNvSpPr>
          <p:nvPr/>
        </p:nvSpPr>
        <p:spPr bwMode="auto">
          <a:xfrm>
            <a:off x="4953000" y="4419600"/>
            <a:ext cx="3581400" cy="74612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bit [3:0] a,b;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constraint c {(a==0)-&gt;(b==1);}</a:t>
            </a:r>
          </a:p>
          <a:p>
            <a:pPr algn="l" eaLnBrk="1" hangingPunct="1"/>
            <a:endParaRPr lang="en-US" sz="1400" b="0">
              <a:latin typeface="Courier New" pitchFamily="-110" charset="0"/>
            </a:endParaRPr>
          </a:p>
        </p:txBody>
      </p:sp>
      <p:sp>
        <p:nvSpPr>
          <p:cNvPr id="57351" name="Text Box 6"/>
          <p:cNvSpPr txBox="1">
            <a:spLocks noChangeArrowheads="1"/>
          </p:cNvSpPr>
          <p:nvPr/>
        </p:nvSpPr>
        <p:spPr bwMode="auto">
          <a:xfrm>
            <a:off x="457200" y="2895600"/>
            <a:ext cx="3581400" cy="9588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if</a:t>
            </a:r>
            <a:r>
              <a:rPr lang="en-US" sz="1400" b="0">
                <a:latin typeface="Courier New" pitchFamily="-110" charset="0"/>
              </a:rPr>
              <a:t>(mode==small)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len&lt;10;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else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if</a:t>
            </a:r>
            <a:r>
              <a:rPr lang="en-US" sz="1400" b="0">
                <a:latin typeface="Courier New" pitchFamily="-110" charset="0"/>
              </a:rPr>
              <a:t> (mode==large)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len&gt;100;</a:t>
            </a:r>
          </a:p>
        </p:txBody>
      </p:sp>
      <p:sp>
        <p:nvSpPr>
          <p:cNvPr id="57352" name="Line 7"/>
          <p:cNvSpPr>
            <a:spLocks noChangeShapeType="1"/>
          </p:cNvSpPr>
          <p:nvPr/>
        </p:nvSpPr>
        <p:spPr bwMode="auto">
          <a:xfrm>
            <a:off x="4343400" y="3200400"/>
            <a:ext cx="45720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3" name="Text Box 8"/>
          <p:cNvSpPr txBox="1">
            <a:spLocks noChangeArrowheads="1"/>
          </p:cNvSpPr>
          <p:nvPr/>
        </p:nvSpPr>
        <p:spPr bwMode="auto">
          <a:xfrm>
            <a:off x="457200" y="4419600"/>
            <a:ext cx="3581400" cy="74612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bit [3:0] a,b;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if</a:t>
            </a:r>
            <a:r>
              <a:rPr lang="en-US" sz="1400" b="0">
                <a:latin typeface="Courier New" pitchFamily="-110" charset="0"/>
              </a:rPr>
              <a:t>(a==0)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b==1;</a:t>
            </a:r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>
            <a:off x="4267200" y="4800600"/>
            <a:ext cx="457200" cy="0"/>
          </a:xfrm>
          <a:prstGeom prst="line">
            <a:avLst/>
          </a:prstGeom>
          <a:noFill/>
          <a:ln w="63500">
            <a:solidFill>
              <a:srgbClr val="0099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55" name="Rectangle 10"/>
          <p:cNvSpPr>
            <a:spLocks noChangeArrowheads="1"/>
          </p:cNvSpPr>
          <p:nvPr/>
        </p:nvSpPr>
        <p:spPr bwMode="auto">
          <a:xfrm>
            <a:off x="1125538" y="3870325"/>
            <a:ext cx="22113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if…else example</a:t>
            </a:r>
          </a:p>
        </p:txBody>
      </p:sp>
      <p:sp>
        <p:nvSpPr>
          <p:cNvPr id="57356" name="Rectangle 11"/>
          <p:cNvSpPr>
            <a:spLocks noChangeArrowheads="1"/>
          </p:cNvSpPr>
          <p:nvPr/>
        </p:nvSpPr>
        <p:spPr bwMode="auto">
          <a:xfrm>
            <a:off x="5005388" y="3886200"/>
            <a:ext cx="33766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Equivalent implication example</a:t>
            </a:r>
          </a:p>
        </p:txBody>
      </p:sp>
      <p:sp>
        <p:nvSpPr>
          <p:cNvPr id="57357" name="Rectangle 12"/>
          <p:cNvSpPr>
            <a:spLocks noChangeArrowheads="1"/>
          </p:cNvSpPr>
          <p:nvPr/>
        </p:nvSpPr>
        <p:spPr bwMode="auto">
          <a:xfrm>
            <a:off x="990600" y="5181600"/>
            <a:ext cx="22113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if…else example</a:t>
            </a:r>
          </a:p>
        </p:txBody>
      </p:sp>
      <p:sp>
        <p:nvSpPr>
          <p:cNvPr id="57358" name="Rectangle 13"/>
          <p:cNvSpPr>
            <a:spLocks noChangeArrowheads="1"/>
          </p:cNvSpPr>
          <p:nvPr/>
        </p:nvSpPr>
        <p:spPr bwMode="auto">
          <a:xfrm>
            <a:off x="5081588" y="5105400"/>
            <a:ext cx="337661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Equivalent implication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514754" y="5574397"/>
            <a:ext cx="80248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In constraint blocks, </a:t>
            </a:r>
            <a:r>
              <a:rPr lang="en-US" dirty="0" smtClean="0">
                <a:latin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</a:rPr>
              <a:t>use curly braces, </a:t>
            </a:r>
            <a:r>
              <a:rPr lang="en-US" b="1" dirty="0">
                <a:latin typeface="Courier New" panose="02070309020205020404" pitchFamily="49" charset="0"/>
              </a:rPr>
              <a:t>{ }</a:t>
            </a:r>
            <a:r>
              <a:rPr lang="en-US" dirty="0">
                <a:latin typeface="Times New Roman" panose="02020603050405020304" pitchFamily="18" charset="0"/>
              </a:rPr>
              <a:t>, to group multiple expressions.</a:t>
            </a:r>
          </a:p>
          <a:p>
            <a:r>
              <a:rPr lang="en-US" dirty="0">
                <a:latin typeface="Times New Roman" panose="02020603050405020304" pitchFamily="18" charset="0"/>
              </a:rPr>
              <a:t>The </a:t>
            </a:r>
            <a:r>
              <a:rPr lang="en-US" b="1" dirty="0">
                <a:latin typeface="Courier New" panose="02070309020205020404" pitchFamily="49" charset="0"/>
              </a:rPr>
              <a:t>begin</a:t>
            </a:r>
            <a:r>
              <a:rPr lang="en-US" dirty="0">
                <a:latin typeface="Times New Roman" panose="02020603050405020304" pitchFamily="18" charset="0"/>
              </a:rPr>
              <a:t>...</a:t>
            </a:r>
            <a:r>
              <a:rPr lang="en-US" b="1" dirty="0">
                <a:latin typeface="Courier New" panose="02070309020205020404" pitchFamily="49" charset="0"/>
              </a:rPr>
              <a:t>end </a:t>
            </a:r>
            <a:r>
              <a:rPr lang="en-US" dirty="0">
                <a:latin typeface="Times New Roman" panose="02020603050405020304" pitchFamily="18" charset="0"/>
              </a:rPr>
              <a:t>keywords are for procedural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3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C22E02CB-D576-4AB1-AA3E-0B4C08C621FB}" type="slidenum">
              <a:rPr lang="en-US" sz="1400" b="0">
                <a:solidFill>
                  <a:srgbClr val="6B6B6B"/>
                </a:solidFill>
              </a:rPr>
              <a:pPr eaLnBrk="1" hangingPunct="1"/>
              <a:t>39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45575" y="25831"/>
            <a:ext cx="8248973" cy="895135"/>
          </a:xfrm>
        </p:spPr>
        <p:txBody>
          <a:bodyPr/>
          <a:lstStyle/>
          <a:p>
            <a:pPr eaLnBrk="1" hangingPunct="1"/>
            <a:r>
              <a:rPr lang="en-US" dirty="0" smtClean="0"/>
              <a:t>Solution Probabilities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0966"/>
            <a:ext cx="8382000" cy="5213350"/>
          </a:xfrm>
        </p:spPr>
        <p:txBody>
          <a:bodyPr>
            <a:normAutofit/>
          </a:bodyPr>
          <a:lstStyle/>
          <a:p>
            <a:pPr algn="just"/>
            <a:r>
              <a:rPr lang="en-US" sz="1600" dirty="0"/>
              <a:t>Whenever you deal with random values, you need to understand the </a:t>
            </a:r>
            <a:r>
              <a:rPr lang="en-US" sz="1600" dirty="0" smtClean="0"/>
              <a:t>probability of </a:t>
            </a:r>
            <a:r>
              <a:rPr lang="en-US" sz="1600" dirty="0"/>
              <a:t>the outcome. </a:t>
            </a:r>
            <a:endParaRPr lang="en-US" sz="1600" dirty="0" smtClean="0"/>
          </a:p>
          <a:p>
            <a:pPr algn="just"/>
            <a:r>
              <a:rPr lang="en-US" sz="1600" dirty="0" err="1" smtClean="0"/>
              <a:t>SystemVerilog</a:t>
            </a:r>
            <a:r>
              <a:rPr lang="en-US" sz="1600" dirty="0" smtClean="0"/>
              <a:t> </a:t>
            </a:r>
            <a:r>
              <a:rPr lang="en-US" sz="1600" dirty="0"/>
              <a:t>does not guarantee the exact </a:t>
            </a:r>
            <a:r>
              <a:rPr lang="en-US" sz="1600" dirty="0" smtClean="0"/>
              <a:t>solution found </a:t>
            </a:r>
            <a:r>
              <a:rPr lang="en-US" sz="1600" dirty="0"/>
              <a:t>by the random constraint solver, but you can influence the distribution.</a:t>
            </a:r>
          </a:p>
          <a:p>
            <a:pPr algn="just"/>
            <a:r>
              <a:rPr lang="en-US" sz="1600" dirty="0"/>
              <a:t>Any time you work with random numbers, you have to look at thousands </a:t>
            </a:r>
            <a:r>
              <a:rPr lang="en-US" sz="1600" dirty="0" smtClean="0"/>
              <a:t>or millions </a:t>
            </a:r>
            <a:r>
              <a:rPr lang="en-US" sz="1600" dirty="0"/>
              <a:t>of values to average out the noise. Changing the tool version or </a:t>
            </a:r>
            <a:r>
              <a:rPr lang="en-US" sz="1600" dirty="0" smtClean="0"/>
              <a:t>random seed </a:t>
            </a:r>
            <a:r>
              <a:rPr lang="en-US" sz="1600" dirty="0"/>
              <a:t>can cause different results. </a:t>
            </a:r>
            <a:endParaRPr lang="en-US" sz="1600" dirty="0" smtClean="0"/>
          </a:p>
          <a:p>
            <a:pPr algn="just"/>
            <a:r>
              <a:rPr lang="en-US" sz="1600" dirty="0" smtClean="0"/>
              <a:t>Some </a:t>
            </a:r>
            <a:r>
              <a:rPr lang="en-US" sz="1600" dirty="0"/>
              <a:t>simulators, such as </a:t>
            </a:r>
            <a:r>
              <a:rPr lang="en-US" sz="1600" dirty="0" smtClean="0"/>
              <a:t>Synopsys VCS</a:t>
            </a:r>
            <a:r>
              <a:rPr lang="en-US" sz="1600" dirty="0"/>
              <a:t>, have multiple solvers to allow you to trade memory usage </a:t>
            </a:r>
            <a:r>
              <a:rPr lang="en-US" sz="1600" dirty="0" smtClean="0"/>
              <a:t>vs. performance</a:t>
            </a:r>
            <a:r>
              <a:rPr lang="en-US" sz="1600" dirty="0"/>
              <a:t>.</a:t>
            </a:r>
          </a:p>
          <a:p>
            <a:pPr eaLnBrk="1" hangingPunct="1"/>
            <a:r>
              <a:rPr lang="en-US" sz="2100" b="1" dirty="0" smtClean="0"/>
              <a:t>Unconstrained</a:t>
            </a:r>
          </a:p>
          <a:p>
            <a:pPr lvl="1" eaLnBrk="1" hangingPunct="1"/>
            <a:r>
              <a:rPr lang="en-US" sz="1700" dirty="0" smtClean="0"/>
              <a:t>Probability of distribution </a:t>
            </a:r>
          </a:p>
          <a:p>
            <a:pPr lvl="1" eaLnBrk="1" hangingPunct="1"/>
            <a:endParaRPr lang="en-US" sz="1700" dirty="0" smtClean="0"/>
          </a:p>
          <a:p>
            <a:pPr lvl="4" eaLnBrk="1" hangingPunct="1"/>
            <a:endParaRPr lang="en-US" sz="1100" dirty="0" smtClean="0"/>
          </a:p>
          <a:p>
            <a:pPr lvl="1" eaLnBrk="1" hangingPunct="1"/>
            <a:endParaRPr lang="en-US" sz="1700" dirty="0" smtClean="0"/>
          </a:p>
          <a:p>
            <a:pPr lvl="2" eaLnBrk="1" hangingPunct="1"/>
            <a:endParaRPr lang="en-US" sz="1500" dirty="0" smtClean="0"/>
          </a:p>
          <a:p>
            <a:pPr lvl="2" eaLnBrk="1" hangingPunct="1">
              <a:buFont typeface="Wingdings 3" pitchFamily="-110" charset="2"/>
              <a:buNone/>
            </a:pPr>
            <a:endParaRPr lang="en-US" sz="1500" dirty="0" smtClean="0"/>
          </a:p>
        </p:txBody>
      </p:sp>
      <p:sp>
        <p:nvSpPr>
          <p:cNvPr id="59397" name="Text Box 4"/>
          <p:cNvSpPr txBox="1">
            <a:spLocks noChangeArrowheads="1"/>
          </p:cNvSpPr>
          <p:nvPr/>
        </p:nvSpPr>
        <p:spPr bwMode="auto">
          <a:xfrm>
            <a:off x="636665" y="4018752"/>
            <a:ext cx="3941145" cy="954107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class</a:t>
            </a:r>
            <a:r>
              <a:rPr lang="en-US" sz="1400" b="0" dirty="0">
                <a:latin typeface="Courier New" pitchFamily="-110" charset="0"/>
              </a:rPr>
              <a:t> Unconstrained;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   </a:t>
            </a:r>
            <a:r>
              <a:rPr lang="en-US" sz="1400" dirty="0">
                <a:latin typeface="Courier New" pitchFamily="-110" charset="0"/>
              </a:rPr>
              <a:t>rand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bit</a:t>
            </a:r>
            <a:r>
              <a:rPr lang="en-US" sz="1400" b="0" dirty="0">
                <a:latin typeface="Courier New" pitchFamily="-110" charset="0"/>
              </a:rPr>
              <a:t> x</a:t>
            </a:r>
            <a:r>
              <a:rPr lang="en-US" sz="1400" b="0" dirty="0" smtClean="0">
                <a:latin typeface="Courier New" pitchFamily="-110" charset="0"/>
              </a:rPr>
              <a:t>;    // 0 or 1</a:t>
            </a:r>
            <a:endParaRPr lang="en-US" sz="1400" b="0" dirty="0">
              <a:latin typeface="Courier New" pitchFamily="-110" charset="0"/>
            </a:endParaRP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   </a:t>
            </a:r>
            <a:r>
              <a:rPr lang="en-US" sz="1400" dirty="0">
                <a:latin typeface="Courier New" pitchFamily="-110" charset="0"/>
              </a:rPr>
              <a:t>rand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bit</a:t>
            </a:r>
            <a:r>
              <a:rPr lang="en-US" sz="1400" b="0" dirty="0">
                <a:latin typeface="Courier New" pitchFamily="-110" charset="0"/>
              </a:rPr>
              <a:t> [1:0] y</a:t>
            </a:r>
            <a:r>
              <a:rPr lang="en-US" sz="1400" b="0" dirty="0" smtClean="0">
                <a:latin typeface="Courier New" pitchFamily="-110" charset="0"/>
              </a:rPr>
              <a:t>; //0,1,2,or 3</a:t>
            </a:r>
            <a:endParaRPr lang="en-US" sz="1400" b="0" dirty="0">
              <a:latin typeface="Courier New" pitchFamily="-110" charset="0"/>
            </a:endParaRP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 err="1">
                <a:latin typeface="Courier New" pitchFamily="-110" charset="0"/>
              </a:rPr>
              <a:t>endclass</a:t>
            </a:r>
            <a:endParaRPr lang="en-US" sz="1400" b="0" dirty="0">
              <a:latin typeface="Courier New" pitchFamily="-110" charset="0"/>
            </a:endParaRPr>
          </a:p>
        </p:txBody>
      </p:sp>
      <p:graphicFrame>
        <p:nvGraphicFramePr>
          <p:cNvPr id="521309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685598"/>
              </p:ext>
            </p:extLst>
          </p:nvPr>
        </p:nvGraphicFramePr>
        <p:xfrm>
          <a:off x="4496743" y="3213918"/>
          <a:ext cx="4229745" cy="2880360"/>
        </p:xfrm>
        <a:graphic>
          <a:graphicData uri="http://schemas.openxmlformats.org/drawingml/2006/table">
            <a:tbl>
              <a:tblPr/>
              <a:tblGrid>
                <a:gridCol w="1222661"/>
                <a:gridCol w="937845"/>
                <a:gridCol w="808813"/>
                <a:gridCol w="1260426"/>
              </a:tblGrid>
              <a:tr h="2785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Solution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Probability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7C80"/>
                    </a:solidFill>
                  </a:tcPr>
                </a:tc>
              </a:tr>
              <a:tr h="2785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5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5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5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5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5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5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5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9443" name="Rectangle 94"/>
          <p:cNvSpPr>
            <a:spLocks noChangeArrowheads="1"/>
          </p:cNvSpPr>
          <p:nvPr/>
        </p:nvSpPr>
        <p:spPr bwMode="auto">
          <a:xfrm>
            <a:off x="562943" y="5433387"/>
            <a:ext cx="40296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b="0" dirty="0">
                <a:solidFill>
                  <a:srgbClr val="24842D"/>
                </a:solidFill>
              </a:rPr>
              <a:t>There are 8 possible solutions and because there are no constraints each has the same probability</a:t>
            </a:r>
          </a:p>
        </p:txBody>
      </p:sp>
      <p:sp>
        <p:nvSpPr>
          <p:cNvPr id="59444" name="Rectangle 95"/>
          <p:cNvSpPr>
            <a:spLocks noChangeArrowheads="1"/>
          </p:cNvSpPr>
          <p:nvPr/>
        </p:nvSpPr>
        <p:spPr bwMode="auto">
          <a:xfrm>
            <a:off x="562944" y="5019477"/>
            <a:ext cx="42926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 dirty="0">
                <a:solidFill>
                  <a:schemeClr val="accent2"/>
                </a:solidFill>
                <a:latin typeface="Times New Roman" pitchFamily="-110" charset="0"/>
              </a:rPr>
              <a:t>Example: Class with unconstrained random variables</a:t>
            </a:r>
          </a:p>
        </p:txBody>
      </p:sp>
      <p:sp>
        <p:nvSpPr>
          <p:cNvPr id="59445" name="Rectangle 96"/>
          <p:cNvSpPr>
            <a:spLocks noChangeArrowheads="1"/>
          </p:cNvSpPr>
          <p:nvPr/>
        </p:nvSpPr>
        <p:spPr bwMode="auto">
          <a:xfrm>
            <a:off x="5257800" y="6094278"/>
            <a:ext cx="280352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Solutions for </a:t>
            </a:r>
            <a:r>
              <a:rPr lang="en-US" sz="1500" i="1">
                <a:solidFill>
                  <a:schemeClr val="accent2"/>
                </a:solidFill>
                <a:latin typeface="Times New Roman" pitchFamily="-110" charset="0"/>
              </a:rPr>
              <a:t>Unconstrained</a:t>
            </a:r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52259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Bench</a:t>
            </a:r>
            <a:endParaRPr lang="en-IN" dirty="0"/>
          </a:p>
        </p:txBody>
      </p:sp>
      <p:pic>
        <p:nvPicPr>
          <p:cNvPr id="4" name="Picture 1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9712" y="1958181"/>
            <a:ext cx="61245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5260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2FF8408-14A0-42BD-8D9E-5A0881453639}" type="slidenum">
              <a:rPr lang="en-US" sz="1400" b="0">
                <a:solidFill>
                  <a:srgbClr val="6B6B6B"/>
                </a:solidFill>
              </a:rPr>
              <a:pPr eaLnBrk="1" hangingPunct="1"/>
              <a:t>40</a:t>
            </a:fld>
            <a:endParaRPr lang="en-US" sz="1400" b="0" dirty="0">
              <a:solidFill>
                <a:srgbClr val="6B6B6B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 Probabilities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eaLnBrk="1" hangingPunct="1"/>
            <a:r>
              <a:rPr lang="en-US" sz="2100" b="1" dirty="0" smtClean="0"/>
              <a:t>Implication</a:t>
            </a:r>
          </a:p>
          <a:p>
            <a:pPr lvl="1" eaLnBrk="1" hangingPunct="1"/>
            <a:r>
              <a:rPr lang="en-US" sz="1700" dirty="0" smtClean="0"/>
              <a:t>Probability of distribution changes due to the implication operator</a:t>
            </a:r>
          </a:p>
          <a:p>
            <a:pPr lvl="1" eaLnBrk="1" hangingPunct="1"/>
            <a:r>
              <a:rPr lang="en-US" sz="1700" dirty="0" smtClean="0"/>
              <a:t>Implication is bidirectional</a:t>
            </a:r>
          </a:p>
          <a:p>
            <a:pPr lvl="1" eaLnBrk="1" hangingPunct="1"/>
            <a:endParaRPr lang="en-US" sz="1700" dirty="0" smtClean="0"/>
          </a:p>
          <a:p>
            <a:pPr lvl="4" eaLnBrk="1" hangingPunct="1"/>
            <a:endParaRPr lang="en-US" sz="1100" dirty="0" smtClean="0"/>
          </a:p>
          <a:p>
            <a:pPr lvl="1" eaLnBrk="1" hangingPunct="1"/>
            <a:endParaRPr lang="en-US" sz="1700" dirty="0" smtClean="0"/>
          </a:p>
          <a:p>
            <a:pPr lvl="2" eaLnBrk="1" hangingPunct="1"/>
            <a:endParaRPr lang="en-US" sz="1500" dirty="0" smtClean="0"/>
          </a:p>
          <a:p>
            <a:pPr lvl="2" eaLnBrk="1" hangingPunct="1">
              <a:buFont typeface="Wingdings 3" pitchFamily="-110" charset="2"/>
              <a:buNone/>
            </a:pPr>
            <a:endParaRPr lang="en-US" sz="1500" dirty="0" smtClean="0"/>
          </a:p>
        </p:txBody>
      </p:sp>
      <p:sp>
        <p:nvSpPr>
          <p:cNvPr id="61445" name="Text Box 4"/>
          <p:cNvSpPr txBox="1">
            <a:spLocks noChangeArrowheads="1"/>
          </p:cNvSpPr>
          <p:nvPr/>
        </p:nvSpPr>
        <p:spPr bwMode="auto">
          <a:xfrm>
            <a:off x="533400" y="2355711"/>
            <a:ext cx="3962400" cy="1600438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class</a:t>
            </a:r>
            <a:r>
              <a:rPr lang="en-US" sz="1400" b="0" dirty="0">
                <a:latin typeface="Courier New" pitchFamily="-110" charset="0"/>
              </a:rPr>
              <a:t> Imp1;</a:t>
            </a:r>
          </a:p>
          <a:p>
            <a:pPr eaLnBrk="1" hangingPunct="1"/>
            <a:r>
              <a:rPr lang="en-US" sz="1400" b="0" dirty="0">
                <a:latin typeface="Courier New" pitchFamily="-110" charset="0"/>
              </a:rPr>
              <a:t>    </a:t>
            </a:r>
            <a:r>
              <a:rPr lang="en-US" sz="1400" dirty="0">
                <a:latin typeface="Courier New" pitchFamily="-110" charset="0"/>
              </a:rPr>
              <a:t>rand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bit</a:t>
            </a:r>
            <a:r>
              <a:rPr lang="en-US" sz="1400" b="0" dirty="0">
                <a:latin typeface="Courier New" pitchFamily="-110" charset="0"/>
              </a:rPr>
              <a:t> x; </a:t>
            </a:r>
            <a:r>
              <a:rPr lang="en-US" sz="1400" b="0" dirty="0" smtClean="0">
                <a:latin typeface="Courier New" pitchFamily="-110" charset="0"/>
              </a:rPr>
              <a:t>   // </a:t>
            </a:r>
            <a:r>
              <a:rPr lang="en-US" sz="1400" b="0" dirty="0">
                <a:latin typeface="Courier New" pitchFamily="-110" charset="0"/>
              </a:rPr>
              <a:t>0 or 1</a:t>
            </a:r>
          </a:p>
          <a:p>
            <a:pPr eaLnBrk="1" hangingPunct="1"/>
            <a:r>
              <a:rPr lang="en-US" sz="1400" b="0" dirty="0">
                <a:latin typeface="Courier New" pitchFamily="-110" charset="0"/>
              </a:rPr>
              <a:t>    </a:t>
            </a:r>
            <a:r>
              <a:rPr lang="en-US" sz="1400" dirty="0">
                <a:latin typeface="Courier New" pitchFamily="-110" charset="0"/>
              </a:rPr>
              <a:t>rand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bit</a:t>
            </a:r>
            <a:r>
              <a:rPr lang="en-US" sz="1400" b="0" dirty="0">
                <a:latin typeface="Courier New" pitchFamily="-110" charset="0"/>
              </a:rPr>
              <a:t> [1:0] y; </a:t>
            </a:r>
            <a:r>
              <a:rPr lang="en-US" sz="1400" b="0" dirty="0" smtClean="0">
                <a:latin typeface="Courier New" pitchFamily="-110" charset="0"/>
              </a:rPr>
              <a:t>//0,1,2,or 3</a:t>
            </a:r>
            <a:endParaRPr lang="en-US" sz="1400" b="0" dirty="0">
              <a:latin typeface="Courier New" pitchFamily="-110" charset="0"/>
            </a:endParaRP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   constraint </a:t>
            </a:r>
            <a:r>
              <a:rPr lang="en-US" sz="1400" b="0" dirty="0" err="1">
                <a:latin typeface="Courier New" pitchFamily="-110" charset="0"/>
              </a:rPr>
              <a:t>c_xy</a:t>
            </a:r>
            <a:r>
              <a:rPr lang="en-US" sz="1400" b="0" dirty="0">
                <a:latin typeface="Courier New" pitchFamily="-110" charset="0"/>
              </a:rPr>
              <a:t> {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		    (x==0)-&gt;y==0;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		   }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 err="1">
                <a:latin typeface="Courier New" pitchFamily="-110" charset="0"/>
              </a:rPr>
              <a:t>endclass</a:t>
            </a:r>
            <a:endParaRPr lang="en-US" sz="1400" b="0" dirty="0">
              <a:latin typeface="Courier New" pitchFamily="-110" charset="0"/>
            </a:endParaRPr>
          </a:p>
        </p:txBody>
      </p:sp>
      <p:graphicFrame>
        <p:nvGraphicFramePr>
          <p:cNvPr id="523349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932888"/>
              </p:ext>
            </p:extLst>
          </p:nvPr>
        </p:nvGraphicFramePr>
        <p:xfrm>
          <a:off x="4684713" y="2257048"/>
          <a:ext cx="3810000" cy="2880360"/>
        </p:xfrm>
        <a:graphic>
          <a:graphicData uri="http://schemas.openxmlformats.org/drawingml/2006/table">
            <a:tbl>
              <a:tblPr/>
              <a:tblGrid>
                <a:gridCol w="1102091"/>
                <a:gridCol w="844123"/>
                <a:gridCol w="728113"/>
                <a:gridCol w="1135673"/>
              </a:tblGrid>
              <a:tr h="311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Solution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A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A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y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AA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Probability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AA00"/>
                    </a:solidFill>
                  </a:tcPr>
                </a:tc>
              </a:tr>
              <a:tr h="311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15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1491" name="Rectangle 82"/>
          <p:cNvSpPr>
            <a:spLocks noChangeArrowheads="1"/>
          </p:cNvSpPr>
          <p:nvPr/>
        </p:nvSpPr>
        <p:spPr bwMode="auto">
          <a:xfrm>
            <a:off x="533400" y="4445794"/>
            <a:ext cx="3810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600" b="0" dirty="0">
                <a:solidFill>
                  <a:srgbClr val="24842D"/>
                </a:solidFill>
              </a:rPr>
              <a:t>Value of y depends on x. When x is 0, y is 0. Hence for x=0, y cannot have any other value and hence the probability of x=0 and y!=0 is 0</a:t>
            </a:r>
          </a:p>
        </p:txBody>
      </p:sp>
      <p:sp>
        <p:nvSpPr>
          <p:cNvPr id="61492" name="Rectangle 84"/>
          <p:cNvSpPr>
            <a:spLocks noChangeArrowheads="1"/>
          </p:cNvSpPr>
          <p:nvPr/>
        </p:nvSpPr>
        <p:spPr bwMode="auto">
          <a:xfrm>
            <a:off x="914400" y="4090986"/>
            <a:ext cx="26717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 dirty="0">
                <a:solidFill>
                  <a:schemeClr val="accent2"/>
                </a:solidFill>
                <a:latin typeface="Times New Roman" pitchFamily="-110" charset="0"/>
              </a:rPr>
              <a:t>Example: Class with implication</a:t>
            </a:r>
          </a:p>
        </p:txBody>
      </p:sp>
      <p:sp>
        <p:nvSpPr>
          <p:cNvPr id="61493" name="Rectangle 86"/>
          <p:cNvSpPr>
            <a:spLocks noChangeArrowheads="1"/>
          </p:cNvSpPr>
          <p:nvPr/>
        </p:nvSpPr>
        <p:spPr bwMode="auto">
          <a:xfrm>
            <a:off x="5564188" y="5208965"/>
            <a:ext cx="20510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 dirty="0">
                <a:solidFill>
                  <a:schemeClr val="accent2"/>
                </a:solidFill>
                <a:latin typeface="Times New Roman" pitchFamily="-110" charset="0"/>
              </a:rPr>
              <a:t>Solutions for </a:t>
            </a:r>
            <a:r>
              <a:rPr lang="en-US" sz="1500" i="1" dirty="0">
                <a:solidFill>
                  <a:schemeClr val="accent2"/>
                </a:solidFill>
                <a:latin typeface="Times New Roman" pitchFamily="-110" charset="0"/>
              </a:rPr>
              <a:t>Imp1</a:t>
            </a:r>
            <a:r>
              <a:rPr lang="en-US" sz="1500" b="0" i="1" dirty="0">
                <a:solidFill>
                  <a:schemeClr val="accent2"/>
                </a:solidFill>
                <a:latin typeface="Times New Roman" pitchFamily="-110" charset="0"/>
              </a:rPr>
              <a:t> class</a:t>
            </a:r>
          </a:p>
        </p:txBody>
      </p:sp>
      <p:sp>
        <p:nvSpPr>
          <p:cNvPr id="2" name="Rectangle 1"/>
          <p:cNvSpPr/>
          <p:nvPr/>
        </p:nvSpPr>
        <p:spPr>
          <a:xfrm>
            <a:off x="495946" y="5666820"/>
            <a:ext cx="7922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</a:rPr>
              <a:t>Random </a:t>
            </a:r>
            <a:r>
              <a:rPr lang="en-US" dirty="0" smtClean="0">
                <a:latin typeface="Times New Roman" panose="02020603050405020304" pitchFamily="18" charset="0"/>
              </a:rPr>
              <a:t>solver </a:t>
            </a:r>
            <a:r>
              <a:rPr lang="en-US" dirty="0">
                <a:latin typeface="Times New Roman" panose="02020603050405020304" pitchFamily="18" charset="0"/>
              </a:rPr>
              <a:t>recognizes that there are eight combinations of 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x </a:t>
            </a:r>
            <a:r>
              <a:rPr lang="en-US" dirty="0">
                <a:latin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</a:rPr>
              <a:t>y</a:t>
            </a:r>
            <a:r>
              <a:rPr lang="en-US" dirty="0">
                <a:latin typeface="Times New Roman" panose="02020603050405020304" pitchFamily="18" charset="0"/>
              </a:rPr>
              <a:t>, but all the</a:t>
            </a:r>
          </a:p>
          <a:p>
            <a:r>
              <a:rPr lang="en-US" dirty="0">
                <a:latin typeface="Times New Roman" panose="02020603050405020304" pitchFamily="18" charset="0"/>
              </a:rPr>
              <a:t>solutions where </a:t>
            </a:r>
            <a:r>
              <a:rPr lang="en-US" b="1" dirty="0">
                <a:latin typeface="Courier New" panose="02070309020205020404" pitchFamily="49" charset="0"/>
              </a:rPr>
              <a:t>x==0 </a:t>
            </a:r>
            <a:r>
              <a:rPr lang="en-US" dirty="0">
                <a:latin typeface="Times New Roman" panose="02020603050405020304" pitchFamily="18" charset="0"/>
              </a:rPr>
              <a:t>(A–D) have been merged together.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82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E9817EC5-696E-4E03-8550-5CCDD159F8E4}" type="slidenum">
              <a:rPr lang="en-US" sz="1400" b="0">
                <a:solidFill>
                  <a:srgbClr val="6B6B6B"/>
                </a:solidFill>
              </a:rPr>
              <a:pPr eaLnBrk="1" hangingPunct="1"/>
              <a:t>41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Solution Probabilities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pPr eaLnBrk="1" hangingPunct="1"/>
            <a:r>
              <a:rPr lang="en-US" sz="2100" b="1" dirty="0" smtClean="0"/>
              <a:t>Implication and bidirectional constraints</a:t>
            </a:r>
          </a:p>
          <a:p>
            <a:pPr lvl="1" eaLnBrk="1" hangingPunct="1"/>
            <a:r>
              <a:rPr lang="en-US" sz="1700" dirty="0" smtClean="0"/>
              <a:t>Probability of distribution changes due to an addition constraint</a:t>
            </a:r>
          </a:p>
          <a:p>
            <a:pPr lvl="1" eaLnBrk="1" hangingPunct="1">
              <a:buFont typeface="Wingdings" pitchFamily="-110" charset="2"/>
              <a:buNone/>
            </a:pPr>
            <a:endParaRPr lang="en-US" sz="1700" dirty="0" smtClean="0"/>
          </a:p>
          <a:p>
            <a:pPr lvl="1" eaLnBrk="1" hangingPunct="1"/>
            <a:endParaRPr lang="en-US" sz="1700" dirty="0" smtClean="0"/>
          </a:p>
          <a:p>
            <a:pPr lvl="4" eaLnBrk="1" hangingPunct="1"/>
            <a:endParaRPr lang="en-US" sz="1100" dirty="0" smtClean="0"/>
          </a:p>
          <a:p>
            <a:pPr lvl="1" eaLnBrk="1" hangingPunct="1"/>
            <a:endParaRPr lang="en-US" sz="1700" dirty="0" smtClean="0"/>
          </a:p>
          <a:p>
            <a:pPr lvl="2" eaLnBrk="1" hangingPunct="1"/>
            <a:endParaRPr lang="en-US" sz="1500" dirty="0" smtClean="0"/>
          </a:p>
          <a:p>
            <a:pPr lvl="2" eaLnBrk="1" hangingPunct="1">
              <a:buFont typeface="Wingdings 3" pitchFamily="-110" charset="2"/>
              <a:buNone/>
            </a:pPr>
            <a:endParaRPr lang="en-US" sz="1500" dirty="0" smtClean="0"/>
          </a:p>
        </p:txBody>
      </p:sp>
      <p:sp>
        <p:nvSpPr>
          <p:cNvPr id="63493" name="Text Box 4"/>
          <p:cNvSpPr txBox="1">
            <a:spLocks noChangeArrowheads="1"/>
          </p:cNvSpPr>
          <p:nvPr/>
        </p:nvSpPr>
        <p:spPr bwMode="auto">
          <a:xfrm>
            <a:off x="457200" y="2057400"/>
            <a:ext cx="3962400" cy="18097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class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b="0" dirty="0" err="1">
                <a:latin typeface="Courier New" pitchFamily="-110" charset="0"/>
              </a:rPr>
              <a:t>Imp_Bid</a:t>
            </a:r>
            <a:r>
              <a:rPr lang="en-US" sz="1400" b="0" dirty="0">
                <a:latin typeface="Courier New" pitchFamily="-110" charset="0"/>
              </a:rPr>
              <a:t>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   </a:t>
            </a:r>
            <a:r>
              <a:rPr lang="en-US" sz="1400" dirty="0">
                <a:latin typeface="Courier New" pitchFamily="-110" charset="0"/>
              </a:rPr>
              <a:t>rand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bit</a:t>
            </a:r>
            <a:r>
              <a:rPr lang="en-US" sz="1400" b="0" dirty="0">
                <a:latin typeface="Courier New" pitchFamily="-110" charset="0"/>
              </a:rPr>
              <a:t> x;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   </a:t>
            </a:r>
            <a:r>
              <a:rPr lang="en-US" sz="1400" dirty="0">
                <a:latin typeface="Courier New" pitchFamily="-110" charset="0"/>
              </a:rPr>
              <a:t>rand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bit</a:t>
            </a:r>
            <a:r>
              <a:rPr lang="en-US" sz="1400" b="0" dirty="0">
                <a:latin typeface="Courier New" pitchFamily="-110" charset="0"/>
              </a:rPr>
              <a:t> [1:0] y;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   constraint </a:t>
            </a:r>
            <a:r>
              <a:rPr lang="en-US" sz="1400" b="0" dirty="0" err="1">
                <a:latin typeface="Courier New" pitchFamily="-110" charset="0"/>
              </a:rPr>
              <a:t>c_xy</a:t>
            </a:r>
            <a:r>
              <a:rPr lang="en-US" sz="1400" b="0" dirty="0">
                <a:latin typeface="Courier New" pitchFamily="-110" charset="0"/>
              </a:rPr>
              <a:t> {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		     y&gt;0;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		    (x==0)-&gt;y==0;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		   }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 err="1">
                <a:latin typeface="Courier New" pitchFamily="-110" charset="0"/>
              </a:rPr>
              <a:t>endclass</a:t>
            </a:r>
            <a:endParaRPr lang="en-US" sz="1400" b="0" dirty="0">
              <a:latin typeface="Courier New" pitchFamily="-110" charset="0"/>
            </a:endParaRPr>
          </a:p>
        </p:txBody>
      </p:sp>
      <p:graphicFrame>
        <p:nvGraphicFramePr>
          <p:cNvPr id="525396" name="Group 84"/>
          <p:cNvGraphicFramePr>
            <a:graphicFrameLocks noGrp="1"/>
          </p:cNvGraphicFramePr>
          <p:nvPr/>
        </p:nvGraphicFramePr>
        <p:xfrm>
          <a:off x="4724400" y="2071688"/>
          <a:ext cx="3962400" cy="2880360"/>
        </p:xfrm>
        <a:graphic>
          <a:graphicData uri="http://schemas.openxmlformats.org/drawingml/2006/table">
            <a:tbl>
              <a:tblPr/>
              <a:tblGrid>
                <a:gridCol w="1146175"/>
                <a:gridCol w="879475"/>
                <a:gridCol w="755650"/>
                <a:gridCol w="1181100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Solution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9C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9C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9CA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Probability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39CA3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3539" name="Rectangle 81"/>
          <p:cNvSpPr>
            <a:spLocks noChangeArrowheads="1"/>
          </p:cNvSpPr>
          <p:nvPr/>
        </p:nvSpPr>
        <p:spPr bwMode="auto">
          <a:xfrm>
            <a:off x="457200" y="4624229"/>
            <a:ext cx="4343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1600" b="0" dirty="0">
                <a:solidFill>
                  <a:srgbClr val="24842D"/>
                </a:solidFill>
              </a:rPr>
              <a:t>When x is 0, y is 0 but when y is 0 there is no constraint on x. Since implication is bidirectional, if y was forced to a non zero value, x would have to be 1. Hence x can never be 0.</a:t>
            </a:r>
          </a:p>
        </p:txBody>
      </p:sp>
      <p:sp>
        <p:nvSpPr>
          <p:cNvPr id="63540" name="Rectangle 83"/>
          <p:cNvSpPr>
            <a:spLocks noChangeArrowheads="1"/>
          </p:cNvSpPr>
          <p:nvPr/>
        </p:nvSpPr>
        <p:spPr bwMode="auto">
          <a:xfrm>
            <a:off x="369888" y="3870325"/>
            <a:ext cx="38242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Class with implication and constraint</a:t>
            </a:r>
          </a:p>
        </p:txBody>
      </p:sp>
      <p:sp>
        <p:nvSpPr>
          <p:cNvPr id="63541" name="Rectangle 85"/>
          <p:cNvSpPr>
            <a:spLocks noChangeArrowheads="1"/>
          </p:cNvSpPr>
          <p:nvPr/>
        </p:nvSpPr>
        <p:spPr bwMode="auto">
          <a:xfrm>
            <a:off x="5427663" y="4860925"/>
            <a:ext cx="23256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Solutions for </a:t>
            </a:r>
            <a:r>
              <a:rPr lang="en-US" sz="1500" i="1">
                <a:solidFill>
                  <a:schemeClr val="accent2"/>
                </a:solidFill>
                <a:latin typeface="Times New Roman" pitchFamily="-110" charset="0"/>
              </a:rPr>
              <a:t>Imp_Bid</a:t>
            </a:r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83627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B05226D3-C111-4359-BCF8-69F4E368840A}" type="slidenum">
              <a:rPr lang="en-US" sz="1400" b="0">
                <a:solidFill>
                  <a:srgbClr val="6B6B6B"/>
                </a:solidFill>
              </a:rPr>
              <a:pPr eaLnBrk="1" hangingPunct="1"/>
              <a:t>42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Solution Probabilities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sz="2400" b="1" dirty="0">
                <a:latin typeface="Courier New" pitchFamily="-110" charset="0"/>
              </a:rPr>
              <a:t>Guiding distribution with Solve…before</a:t>
            </a:r>
          </a:p>
          <a:p>
            <a:pPr lvl="1">
              <a:buNone/>
            </a:pPr>
            <a:r>
              <a:rPr lang="en-US" sz="1700" dirty="0"/>
              <a:t>Solve…before does not change the solution space but changes the probability of </a:t>
            </a:r>
            <a:r>
              <a:rPr lang="en-US" sz="1700" dirty="0" smtClean="0"/>
              <a:t>the results</a:t>
            </a:r>
            <a:r>
              <a:rPr lang="en-US" sz="1700" dirty="0"/>
              <a:t>.</a:t>
            </a:r>
          </a:p>
          <a:p>
            <a:pPr lvl="1" eaLnBrk="1" hangingPunct="1">
              <a:buFont typeface="Wingdings" pitchFamily="-110" charset="2"/>
              <a:buNone/>
            </a:pPr>
            <a:endParaRPr lang="en-US" sz="1700" dirty="0" smtClean="0">
              <a:latin typeface="Courier New" pitchFamily="-110" charset="0"/>
            </a:endParaRPr>
          </a:p>
          <a:p>
            <a:pPr lvl="4" eaLnBrk="1" hangingPunct="1"/>
            <a:endParaRPr lang="en-US" sz="1100" dirty="0" smtClean="0"/>
          </a:p>
          <a:p>
            <a:pPr lvl="1" eaLnBrk="1" hangingPunct="1"/>
            <a:endParaRPr lang="en-US" sz="1700" dirty="0" smtClean="0"/>
          </a:p>
          <a:p>
            <a:pPr lvl="2" eaLnBrk="1" hangingPunct="1"/>
            <a:endParaRPr lang="en-US" sz="1500" dirty="0" smtClean="0"/>
          </a:p>
          <a:p>
            <a:pPr lvl="2" eaLnBrk="1" hangingPunct="1">
              <a:buFont typeface="Wingdings 3" pitchFamily="-110" charset="2"/>
              <a:buNone/>
            </a:pPr>
            <a:endParaRPr lang="en-US" sz="1500" dirty="0" smtClean="0"/>
          </a:p>
        </p:txBody>
      </p:sp>
      <p:sp>
        <p:nvSpPr>
          <p:cNvPr id="71685" name="Text Box 4"/>
          <p:cNvSpPr txBox="1">
            <a:spLocks noChangeArrowheads="1"/>
          </p:cNvSpPr>
          <p:nvPr/>
        </p:nvSpPr>
        <p:spPr bwMode="auto">
          <a:xfrm>
            <a:off x="494110" y="2281169"/>
            <a:ext cx="4495800" cy="18097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 smtClean="0">
                <a:latin typeface="Courier New" pitchFamily="-110" charset="0"/>
              </a:rPr>
              <a:t>class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b="0" dirty="0" err="1" smtClean="0">
                <a:latin typeface="Courier New" pitchFamily="-110" charset="0"/>
              </a:rPr>
              <a:t>SolveBefore</a:t>
            </a:r>
            <a:r>
              <a:rPr lang="en-US" sz="1400" b="0" dirty="0">
                <a:latin typeface="Courier New" pitchFamily="-110" charset="0"/>
              </a:rPr>
              <a:t>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   </a:t>
            </a:r>
            <a:r>
              <a:rPr lang="en-US" sz="1400" dirty="0">
                <a:latin typeface="Courier New" pitchFamily="-110" charset="0"/>
              </a:rPr>
              <a:t>rand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bit</a:t>
            </a:r>
            <a:r>
              <a:rPr lang="en-US" sz="1400" b="0" dirty="0">
                <a:latin typeface="Courier New" pitchFamily="-110" charset="0"/>
              </a:rPr>
              <a:t> x;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   </a:t>
            </a:r>
            <a:r>
              <a:rPr lang="en-US" sz="1400" dirty="0">
                <a:latin typeface="Courier New" pitchFamily="-110" charset="0"/>
              </a:rPr>
              <a:t>rand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bit</a:t>
            </a:r>
            <a:r>
              <a:rPr lang="en-US" sz="1400" b="0" dirty="0">
                <a:latin typeface="Courier New" pitchFamily="-110" charset="0"/>
              </a:rPr>
              <a:t> [1:0] y;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   constraint </a:t>
            </a:r>
            <a:r>
              <a:rPr lang="en-US" sz="1400" b="0" dirty="0" err="1">
                <a:latin typeface="Courier New" pitchFamily="-110" charset="0"/>
              </a:rPr>
              <a:t>c_xy</a:t>
            </a:r>
            <a:r>
              <a:rPr lang="en-US" sz="1400" b="0" dirty="0">
                <a:latin typeface="Courier New" pitchFamily="-110" charset="0"/>
              </a:rPr>
              <a:t> {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		    (x==0)-&gt;y==0;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		    solve x before y;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		   }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 err="1">
                <a:latin typeface="Courier New" pitchFamily="-110" charset="0"/>
              </a:rPr>
              <a:t>endclass</a:t>
            </a:r>
            <a:endParaRPr lang="en-US" sz="1400" b="0" dirty="0">
              <a:latin typeface="Courier New" pitchFamily="-110" charset="0"/>
            </a:endParaRPr>
          </a:p>
        </p:txBody>
      </p:sp>
      <p:graphicFrame>
        <p:nvGraphicFramePr>
          <p:cNvPr id="529490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70889"/>
              </p:ext>
            </p:extLst>
          </p:nvPr>
        </p:nvGraphicFramePr>
        <p:xfrm>
          <a:off x="5029200" y="2281169"/>
          <a:ext cx="3810000" cy="2880360"/>
        </p:xfrm>
        <a:graphic>
          <a:graphicData uri="http://schemas.openxmlformats.org/drawingml/2006/table">
            <a:tbl>
              <a:tblPr/>
              <a:tblGrid>
                <a:gridCol w="1100138"/>
                <a:gridCol w="846137"/>
                <a:gridCol w="728663"/>
                <a:gridCol w="1135062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Solution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4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4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4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Probability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4500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1731" name="Rectangle 83"/>
          <p:cNvSpPr>
            <a:spLocks noChangeArrowheads="1"/>
          </p:cNvSpPr>
          <p:nvPr/>
        </p:nvSpPr>
        <p:spPr bwMode="auto">
          <a:xfrm>
            <a:off x="378619" y="4251681"/>
            <a:ext cx="44243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 dirty="0">
                <a:solidFill>
                  <a:schemeClr val="accent2"/>
                </a:solidFill>
                <a:latin typeface="Times New Roman" pitchFamily="-110" charset="0"/>
              </a:rPr>
              <a:t>Example: Class with implication and </a:t>
            </a:r>
            <a:r>
              <a:rPr lang="en-US" sz="1500" b="0" dirty="0">
                <a:solidFill>
                  <a:schemeClr val="accent2"/>
                </a:solidFill>
                <a:latin typeface="Courier New" pitchFamily="-110" charset="0"/>
              </a:rPr>
              <a:t>solve…before</a:t>
            </a:r>
          </a:p>
        </p:txBody>
      </p:sp>
      <p:sp>
        <p:nvSpPr>
          <p:cNvPr id="71732" name="Rectangle 84"/>
          <p:cNvSpPr>
            <a:spLocks noChangeArrowheads="1"/>
          </p:cNvSpPr>
          <p:nvPr/>
        </p:nvSpPr>
        <p:spPr bwMode="auto">
          <a:xfrm>
            <a:off x="5314950" y="5161529"/>
            <a:ext cx="3238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 dirty="0">
                <a:solidFill>
                  <a:schemeClr val="accent2"/>
                </a:solidFill>
                <a:latin typeface="Times New Roman" pitchFamily="-110" charset="0"/>
              </a:rPr>
              <a:t>Solutions for </a:t>
            </a:r>
            <a:r>
              <a:rPr lang="en-US" sz="1500" i="1" dirty="0">
                <a:solidFill>
                  <a:schemeClr val="accent2"/>
                </a:solidFill>
                <a:latin typeface="Times New Roman" pitchFamily="-110" charset="0"/>
              </a:rPr>
              <a:t>solve x before y</a:t>
            </a:r>
            <a:r>
              <a:rPr lang="en-US" sz="1500" b="0" i="1" dirty="0">
                <a:solidFill>
                  <a:schemeClr val="accent2"/>
                </a:solidFill>
                <a:latin typeface="Times New Roman" pitchFamily="-110" charset="0"/>
              </a:rPr>
              <a:t> constraint</a:t>
            </a:r>
          </a:p>
        </p:txBody>
      </p:sp>
      <p:sp>
        <p:nvSpPr>
          <p:cNvPr id="2" name="Rectangle 1"/>
          <p:cNvSpPr/>
          <p:nvPr/>
        </p:nvSpPr>
        <p:spPr>
          <a:xfrm>
            <a:off x="494109" y="4643862"/>
            <a:ext cx="4535091" cy="171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700" dirty="0"/>
              <a:t>Here The solver chooses values of x (0, 1) with equal probability. </a:t>
            </a:r>
          </a:p>
          <a:p>
            <a:pPr algn="just"/>
            <a:r>
              <a:rPr lang="en-US" sz="1700" dirty="0"/>
              <a:t>In 1000 calls to randomize, x is 0 about 500 times, and 1 about 500 times. </a:t>
            </a:r>
            <a:endParaRPr lang="en-US" sz="1700" dirty="0" smtClean="0"/>
          </a:p>
          <a:p>
            <a:pPr algn="just"/>
            <a:r>
              <a:rPr lang="en-US" sz="1700" dirty="0" smtClean="0"/>
              <a:t>When </a:t>
            </a:r>
            <a:r>
              <a:rPr lang="en-US" sz="1700" dirty="0"/>
              <a:t>x is 0, y must be 0. When x is 1, y can be 0, 1, 2, or 3 with equal probability. </a:t>
            </a:r>
          </a:p>
        </p:txBody>
      </p:sp>
    </p:spTree>
    <p:extLst>
      <p:ext uri="{BB962C8B-B14F-4D97-AF65-F5344CB8AC3E}">
        <p14:creationId xmlns:p14="http://schemas.microsoft.com/office/powerpoint/2010/main" val="3610711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0081751C-66EF-45A4-BD06-01181BAA8408}" type="slidenum">
              <a:rPr lang="en-US" sz="1400" b="0">
                <a:solidFill>
                  <a:srgbClr val="6B6B6B"/>
                </a:solidFill>
              </a:rPr>
              <a:pPr eaLnBrk="1" hangingPunct="1"/>
              <a:t>43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564388" name="Rectangle 164"/>
          <p:cNvSpPr>
            <a:spLocks noChangeArrowheads="1"/>
          </p:cNvSpPr>
          <p:nvPr/>
        </p:nvSpPr>
        <p:spPr bwMode="auto">
          <a:xfrm>
            <a:off x="5334000" y="5791200"/>
            <a:ext cx="533400" cy="533400"/>
          </a:xfrm>
          <a:prstGeom prst="rect">
            <a:avLst/>
          </a:prstGeom>
          <a:solidFill>
            <a:srgbClr val="E6A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87" name="Rectangle 163"/>
          <p:cNvSpPr>
            <a:spLocks noChangeArrowheads="1"/>
          </p:cNvSpPr>
          <p:nvPr/>
        </p:nvSpPr>
        <p:spPr bwMode="auto">
          <a:xfrm>
            <a:off x="5334000" y="5181600"/>
            <a:ext cx="533400" cy="533400"/>
          </a:xfrm>
          <a:prstGeom prst="rect">
            <a:avLst/>
          </a:prstGeom>
          <a:solidFill>
            <a:srgbClr val="E6A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86" name="Rectangle 162"/>
          <p:cNvSpPr>
            <a:spLocks noChangeArrowheads="1"/>
          </p:cNvSpPr>
          <p:nvPr/>
        </p:nvSpPr>
        <p:spPr bwMode="auto">
          <a:xfrm>
            <a:off x="5334000" y="4572000"/>
            <a:ext cx="533400" cy="533400"/>
          </a:xfrm>
          <a:prstGeom prst="rect">
            <a:avLst/>
          </a:prstGeom>
          <a:solidFill>
            <a:srgbClr val="E6AA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4876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 Probabilities</a:t>
            </a:r>
          </a:p>
        </p:txBody>
      </p:sp>
      <p:sp>
        <p:nvSpPr>
          <p:cNvPr id="67591" name="Text Box 4"/>
          <p:cNvSpPr txBox="1">
            <a:spLocks noChangeArrowheads="1"/>
          </p:cNvSpPr>
          <p:nvPr/>
        </p:nvSpPr>
        <p:spPr bwMode="auto">
          <a:xfrm>
            <a:off x="1219200" y="1143000"/>
            <a:ext cx="5715000" cy="18097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class</a:t>
            </a:r>
            <a:r>
              <a:rPr lang="en-US" sz="1400" b="0">
                <a:latin typeface="Courier New" pitchFamily="-110" charset="0"/>
              </a:rPr>
              <a:t> SolveBefore;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 x;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</a:t>
            </a:r>
            <a:r>
              <a:rPr lang="en-US" sz="1400">
                <a:latin typeface="Courier New" pitchFamily="-110" charset="0"/>
              </a:rPr>
              <a:t>rand</a:t>
            </a:r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bit</a:t>
            </a:r>
            <a:r>
              <a:rPr lang="en-US" sz="1400" b="0">
                <a:latin typeface="Courier New" pitchFamily="-110" charset="0"/>
              </a:rPr>
              <a:t> [1:0] y;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constraint c_xy {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    (x==0)-&gt;y==0;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    solve y before x;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		   }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endclass</a:t>
            </a:r>
            <a:endParaRPr lang="en-US" sz="1400" b="0">
              <a:latin typeface="Courier New" pitchFamily="-110" charset="0"/>
            </a:endParaRPr>
          </a:p>
        </p:txBody>
      </p:sp>
      <p:graphicFrame>
        <p:nvGraphicFramePr>
          <p:cNvPr id="564353" name="Group 129"/>
          <p:cNvGraphicFramePr>
            <a:graphicFrameLocks noGrp="1"/>
          </p:cNvGraphicFramePr>
          <p:nvPr/>
        </p:nvGraphicFramePr>
        <p:xfrm>
          <a:off x="1752600" y="3352800"/>
          <a:ext cx="6705600" cy="2999232"/>
        </p:xfrm>
        <a:graphic>
          <a:graphicData uri="http://schemas.openxmlformats.org/drawingml/2006/table">
            <a:tbl>
              <a:tblPr/>
              <a:tblGrid>
                <a:gridCol w="1304925"/>
                <a:gridCol w="1006475"/>
                <a:gridCol w="812800"/>
                <a:gridCol w="1447800"/>
                <a:gridCol w="1066800"/>
                <a:gridCol w="1066800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Solution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64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64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64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Unconstrained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Probability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64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Solution Possibility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64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Probability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64D2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pitchFamily="-110" charset="0"/>
                        <a:ea typeface="ＭＳ Ｐゴシック" pitchFamily="-11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pitchFamily="-110" charset="0"/>
                        <a:ea typeface="ＭＳ Ｐゴシック" pitchFamily="-11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pitchFamily="-110" charset="0"/>
                        <a:ea typeface="ＭＳ Ｐゴシック" pitchFamily="-11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pitchFamily="-110" charset="0"/>
                        <a:ea typeface="ＭＳ Ｐゴシック" pitchFamily="-11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pitchFamily="-110" charset="0"/>
                        <a:ea typeface="ＭＳ Ｐゴシック" pitchFamily="-11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pitchFamily="-110" charset="0"/>
                        <a:ea typeface="ＭＳ Ｐゴシック" pitchFamily="-11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pitchFamily="-110" charset="0"/>
                        <a:ea typeface="ＭＳ Ｐゴシック" pitchFamily="-11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 Neue Light" pitchFamily="-110" charset="0"/>
                        <a:ea typeface="ＭＳ Ｐゴシック" pitchFamily="-110" charset="-128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7655" name="Rectangle 76"/>
          <p:cNvSpPr>
            <a:spLocks noChangeArrowheads="1"/>
          </p:cNvSpPr>
          <p:nvPr/>
        </p:nvSpPr>
        <p:spPr bwMode="auto">
          <a:xfrm>
            <a:off x="2052638" y="2971800"/>
            <a:ext cx="44243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Example: Class with implication and </a:t>
            </a:r>
            <a:r>
              <a:rPr lang="en-US" sz="1500" b="0">
                <a:solidFill>
                  <a:schemeClr val="accent2"/>
                </a:solidFill>
                <a:latin typeface="Courier New" pitchFamily="-110" charset="0"/>
              </a:rPr>
              <a:t>solve…before</a:t>
            </a:r>
          </a:p>
        </p:txBody>
      </p:sp>
      <p:sp>
        <p:nvSpPr>
          <p:cNvPr id="67656" name="Rectangle 77"/>
          <p:cNvSpPr>
            <a:spLocks noChangeArrowheads="1"/>
          </p:cNvSpPr>
          <p:nvPr/>
        </p:nvSpPr>
        <p:spPr bwMode="auto">
          <a:xfrm>
            <a:off x="3009900" y="6232525"/>
            <a:ext cx="3238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Solutions for </a:t>
            </a:r>
            <a:r>
              <a:rPr lang="en-US" sz="1500" i="1">
                <a:solidFill>
                  <a:schemeClr val="accent2"/>
                </a:solidFill>
                <a:latin typeface="Times New Roman" pitchFamily="-110" charset="0"/>
              </a:rPr>
              <a:t>solve y before x</a:t>
            </a:r>
            <a:r>
              <a:rPr lang="en-US" sz="1500" b="0" i="1">
                <a:solidFill>
                  <a:schemeClr val="accent2"/>
                </a:solidFill>
                <a:latin typeface="Times New Roman" pitchFamily="-110" charset="0"/>
              </a:rPr>
              <a:t> constraint</a:t>
            </a:r>
          </a:p>
        </p:txBody>
      </p:sp>
      <p:sp>
        <p:nvSpPr>
          <p:cNvPr id="564336" name="Rectangle 112"/>
          <p:cNvSpPr>
            <a:spLocks noChangeArrowheads="1"/>
          </p:cNvSpPr>
          <p:nvPr/>
        </p:nvSpPr>
        <p:spPr bwMode="auto">
          <a:xfrm>
            <a:off x="5334000" y="39624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37" name="Rectangle 113"/>
          <p:cNvSpPr>
            <a:spLocks noChangeArrowheads="1"/>
          </p:cNvSpPr>
          <p:nvPr/>
        </p:nvSpPr>
        <p:spPr bwMode="auto">
          <a:xfrm>
            <a:off x="5334000" y="4191000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38" name="Rectangle 114"/>
          <p:cNvSpPr>
            <a:spLocks noChangeArrowheads="1"/>
          </p:cNvSpPr>
          <p:nvPr/>
        </p:nvSpPr>
        <p:spPr bwMode="auto">
          <a:xfrm>
            <a:off x="5257800" y="4495800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39" name="Rectangle 115"/>
          <p:cNvSpPr>
            <a:spLocks noChangeArrowheads="1"/>
          </p:cNvSpPr>
          <p:nvPr/>
        </p:nvSpPr>
        <p:spPr bwMode="auto">
          <a:xfrm>
            <a:off x="5257800" y="4800600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40" name="Rectangle 116"/>
          <p:cNvSpPr>
            <a:spLocks noChangeArrowheads="1"/>
          </p:cNvSpPr>
          <p:nvPr/>
        </p:nvSpPr>
        <p:spPr bwMode="auto">
          <a:xfrm>
            <a:off x="5257800" y="5105400"/>
            <a:ext cx="838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41" name="Rectangle 117"/>
          <p:cNvSpPr>
            <a:spLocks noChangeArrowheads="1"/>
          </p:cNvSpPr>
          <p:nvPr/>
        </p:nvSpPr>
        <p:spPr bwMode="auto">
          <a:xfrm>
            <a:off x="5105400" y="5410200"/>
            <a:ext cx="8382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42" name="Rectangle 118"/>
          <p:cNvSpPr>
            <a:spLocks noChangeArrowheads="1"/>
          </p:cNvSpPr>
          <p:nvPr/>
        </p:nvSpPr>
        <p:spPr bwMode="auto">
          <a:xfrm>
            <a:off x="5257800" y="57912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43" name="Rectangle 119"/>
          <p:cNvSpPr>
            <a:spLocks noChangeArrowheads="1"/>
          </p:cNvSpPr>
          <p:nvPr/>
        </p:nvSpPr>
        <p:spPr bwMode="auto">
          <a:xfrm>
            <a:off x="5257800" y="6019800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32"/>
          <p:cNvGrpSpPr>
            <a:grpSpLocks/>
          </p:cNvGrpSpPr>
          <p:nvPr/>
        </p:nvGrpSpPr>
        <p:grpSpPr bwMode="auto">
          <a:xfrm>
            <a:off x="6705600" y="3962400"/>
            <a:ext cx="381000" cy="228600"/>
            <a:chOff x="384" y="3216"/>
            <a:chExt cx="288" cy="192"/>
          </a:xfrm>
        </p:grpSpPr>
        <p:sp>
          <p:nvSpPr>
            <p:cNvPr id="67695" name="Line 130"/>
            <p:cNvSpPr>
              <a:spLocks noChangeShapeType="1"/>
            </p:cNvSpPr>
            <p:nvPr/>
          </p:nvSpPr>
          <p:spPr bwMode="auto">
            <a:xfrm>
              <a:off x="384" y="3312"/>
              <a:ext cx="48" cy="96"/>
            </a:xfrm>
            <a:prstGeom prst="line">
              <a:avLst/>
            </a:prstGeom>
            <a:noFill/>
            <a:ln w="38100">
              <a:solidFill>
                <a:srgbClr val="248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696" name="Line 131"/>
            <p:cNvSpPr>
              <a:spLocks noChangeShapeType="1"/>
            </p:cNvSpPr>
            <p:nvPr/>
          </p:nvSpPr>
          <p:spPr bwMode="auto">
            <a:xfrm flipV="1">
              <a:off x="432" y="3216"/>
              <a:ext cx="240" cy="192"/>
            </a:xfrm>
            <a:prstGeom prst="line">
              <a:avLst/>
            </a:prstGeom>
            <a:noFill/>
            <a:ln w="38100">
              <a:solidFill>
                <a:srgbClr val="248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" name="Group 135"/>
          <p:cNvGrpSpPr>
            <a:grpSpLocks/>
          </p:cNvGrpSpPr>
          <p:nvPr/>
        </p:nvGrpSpPr>
        <p:grpSpPr bwMode="auto">
          <a:xfrm>
            <a:off x="6781800" y="4648200"/>
            <a:ext cx="228600" cy="152400"/>
            <a:chOff x="192" y="3552"/>
            <a:chExt cx="144" cy="96"/>
          </a:xfrm>
        </p:grpSpPr>
        <p:sp>
          <p:nvSpPr>
            <p:cNvPr id="67693" name="Line 133"/>
            <p:cNvSpPr>
              <a:spLocks noChangeShapeType="1"/>
            </p:cNvSpPr>
            <p:nvPr/>
          </p:nvSpPr>
          <p:spPr bwMode="auto">
            <a:xfrm>
              <a:off x="192" y="3552"/>
              <a:ext cx="144" cy="96"/>
            </a:xfrm>
            <a:prstGeom prst="line">
              <a:avLst/>
            </a:prstGeom>
            <a:noFill/>
            <a:ln w="38100">
              <a:solidFill>
                <a:srgbClr val="D04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694" name="Line 134"/>
            <p:cNvSpPr>
              <a:spLocks noChangeShapeType="1"/>
            </p:cNvSpPr>
            <p:nvPr/>
          </p:nvSpPr>
          <p:spPr bwMode="auto">
            <a:xfrm flipH="1">
              <a:off x="192" y="3552"/>
              <a:ext cx="144" cy="96"/>
            </a:xfrm>
            <a:prstGeom prst="line">
              <a:avLst/>
            </a:prstGeom>
            <a:noFill/>
            <a:ln w="38100">
              <a:solidFill>
                <a:srgbClr val="D04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136"/>
          <p:cNvGrpSpPr>
            <a:grpSpLocks/>
          </p:cNvGrpSpPr>
          <p:nvPr/>
        </p:nvGrpSpPr>
        <p:grpSpPr bwMode="auto">
          <a:xfrm>
            <a:off x="6705600" y="4267200"/>
            <a:ext cx="381000" cy="228600"/>
            <a:chOff x="384" y="3216"/>
            <a:chExt cx="288" cy="192"/>
          </a:xfrm>
        </p:grpSpPr>
        <p:sp>
          <p:nvSpPr>
            <p:cNvPr id="67691" name="Line 137"/>
            <p:cNvSpPr>
              <a:spLocks noChangeShapeType="1"/>
            </p:cNvSpPr>
            <p:nvPr/>
          </p:nvSpPr>
          <p:spPr bwMode="auto">
            <a:xfrm>
              <a:off x="384" y="3312"/>
              <a:ext cx="48" cy="96"/>
            </a:xfrm>
            <a:prstGeom prst="line">
              <a:avLst/>
            </a:prstGeom>
            <a:noFill/>
            <a:ln w="38100">
              <a:solidFill>
                <a:srgbClr val="248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692" name="Line 138"/>
            <p:cNvSpPr>
              <a:spLocks noChangeShapeType="1"/>
            </p:cNvSpPr>
            <p:nvPr/>
          </p:nvSpPr>
          <p:spPr bwMode="auto">
            <a:xfrm flipV="1">
              <a:off x="432" y="3216"/>
              <a:ext cx="240" cy="192"/>
            </a:xfrm>
            <a:prstGeom prst="line">
              <a:avLst/>
            </a:prstGeom>
            <a:noFill/>
            <a:ln w="38100">
              <a:solidFill>
                <a:srgbClr val="248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5" name="Group 139"/>
          <p:cNvGrpSpPr>
            <a:grpSpLocks/>
          </p:cNvGrpSpPr>
          <p:nvPr/>
        </p:nvGrpSpPr>
        <p:grpSpPr bwMode="auto">
          <a:xfrm>
            <a:off x="6705600" y="4876800"/>
            <a:ext cx="381000" cy="228600"/>
            <a:chOff x="384" y="3216"/>
            <a:chExt cx="288" cy="192"/>
          </a:xfrm>
        </p:grpSpPr>
        <p:sp>
          <p:nvSpPr>
            <p:cNvPr id="67689" name="Line 140"/>
            <p:cNvSpPr>
              <a:spLocks noChangeShapeType="1"/>
            </p:cNvSpPr>
            <p:nvPr/>
          </p:nvSpPr>
          <p:spPr bwMode="auto">
            <a:xfrm>
              <a:off x="384" y="3312"/>
              <a:ext cx="48" cy="96"/>
            </a:xfrm>
            <a:prstGeom prst="line">
              <a:avLst/>
            </a:prstGeom>
            <a:noFill/>
            <a:ln w="38100">
              <a:solidFill>
                <a:srgbClr val="248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690" name="Line 141"/>
            <p:cNvSpPr>
              <a:spLocks noChangeShapeType="1"/>
            </p:cNvSpPr>
            <p:nvPr/>
          </p:nvSpPr>
          <p:spPr bwMode="auto">
            <a:xfrm flipV="1">
              <a:off x="432" y="3216"/>
              <a:ext cx="240" cy="192"/>
            </a:xfrm>
            <a:prstGeom prst="line">
              <a:avLst/>
            </a:prstGeom>
            <a:noFill/>
            <a:ln w="38100">
              <a:solidFill>
                <a:srgbClr val="248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6" name="Group 142"/>
          <p:cNvGrpSpPr>
            <a:grpSpLocks/>
          </p:cNvGrpSpPr>
          <p:nvPr/>
        </p:nvGrpSpPr>
        <p:grpSpPr bwMode="auto">
          <a:xfrm>
            <a:off x="6705600" y="5486400"/>
            <a:ext cx="381000" cy="228600"/>
            <a:chOff x="384" y="3216"/>
            <a:chExt cx="288" cy="192"/>
          </a:xfrm>
        </p:grpSpPr>
        <p:sp>
          <p:nvSpPr>
            <p:cNvPr id="67687" name="Line 143"/>
            <p:cNvSpPr>
              <a:spLocks noChangeShapeType="1"/>
            </p:cNvSpPr>
            <p:nvPr/>
          </p:nvSpPr>
          <p:spPr bwMode="auto">
            <a:xfrm>
              <a:off x="384" y="3312"/>
              <a:ext cx="48" cy="96"/>
            </a:xfrm>
            <a:prstGeom prst="line">
              <a:avLst/>
            </a:prstGeom>
            <a:noFill/>
            <a:ln w="38100">
              <a:solidFill>
                <a:srgbClr val="248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688" name="Line 144"/>
            <p:cNvSpPr>
              <a:spLocks noChangeShapeType="1"/>
            </p:cNvSpPr>
            <p:nvPr/>
          </p:nvSpPr>
          <p:spPr bwMode="auto">
            <a:xfrm flipV="1">
              <a:off x="432" y="3216"/>
              <a:ext cx="240" cy="192"/>
            </a:xfrm>
            <a:prstGeom prst="line">
              <a:avLst/>
            </a:prstGeom>
            <a:noFill/>
            <a:ln w="38100">
              <a:solidFill>
                <a:srgbClr val="248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145"/>
          <p:cNvGrpSpPr>
            <a:grpSpLocks/>
          </p:cNvGrpSpPr>
          <p:nvPr/>
        </p:nvGrpSpPr>
        <p:grpSpPr bwMode="auto">
          <a:xfrm>
            <a:off x="6705600" y="6096000"/>
            <a:ext cx="381000" cy="228600"/>
            <a:chOff x="384" y="3216"/>
            <a:chExt cx="288" cy="192"/>
          </a:xfrm>
        </p:grpSpPr>
        <p:sp>
          <p:nvSpPr>
            <p:cNvPr id="67685" name="Line 146"/>
            <p:cNvSpPr>
              <a:spLocks noChangeShapeType="1"/>
            </p:cNvSpPr>
            <p:nvPr/>
          </p:nvSpPr>
          <p:spPr bwMode="auto">
            <a:xfrm>
              <a:off x="384" y="3312"/>
              <a:ext cx="48" cy="96"/>
            </a:xfrm>
            <a:prstGeom prst="line">
              <a:avLst/>
            </a:prstGeom>
            <a:noFill/>
            <a:ln w="38100">
              <a:solidFill>
                <a:srgbClr val="248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686" name="Line 147"/>
            <p:cNvSpPr>
              <a:spLocks noChangeShapeType="1"/>
            </p:cNvSpPr>
            <p:nvPr/>
          </p:nvSpPr>
          <p:spPr bwMode="auto">
            <a:xfrm flipV="1">
              <a:off x="432" y="3216"/>
              <a:ext cx="240" cy="192"/>
            </a:xfrm>
            <a:prstGeom prst="line">
              <a:avLst/>
            </a:prstGeom>
            <a:noFill/>
            <a:ln w="38100">
              <a:solidFill>
                <a:srgbClr val="24842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148"/>
          <p:cNvGrpSpPr>
            <a:grpSpLocks/>
          </p:cNvGrpSpPr>
          <p:nvPr/>
        </p:nvGrpSpPr>
        <p:grpSpPr bwMode="auto">
          <a:xfrm>
            <a:off x="6781800" y="5181600"/>
            <a:ext cx="228600" cy="152400"/>
            <a:chOff x="192" y="3552"/>
            <a:chExt cx="144" cy="96"/>
          </a:xfrm>
        </p:grpSpPr>
        <p:sp>
          <p:nvSpPr>
            <p:cNvPr id="67683" name="Line 149"/>
            <p:cNvSpPr>
              <a:spLocks noChangeShapeType="1"/>
            </p:cNvSpPr>
            <p:nvPr/>
          </p:nvSpPr>
          <p:spPr bwMode="auto">
            <a:xfrm>
              <a:off x="192" y="3552"/>
              <a:ext cx="144" cy="96"/>
            </a:xfrm>
            <a:prstGeom prst="line">
              <a:avLst/>
            </a:prstGeom>
            <a:noFill/>
            <a:ln w="38100">
              <a:solidFill>
                <a:srgbClr val="D04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684" name="Line 150"/>
            <p:cNvSpPr>
              <a:spLocks noChangeShapeType="1"/>
            </p:cNvSpPr>
            <p:nvPr/>
          </p:nvSpPr>
          <p:spPr bwMode="auto">
            <a:xfrm flipH="1">
              <a:off x="192" y="3552"/>
              <a:ext cx="144" cy="96"/>
            </a:xfrm>
            <a:prstGeom prst="line">
              <a:avLst/>
            </a:prstGeom>
            <a:noFill/>
            <a:ln w="38100">
              <a:solidFill>
                <a:srgbClr val="D04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9" name="Group 151"/>
          <p:cNvGrpSpPr>
            <a:grpSpLocks/>
          </p:cNvGrpSpPr>
          <p:nvPr/>
        </p:nvGrpSpPr>
        <p:grpSpPr bwMode="auto">
          <a:xfrm>
            <a:off x="6781800" y="5791200"/>
            <a:ext cx="228600" cy="152400"/>
            <a:chOff x="192" y="3552"/>
            <a:chExt cx="144" cy="96"/>
          </a:xfrm>
        </p:grpSpPr>
        <p:sp>
          <p:nvSpPr>
            <p:cNvPr id="67681" name="Line 152"/>
            <p:cNvSpPr>
              <a:spLocks noChangeShapeType="1"/>
            </p:cNvSpPr>
            <p:nvPr/>
          </p:nvSpPr>
          <p:spPr bwMode="auto">
            <a:xfrm>
              <a:off x="192" y="3552"/>
              <a:ext cx="144" cy="96"/>
            </a:xfrm>
            <a:prstGeom prst="line">
              <a:avLst/>
            </a:prstGeom>
            <a:noFill/>
            <a:ln w="38100">
              <a:solidFill>
                <a:srgbClr val="D04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67682" name="Line 153"/>
            <p:cNvSpPr>
              <a:spLocks noChangeShapeType="1"/>
            </p:cNvSpPr>
            <p:nvPr/>
          </p:nvSpPr>
          <p:spPr bwMode="auto">
            <a:xfrm flipH="1">
              <a:off x="192" y="3552"/>
              <a:ext cx="144" cy="96"/>
            </a:xfrm>
            <a:prstGeom prst="line">
              <a:avLst/>
            </a:prstGeom>
            <a:noFill/>
            <a:ln w="38100">
              <a:solidFill>
                <a:srgbClr val="D045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564378" name="Rectangle 154"/>
          <p:cNvSpPr>
            <a:spLocks noChangeArrowheads="1"/>
          </p:cNvSpPr>
          <p:nvPr/>
        </p:nvSpPr>
        <p:spPr bwMode="auto">
          <a:xfrm>
            <a:off x="7620000" y="39624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79" name="Rectangle 155"/>
          <p:cNvSpPr>
            <a:spLocks noChangeArrowheads="1"/>
          </p:cNvSpPr>
          <p:nvPr/>
        </p:nvSpPr>
        <p:spPr bwMode="auto">
          <a:xfrm>
            <a:off x="7543800" y="42672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80" name="Rectangle 156"/>
          <p:cNvSpPr>
            <a:spLocks noChangeArrowheads="1"/>
          </p:cNvSpPr>
          <p:nvPr/>
        </p:nvSpPr>
        <p:spPr bwMode="auto">
          <a:xfrm>
            <a:off x="7543800" y="45720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81" name="Rectangle 157"/>
          <p:cNvSpPr>
            <a:spLocks noChangeArrowheads="1"/>
          </p:cNvSpPr>
          <p:nvPr/>
        </p:nvSpPr>
        <p:spPr bwMode="auto">
          <a:xfrm>
            <a:off x="7543800" y="48768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82" name="Rectangle 158"/>
          <p:cNvSpPr>
            <a:spLocks noChangeArrowheads="1"/>
          </p:cNvSpPr>
          <p:nvPr/>
        </p:nvSpPr>
        <p:spPr bwMode="auto">
          <a:xfrm>
            <a:off x="7543800" y="51816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83" name="Rectangle 159"/>
          <p:cNvSpPr>
            <a:spLocks noChangeArrowheads="1"/>
          </p:cNvSpPr>
          <p:nvPr/>
        </p:nvSpPr>
        <p:spPr bwMode="auto">
          <a:xfrm>
            <a:off x="7543800" y="54864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84" name="Rectangle 160"/>
          <p:cNvSpPr>
            <a:spLocks noChangeArrowheads="1"/>
          </p:cNvSpPr>
          <p:nvPr/>
        </p:nvSpPr>
        <p:spPr bwMode="auto">
          <a:xfrm>
            <a:off x="7543800" y="57912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4385" name="Rectangle 161"/>
          <p:cNvSpPr>
            <a:spLocks noChangeArrowheads="1"/>
          </p:cNvSpPr>
          <p:nvPr/>
        </p:nvSpPr>
        <p:spPr bwMode="auto">
          <a:xfrm>
            <a:off x="7543800" y="6096000"/>
            <a:ext cx="685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997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388" grpId="0" animBg="1"/>
      <p:bldP spid="564387" grpId="0" animBg="1"/>
      <p:bldP spid="564386" grpId="0" animBg="1"/>
      <p:bldP spid="564336" grpId="0" animBg="1"/>
      <p:bldP spid="564337" grpId="0" animBg="1"/>
      <p:bldP spid="564338" grpId="0" animBg="1"/>
      <p:bldP spid="564339" grpId="0" animBg="1"/>
      <p:bldP spid="564340" grpId="0" animBg="1"/>
      <p:bldP spid="564341" grpId="0" animBg="1"/>
      <p:bldP spid="564342" grpId="0" animBg="1"/>
      <p:bldP spid="564343" grpId="0" animBg="1"/>
      <p:bldP spid="564378" grpId="0" animBg="1"/>
      <p:bldP spid="564379" grpId="0" animBg="1"/>
      <p:bldP spid="564380" grpId="0" animBg="1"/>
      <p:bldP spid="564381" grpId="0" animBg="1"/>
      <p:bldP spid="564382" grpId="0" animBg="1"/>
      <p:bldP spid="564383" grpId="0" animBg="1"/>
      <p:bldP spid="564384" grpId="0" animBg="1"/>
      <p:bldP spid="56438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8E4A138-F2FF-4854-809C-867035A1052E}" type="slidenum">
              <a:rPr lang="en-US" sz="1400" b="0">
                <a:solidFill>
                  <a:srgbClr val="6B6B6B"/>
                </a:solidFill>
              </a:rPr>
              <a:pPr eaLnBrk="1" hangingPunct="1"/>
              <a:t>44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8794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 Probabilities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368" y="957500"/>
            <a:ext cx="8529032" cy="57639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100" b="1" dirty="0" smtClean="0">
                <a:latin typeface="Courier New" pitchFamily="-110" charset="0"/>
              </a:rPr>
              <a:t>Solve y before x</a:t>
            </a:r>
            <a:endParaRPr lang="en-US" sz="2100" b="1" dirty="0">
              <a:latin typeface="Courier New" pitchFamily="-110" charset="0"/>
            </a:endParaRPr>
          </a:p>
          <a:p>
            <a:pPr marL="0" indent="0" eaLnBrk="1" hangingPunct="1">
              <a:buNone/>
            </a:pPr>
            <a:r>
              <a:rPr lang="en-US" sz="1600" dirty="0" smtClean="0">
                <a:latin typeface="Courier New" pitchFamily="-110" charset="0"/>
              </a:rPr>
              <a:t>Since y is solved before x:</a:t>
            </a:r>
          </a:p>
          <a:p>
            <a:pPr marL="0" indent="0">
              <a:buNone/>
            </a:pPr>
            <a:r>
              <a:rPr lang="en-US" sz="1600" dirty="0"/>
              <a:t>if y</a:t>
            </a:r>
            <a:r>
              <a:rPr lang="en-IN" sz="1600" dirty="0"/>
              <a:t>≠0 (y = 1, 2, or 3</a:t>
            </a:r>
            <a:r>
              <a:rPr lang="en-IN" sz="1600" dirty="0" smtClean="0"/>
              <a:t>) ,  </a:t>
            </a:r>
            <a:r>
              <a:rPr lang="en-US" sz="1600" dirty="0" smtClean="0"/>
              <a:t>X cannot be 0 because x == 0 requires y==0, hence x must be 1</a:t>
            </a:r>
          </a:p>
          <a:p>
            <a:pPr marL="0" indent="0">
              <a:buNone/>
            </a:pPr>
            <a:r>
              <a:rPr lang="en-US" sz="1600" dirty="0" smtClean="0"/>
              <a:t>If y=0, x can be 0 or 1. </a:t>
            </a:r>
            <a:endParaRPr lang="en-IN" sz="1600" dirty="0" smtClean="0"/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800" b="1" dirty="0" smtClean="0"/>
              <a:t>Probability: </a:t>
            </a:r>
            <a:endParaRPr lang="en-US" sz="1800" b="1" dirty="0"/>
          </a:p>
          <a:p>
            <a:pPr marL="0" indent="0">
              <a:buNone/>
            </a:pPr>
            <a:r>
              <a:rPr lang="en-US" sz="1500" dirty="0" smtClean="0"/>
              <a:t>Y has </a:t>
            </a:r>
            <a:r>
              <a:rPr lang="en-US" sz="1500" dirty="0"/>
              <a:t>4 possible </a:t>
            </a:r>
            <a:r>
              <a:rPr lang="en-US" sz="1500" dirty="0" smtClean="0"/>
              <a:t>values(0,1,2,3</a:t>
            </a:r>
            <a:r>
              <a:rPr lang="en-US" sz="1500" dirty="0"/>
              <a:t>), Each y value has an equal probability of 1/4 </a:t>
            </a:r>
            <a:r>
              <a:rPr lang="en-US" sz="1500" dirty="0" smtClean="0"/>
              <a:t>since y is solved first</a:t>
            </a:r>
          </a:p>
          <a:p>
            <a:pPr marL="0" indent="0">
              <a:buNone/>
            </a:pPr>
            <a:r>
              <a:rPr lang="en-US" sz="1500" b="1" dirty="0" smtClean="0"/>
              <a:t>Case1: y=0 (1/4 probability)</a:t>
            </a:r>
          </a:p>
          <a:p>
            <a:r>
              <a:rPr lang="en-US" sz="1500" dirty="0" smtClean="0"/>
              <a:t>x can be 0 or </a:t>
            </a:r>
            <a:r>
              <a:rPr lang="en-US" sz="1500" dirty="0" smtClean="0"/>
              <a:t>1 with equal probability (1/2). </a:t>
            </a:r>
          </a:p>
          <a:p>
            <a:r>
              <a:rPr lang="en-US" sz="1500" dirty="0" smtClean="0"/>
              <a:t>Probability of (x = 0, y = 0) = 1/4 × 1/2 = 1/8 (12.5%)</a:t>
            </a:r>
          </a:p>
          <a:p>
            <a:r>
              <a:rPr lang="en-US" sz="1500" dirty="0" smtClean="0"/>
              <a:t>Probability of (x = 1, y = 0) = 1/4 × 1/2 = 1/8 (12.5%)</a:t>
            </a:r>
          </a:p>
          <a:p>
            <a:pPr marL="0" indent="0">
              <a:buNone/>
            </a:pPr>
            <a:endParaRPr lang="en-US" sz="1500" dirty="0" smtClean="0"/>
          </a:p>
          <a:p>
            <a:pPr marL="0" indent="0">
              <a:buNone/>
            </a:pPr>
            <a:r>
              <a:rPr lang="en-US" sz="1500" b="1" dirty="0" smtClean="0"/>
              <a:t>Case2</a:t>
            </a:r>
            <a:r>
              <a:rPr lang="en-US" sz="1500" b="1" dirty="0"/>
              <a:t>: y≠0 (y = 1, 2, or </a:t>
            </a:r>
            <a:r>
              <a:rPr lang="en-US" sz="1500" b="1" dirty="0" smtClean="0"/>
              <a:t>3, each with 1/4 </a:t>
            </a:r>
            <a:r>
              <a:rPr lang="en-US" sz="1500" b="1" dirty="0"/>
              <a:t>probability)</a:t>
            </a:r>
          </a:p>
          <a:p>
            <a:r>
              <a:rPr lang="en-US" sz="1500" dirty="0" smtClean="0"/>
              <a:t>x must be 1 due to constraint.</a:t>
            </a:r>
          </a:p>
          <a:p>
            <a:r>
              <a:rPr lang="en-US" sz="1500" dirty="0" smtClean="0"/>
              <a:t>Probability </a:t>
            </a:r>
            <a:r>
              <a:rPr lang="en-US" sz="1500" dirty="0"/>
              <a:t>of (x = </a:t>
            </a:r>
            <a:r>
              <a:rPr lang="en-US" sz="1500" dirty="0" smtClean="0"/>
              <a:t>1, </a:t>
            </a:r>
            <a:r>
              <a:rPr lang="en-US" sz="1500" dirty="0"/>
              <a:t>y </a:t>
            </a:r>
            <a:r>
              <a:rPr lang="en-US" sz="1500" dirty="0" smtClean="0"/>
              <a:t>= 1) </a:t>
            </a:r>
            <a:r>
              <a:rPr lang="en-US" sz="1500" dirty="0"/>
              <a:t>= 1/4 </a:t>
            </a:r>
            <a:endParaRPr lang="en-US" sz="1500" dirty="0" smtClean="0"/>
          </a:p>
          <a:p>
            <a:r>
              <a:rPr lang="en-US" sz="1500" dirty="0" smtClean="0"/>
              <a:t>Probability </a:t>
            </a:r>
            <a:r>
              <a:rPr lang="en-US" sz="1500" dirty="0"/>
              <a:t>of (x = 1, y = </a:t>
            </a:r>
            <a:r>
              <a:rPr lang="en-US" sz="1500" dirty="0" smtClean="0"/>
              <a:t>2) </a:t>
            </a:r>
            <a:r>
              <a:rPr lang="en-US" sz="1500" dirty="0"/>
              <a:t>= </a:t>
            </a:r>
            <a:r>
              <a:rPr lang="en-US" sz="1500" dirty="0" smtClean="0"/>
              <a:t>1/4</a:t>
            </a:r>
          </a:p>
          <a:p>
            <a:r>
              <a:rPr lang="en-US" sz="1500" dirty="0"/>
              <a:t>Probability of (x = 1, y = 3</a:t>
            </a:r>
            <a:r>
              <a:rPr lang="en-US" sz="1500" dirty="0" smtClean="0"/>
              <a:t>) </a:t>
            </a:r>
            <a:r>
              <a:rPr lang="en-US" sz="1500" dirty="0"/>
              <a:t>= 1/4</a:t>
            </a:r>
          </a:p>
          <a:p>
            <a:pPr marL="0" indent="0">
              <a:buNone/>
            </a:pPr>
            <a:r>
              <a:rPr lang="en-US" sz="1500" dirty="0" smtClean="0"/>
              <a:t>Differences:</a:t>
            </a:r>
          </a:p>
          <a:p>
            <a:pPr marL="0" indent="0">
              <a:buNone/>
            </a:pPr>
            <a:r>
              <a:rPr lang="en-US" sz="1500" dirty="0"/>
              <a:t>The probability of x = 0, y = 0 </a:t>
            </a:r>
            <a:r>
              <a:rPr lang="en-US" sz="1500" dirty="0" smtClean="0"/>
              <a:t>decreased</a:t>
            </a:r>
            <a:r>
              <a:rPr lang="en-US" sz="1500" dirty="0"/>
              <a:t>. The probability of x = 1, y ≠ </a:t>
            </a:r>
            <a:r>
              <a:rPr lang="en-US" sz="1500" dirty="0" smtClean="0"/>
              <a:t>0 increased because y is chosen </a:t>
            </a:r>
            <a:r>
              <a:rPr lang="en-US" sz="1500" dirty="0"/>
              <a:t>first and directly </a:t>
            </a:r>
            <a:r>
              <a:rPr lang="en-US" sz="1500" dirty="0" smtClean="0"/>
              <a:t>affects x.</a:t>
            </a:r>
            <a:endParaRPr lang="en-US" sz="15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200400"/>
            <a:ext cx="3426316" cy="252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8E4A138-F2FF-4854-809C-867035A1052E}" type="slidenum">
              <a:rPr lang="en-US" sz="1400" b="0">
                <a:solidFill>
                  <a:srgbClr val="6B6B6B"/>
                </a:solidFill>
              </a:rPr>
              <a:pPr eaLnBrk="1" hangingPunct="1"/>
              <a:t>45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8794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Solution Probabilities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6368" y="957500"/>
            <a:ext cx="8529032" cy="5763975"/>
          </a:xfrm>
        </p:spPr>
        <p:txBody>
          <a:bodyPr/>
          <a:lstStyle/>
          <a:p>
            <a:pPr eaLnBrk="1" hangingPunct="1"/>
            <a:r>
              <a:rPr lang="en-US" sz="2100" b="1" dirty="0" smtClean="0">
                <a:latin typeface="Courier New" pitchFamily="-110" charset="0"/>
              </a:rPr>
              <a:t>Solve…before</a:t>
            </a:r>
          </a:p>
          <a:p>
            <a:pPr lvl="1"/>
            <a:r>
              <a:rPr lang="en-US" sz="1700" dirty="0"/>
              <a:t>if you use the constraint solve y before x, you get a very </a:t>
            </a:r>
            <a:r>
              <a:rPr lang="en-US" sz="1700" dirty="0" smtClean="0"/>
              <a:t>different distribution. </a:t>
            </a:r>
            <a:endParaRPr lang="en-US" sz="1700" dirty="0"/>
          </a:p>
          <a:p>
            <a:pPr lvl="1" eaLnBrk="1" hangingPunct="1"/>
            <a:endParaRPr lang="en-US" sz="1700" dirty="0" smtClean="0"/>
          </a:p>
          <a:p>
            <a:pPr lvl="4" eaLnBrk="1" hangingPunct="1"/>
            <a:endParaRPr lang="en-US" sz="1100" dirty="0" smtClean="0"/>
          </a:p>
          <a:p>
            <a:pPr lvl="1" eaLnBrk="1" hangingPunct="1"/>
            <a:endParaRPr lang="en-US" sz="1700" dirty="0" smtClean="0"/>
          </a:p>
          <a:p>
            <a:pPr lvl="2" eaLnBrk="1" hangingPunct="1"/>
            <a:endParaRPr lang="en-US" sz="1500" dirty="0" smtClean="0"/>
          </a:p>
          <a:p>
            <a:pPr lvl="2" eaLnBrk="1" hangingPunct="1">
              <a:buFont typeface="Wingdings 3" pitchFamily="-110" charset="2"/>
              <a:buNone/>
            </a:pPr>
            <a:endParaRPr lang="en-US" sz="1500" dirty="0" smtClean="0"/>
          </a:p>
        </p:txBody>
      </p:sp>
      <p:sp>
        <p:nvSpPr>
          <p:cNvPr id="69637" name="Text Box 4"/>
          <p:cNvSpPr txBox="1">
            <a:spLocks noChangeArrowheads="1"/>
          </p:cNvSpPr>
          <p:nvPr/>
        </p:nvSpPr>
        <p:spPr bwMode="auto">
          <a:xfrm>
            <a:off x="436536" y="1723995"/>
            <a:ext cx="4419600" cy="18097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class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b="0" dirty="0" err="1">
                <a:latin typeface="Courier New" pitchFamily="-110" charset="0"/>
              </a:rPr>
              <a:t>SolveBefore</a:t>
            </a:r>
            <a:r>
              <a:rPr lang="en-US" sz="1400" b="0" dirty="0">
                <a:latin typeface="Courier New" pitchFamily="-110" charset="0"/>
              </a:rPr>
              <a:t>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   </a:t>
            </a:r>
            <a:r>
              <a:rPr lang="en-US" sz="1400" dirty="0">
                <a:latin typeface="Courier New" pitchFamily="-110" charset="0"/>
              </a:rPr>
              <a:t>rand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bit</a:t>
            </a:r>
            <a:r>
              <a:rPr lang="en-US" sz="1400" b="0" dirty="0">
                <a:latin typeface="Courier New" pitchFamily="-110" charset="0"/>
              </a:rPr>
              <a:t> x;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   </a:t>
            </a:r>
            <a:r>
              <a:rPr lang="en-US" sz="1400" dirty="0">
                <a:latin typeface="Courier New" pitchFamily="-110" charset="0"/>
              </a:rPr>
              <a:t>rand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bit</a:t>
            </a:r>
            <a:r>
              <a:rPr lang="en-US" sz="1400" b="0" dirty="0">
                <a:latin typeface="Courier New" pitchFamily="-110" charset="0"/>
              </a:rPr>
              <a:t> [1:0] y;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   constraint </a:t>
            </a:r>
            <a:r>
              <a:rPr lang="en-US" sz="1400" b="0" dirty="0" err="1">
                <a:latin typeface="Courier New" pitchFamily="-110" charset="0"/>
              </a:rPr>
              <a:t>c_xy</a:t>
            </a:r>
            <a:r>
              <a:rPr lang="en-US" sz="1400" b="0" dirty="0">
                <a:latin typeface="Courier New" pitchFamily="-110" charset="0"/>
              </a:rPr>
              <a:t> {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		    (x==0)-&gt;y==0;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		    solve y before x;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		   }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 err="1">
                <a:latin typeface="Courier New" pitchFamily="-110" charset="0"/>
              </a:rPr>
              <a:t>endclass</a:t>
            </a:r>
            <a:endParaRPr lang="en-US" sz="1400" b="0" dirty="0">
              <a:latin typeface="Courier New" pitchFamily="-110" charset="0"/>
            </a:endParaRPr>
          </a:p>
        </p:txBody>
      </p:sp>
      <p:graphicFrame>
        <p:nvGraphicFramePr>
          <p:cNvPr id="56627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509489"/>
              </p:ext>
            </p:extLst>
          </p:nvPr>
        </p:nvGraphicFramePr>
        <p:xfrm>
          <a:off x="5020259" y="1741250"/>
          <a:ext cx="3718303" cy="2880360"/>
        </p:xfrm>
        <a:graphic>
          <a:graphicData uri="http://schemas.openxmlformats.org/drawingml/2006/table">
            <a:tbl>
              <a:tblPr/>
              <a:tblGrid>
                <a:gridCol w="1073439"/>
                <a:gridCol w="826816"/>
                <a:gridCol w="711410"/>
                <a:gridCol w="1106638"/>
              </a:tblGrid>
              <a:tr h="3013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Solution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64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64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64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Probability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964D2"/>
                    </a:solidFill>
                  </a:tcPr>
                </a:tc>
              </a:tr>
              <a:tr h="3013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3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3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3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3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3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3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13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9683" name="Rectangle 76"/>
          <p:cNvSpPr>
            <a:spLocks noChangeArrowheads="1"/>
          </p:cNvSpPr>
          <p:nvPr/>
        </p:nvSpPr>
        <p:spPr bwMode="auto">
          <a:xfrm>
            <a:off x="386368" y="3680777"/>
            <a:ext cx="44243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 dirty="0">
                <a:solidFill>
                  <a:schemeClr val="accent2"/>
                </a:solidFill>
                <a:latin typeface="Times New Roman" pitchFamily="-110" charset="0"/>
              </a:rPr>
              <a:t>Example: Class with implication and </a:t>
            </a:r>
            <a:r>
              <a:rPr lang="en-US" sz="1500" b="0" dirty="0">
                <a:solidFill>
                  <a:schemeClr val="accent2"/>
                </a:solidFill>
                <a:latin typeface="Courier New" pitchFamily="-110" charset="0"/>
              </a:rPr>
              <a:t>solve…before</a:t>
            </a:r>
          </a:p>
        </p:txBody>
      </p:sp>
      <p:sp>
        <p:nvSpPr>
          <p:cNvPr id="69684" name="Rectangle 77"/>
          <p:cNvSpPr>
            <a:spLocks noChangeArrowheads="1"/>
          </p:cNvSpPr>
          <p:nvPr/>
        </p:nvSpPr>
        <p:spPr bwMode="auto">
          <a:xfrm>
            <a:off x="5377468" y="4621610"/>
            <a:ext cx="32385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500" b="0" i="1" dirty="0">
                <a:solidFill>
                  <a:schemeClr val="accent2"/>
                </a:solidFill>
                <a:latin typeface="Times New Roman" pitchFamily="-110" charset="0"/>
              </a:rPr>
              <a:t>Solutions for </a:t>
            </a:r>
            <a:r>
              <a:rPr lang="en-US" sz="1500" i="1" dirty="0">
                <a:solidFill>
                  <a:schemeClr val="accent2"/>
                </a:solidFill>
                <a:latin typeface="Times New Roman" pitchFamily="-110" charset="0"/>
              </a:rPr>
              <a:t>solve y before x</a:t>
            </a:r>
            <a:r>
              <a:rPr lang="en-US" sz="1500" b="0" i="1" dirty="0">
                <a:solidFill>
                  <a:schemeClr val="accent2"/>
                </a:solidFill>
                <a:latin typeface="Times New Roman" pitchFamily="-110" charset="0"/>
              </a:rPr>
              <a:t> constraint</a:t>
            </a:r>
          </a:p>
        </p:txBody>
      </p:sp>
      <p:graphicFrame>
        <p:nvGraphicFramePr>
          <p:cNvPr id="10" name="Group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27249"/>
              </p:ext>
            </p:extLst>
          </p:nvPr>
        </p:nvGraphicFramePr>
        <p:xfrm>
          <a:off x="685800" y="4058654"/>
          <a:ext cx="3810000" cy="2743200"/>
        </p:xfrm>
        <a:graphic>
          <a:graphicData uri="http://schemas.openxmlformats.org/drawingml/2006/table">
            <a:tbl>
              <a:tblPr/>
              <a:tblGrid>
                <a:gridCol w="1100138"/>
                <a:gridCol w="846137"/>
                <a:gridCol w="728663"/>
                <a:gridCol w="1135062"/>
              </a:tblGrid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Solution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4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4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45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Probability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4500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1/4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434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3C0C26C-B92B-4C49-B28A-81EDDFC152F3}" type="slidenum">
              <a:rPr lang="en-US" sz="1400" b="0">
                <a:solidFill>
                  <a:srgbClr val="6B6B6B"/>
                </a:solidFill>
              </a:rPr>
              <a:pPr eaLnBrk="1" hangingPunct="1"/>
              <a:t>46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Constraints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b="1" dirty="0" smtClean="0"/>
              <a:t>Iterative constraints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700" dirty="0" smtClean="0"/>
              <a:t>Allows arrayed variables to be constrained in a parameterized manner using loop variables </a:t>
            </a:r>
          </a:p>
          <a:p>
            <a:pPr lvl="1" eaLnBrk="1" hangingPunct="1">
              <a:lnSpc>
                <a:spcPct val="90000"/>
              </a:lnSpc>
            </a:pPr>
            <a:endParaRPr lang="en-US" sz="1700" dirty="0" smtClean="0"/>
          </a:p>
          <a:p>
            <a:pPr lvl="4" eaLnBrk="1" hangingPunct="1">
              <a:lnSpc>
                <a:spcPct val="90000"/>
              </a:lnSpc>
            </a:pPr>
            <a:endParaRPr lang="en-US" sz="1900" dirty="0" smtClean="0"/>
          </a:p>
          <a:p>
            <a:pPr lvl="1" eaLnBrk="1" hangingPunct="1">
              <a:lnSpc>
                <a:spcPct val="90000"/>
              </a:lnSpc>
            </a:pPr>
            <a:endParaRPr lang="en-US" sz="1300" dirty="0" smtClean="0"/>
          </a:p>
          <a:p>
            <a:pPr lvl="2" eaLnBrk="1" hangingPunct="1">
              <a:lnSpc>
                <a:spcPct val="90000"/>
              </a:lnSpc>
            </a:pPr>
            <a:endParaRPr lang="en-US" sz="1100" dirty="0" smtClean="0"/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100" dirty="0" smtClean="0"/>
          </a:p>
        </p:txBody>
      </p:sp>
      <p:sp>
        <p:nvSpPr>
          <p:cNvPr id="73733" name="Text Box 4"/>
          <p:cNvSpPr txBox="1">
            <a:spLocks noChangeArrowheads="1"/>
          </p:cNvSpPr>
          <p:nvPr/>
        </p:nvSpPr>
        <p:spPr bwMode="auto">
          <a:xfrm>
            <a:off x="1038225" y="2890837"/>
            <a:ext cx="6400800" cy="117157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class</a:t>
            </a:r>
            <a:r>
              <a:rPr lang="en-US" sz="1400" b="0" dirty="0">
                <a:latin typeface="Courier New" pitchFamily="-110" charset="0"/>
              </a:rPr>
              <a:t> C;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   </a:t>
            </a:r>
            <a:r>
              <a:rPr lang="en-US" sz="1400" dirty="0">
                <a:latin typeface="Courier New" pitchFamily="-110" charset="0"/>
              </a:rPr>
              <a:t>rand</a:t>
            </a:r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>
                <a:latin typeface="Courier New" pitchFamily="-110" charset="0"/>
              </a:rPr>
              <a:t>byte </a:t>
            </a:r>
            <a:r>
              <a:rPr lang="en-US" sz="1400" b="0" dirty="0">
                <a:latin typeface="Courier New" pitchFamily="-110" charset="0"/>
              </a:rPr>
              <a:t>A[4];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   constraint C1{ </a:t>
            </a:r>
            <a:r>
              <a:rPr lang="en-US" sz="1400" b="0" dirty="0" err="1">
                <a:latin typeface="Courier New" pitchFamily="-110" charset="0"/>
              </a:rPr>
              <a:t>foreach</a:t>
            </a:r>
            <a:r>
              <a:rPr lang="en-US" sz="1400" b="0" dirty="0">
                <a:latin typeface="Courier New" pitchFamily="-110" charset="0"/>
              </a:rPr>
              <a:t> (A[</a:t>
            </a:r>
            <a:r>
              <a:rPr lang="en-US" sz="1400" b="0" dirty="0" err="1">
                <a:latin typeface="Courier New" pitchFamily="-110" charset="0"/>
              </a:rPr>
              <a:t>i</a:t>
            </a:r>
            <a:r>
              <a:rPr lang="en-US" sz="1400" b="0" dirty="0">
                <a:latin typeface="Courier New" pitchFamily="-110" charset="0"/>
              </a:rPr>
              <a:t>]) A[</a:t>
            </a:r>
            <a:r>
              <a:rPr lang="en-US" sz="1400" b="0" dirty="0" err="1">
                <a:latin typeface="Courier New" pitchFamily="-110" charset="0"/>
              </a:rPr>
              <a:t>i</a:t>
            </a:r>
            <a:r>
              <a:rPr lang="en-US" sz="1400" b="0" dirty="0">
                <a:latin typeface="Courier New" pitchFamily="-110" charset="0"/>
              </a:rPr>
              <a:t>]inside {2,4,8,16};}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   constraint C2{ </a:t>
            </a:r>
            <a:r>
              <a:rPr lang="en-US" sz="1400" b="0" dirty="0" err="1">
                <a:latin typeface="Courier New" pitchFamily="-110" charset="0"/>
              </a:rPr>
              <a:t>foreach</a:t>
            </a:r>
            <a:r>
              <a:rPr lang="en-US" sz="1400" b="0" dirty="0">
                <a:latin typeface="Courier New" pitchFamily="-110" charset="0"/>
              </a:rPr>
              <a:t> (A[j]) A[j]&gt; 2*j;}	  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</a:t>
            </a:r>
            <a:r>
              <a:rPr lang="en-US" sz="1400" dirty="0" err="1">
                <a:latin typeface="Courier New" pitchFamily="-110" charset="0"/>
              </a:rPr>
              <a:t>endclass</a:t>
            </a:r>
            <a:endParaRPr lang="en-US" sz="1400" dirty="0">
              <a:latin typeface="Courier New" pitchFamily="-110" charset="0"/>
            </a:endParaRPr>
          </a:p>
        </p:txBody>
      </p:sp>
      <p:sp>
        <p:nvSpPr>
          <p:cNvPr id="73734" name="Rectangle 5"/>
          <p:cNvSpPr>
            <a:spLocks noChangeArrowheads="1"/>
          </p:cNvSpPr>
          <p:nvPr/>
        </p:nvSpPr>
        <p:spPr bwMode="auto">
          <a:xfrm>
            <a:off x="1038225" y="2286000"/>
            <a:ext cx="6629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 dirty="0">
                <a:solidFill>
                  <a:srgbClr val="009900"/>
                </a:solidFill>
              </a:rPr>
              <a:t>C1 constraints each element of an array to be in the set [2,4,8,16]</a:t>
            </a:r>
          </a:p>
          <a:p>
            <a:pPr algn="l"/>
            <a:r>
              <a:rPr lang="en-US" sz="1400" b="0" dirty="0">
                <a:solidFill>
                  <a:srgbClr val="009900"/>
                </a:solidFill>
              </a:rPr>
              <a:t>C2 constraints each element of an array to be greater than twice its index</a:t>
            </a:r>
          </a:p>
        </p:txBody>
      </p:sp>
    </p:spTree>
    <p:extLst>
      <p:ext uri="{BB962C8B-B14F-4D97-AF65-F5344CB8AC3E}">
        <p14:creationId xmlns:p14="http://schemas.microsoft.com/office/powerpoint/2010/main" val="79142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2C8CB376-BB58-4CB8-848C-2073F87E155D}" type="slidenum">
              <a:rPr lang="en-US" sz="1400" b="0">
                <a:solidFill>
                  <a:srgbClr val="6B6B6B"/>
                </a:solidFill>
              </a:rPr>
              <a:pPr eaLnBrk="1" hangingPunct="1"/>
              <a:t>47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Constraints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100" smtClean="0"/>
              <a:t>Iterative constraints</a:t>
            </a:r>
          </a:p>
          <a:p>
            <a:pPr lvl="1" eaLnBrk="1" hangingPunct="1">
              <a:lnSpc>
                <a:spcPct val="90000"/>
              </a:lnSpc>
              <a:buFont typeface="Wingdings" pitchFamily="-110" charset="2"/>
              <a:buNone/>
            </a:pPr>
            <a:endParaRPr lang="en-US" smtClean="0"/>
          </a:p>
          <a:p>
            <a:pPr lvl="1" eaLnBrk="1" hangingPunct="1">
              <a:lnSpc>
                <a:spcPct val="90000"/>
              </a:lnSpc>
            </a:pPr>
            <a:endParaRPr lang="en-US" sz="1100" smtClean="0"/>
          </a:p>
          <a:p>
            <a:pPr lvl="4" eaLnBrk="1" hangingPunct="1">
              <a:lnSpc>
                <a:spcPct val="90000"/>
              </a:lnSpc>
            </a:pPr>
            <a:endParaRPr lang="en-US" sz="800" smtClean="0"/>
          </a:p>
          <a:p>
            <a:pPr lvl="1" eaLnBrk="1" hangingPunct="1">
              <a:lnSpc>
                <a:spcPct val="90000"/>
              </a:lnSpc>
            </a:pPr>
            <a:endParaRPr lang="en-US" sz="1100" smtClean="0"/>
          </a:p>
          <a:p>
            <a:pPr lvl="2" eaLnBrk="1" hangingPunct="1">
              <a:lnSpc>
                <a:spcPct val="90000"/>
              </a:lnSpc>
            </a:pPr>
            <a:endParaRPr lang="en-US" sz="1000" smtClean="0"/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000" smtClean="0"/>
          </a:p>
        </p:txBody>
      </p:sp>
      <p:sp>
        <p:nvSpPr>
          <p:cNvPr id="75781" name="Text Box 4"/>
          <p:cNvSpPr txBox="1">
            <a:spLocks noChangeArrowheads="1"/>
          </p:cNvSpPr>
          <p:nvPr/>
        </p:nvSpPr>
        <p:spPr bwMode="auto">
          <a:xfrm>
            <a:off x="5105400" y="1524000"/>
            <a:ext cx="2971800" cy="32067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>
                <a:latin typeface="Courier New" pitchFamily="-110" charset="0"/>
              </a:rPr>
              <a:t>bit </a:t>
            </a:r>
            <a:r>
              <a:rPr lang="en-US" sz="1400" b="0">
                <a:latin typeface="Courier New" pitchFamily="-110" charset="0"/>
              </a:rPr>
              <a:t>[3:0][2:1] B [5:1][4]</a:t>
            </a:r>
          </a:p>
        </p:txBody>
      </p:sp>
      <p:grpSp>
        <p:nvGrpSpPr>
          <p:cNvPr id="75782" name="Group 5"/>
          <p:cNvGrpSpPr>
            <a:grpSpLocks/>
          </p:cNvGrpSpPr>
          <p:nvPr/>
        </p:nvGrpSpPr>
        <p:grpSpPr bwMode="auto">
          <a:xfrm>
            <a:off x="1600200" y="2514600"/>
            <a:ext cx="2133600" cy="1295400"/>
            <a:chOff x="1008" y="2064"/>
            <a:chExt cx="1344" cy="816"/>
          </a:xfrm>
        </p:grpSpPr>
        <p:grpSp>
          <p:nvGrpSpPr>
            <p:cNvPr id="75837" name="Group 6"/>
            <p:cNvGrpSpPr>
              <a:grpSpLocks/>
            </p:cNvGrpSpPr>
            <p:nvPr/>
          </p:nvGrpSpPr>
          <p:grpSpPr bwMode="auto">
            <a:xfrm>
              <a:off x="1008" y="2544"/>
              <a:ext cx="864" cy="288"/>
              <a:chOff x="624" y="2352"/>
              <a:chExt cx="864" cy="288"/>
            </a:xfrm>
          </p:grpSpPr>
          <p:sp>
            <p:nvSpPr>
              <p:cNvPr id="75865" name="Rectangle 7"/>
              <p:cNvSpPr>
                <a:spLocks noChangeArrowheads="1"/>
              </p:cNvSpPr>
              <p:nvPr/>
            </p:nvSpPr>
            <p:spPr bwMode="auto">
              <a:xfrm>
                <a:off x="624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6" name="Rectangle 8"/>
              <p:cNvSpPr>
                <a:spLocks noChangeArrowheads="1"/>
              </p:cNvSpPr>
              <p:nvPr/>
            </p:nvSpPr>
            <p:spPr bwMode="auto">
              <a:xfrm>
                <a:off x="912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7" name="Rectangle 9"/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8" name="Rectangle 10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9" name="Rectangle 11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70" name="Rectangle 12"/>
              <p:cNvSpPr>
                <a:spLocks noChangeArrowheads="1"/>
              </p:cNvSpPr>
              <p:nvPr/>
            </p:nvSpPr>
            <p:spPr bwMode="auto">
              <a:xfrm>
                <a:off x="1200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5838" name="Group 13"/>
            <p:cNvGrpSpPr>
              <a:grpSpLocks/>
            </p:cNvGrpSpPr>
            <p:nvPr/>
          </p:nvGrpSpPr>
          <p:grpSpPr bwMode="auto">
            <a:xfrm>
              <a:off x="1104" y="2448"/>
              <a:ext cx="864" cy="288"/>
              <a:chOff x="624" y="2352"/>
              <a:chExt cx="864" cy="288"/>
            </a:xfrm>
          </p:grpSpPr>
          <p:sp>
            <p:nvSpPr>
              <p:cNvPr id="75859" name="Rectangle 14"/>
              <p:cNvSpPr>
                <a:spLocks noChangeArrowheads="1"/>
              </p:cNvSpPr>
              <p:nvPr/>
            </p:nvSpPr>
            <p:spPr bwMode="auto">
              <a:xfrm>
                <a:off x="624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0" name="Rectangle 15"/>
              <p:cNvSpPr>
                <a:spLocks noChangeArrowheads="1"/>
              </p:cNvSpPr>
              <p:nvPr/>
            </p:nvSpPr>
            <p:spPr bwMode="auto">
              <a:xfrm>
                <a:off x="912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1" name="Rectangle 16"/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2" name="Rectangle 17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3" name="Rectangle 18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64" name="Rectangle 19"/>
              <p:cNvSpPr>
                <a:spLocks noChangeArrowheads="1"/>
              </p:cNvSpPr>
              <p:nvPr/>
            </p:nvSpPr>
            <p:spPr bwMode="auto">
              <a:xfrm>
                <a:off x="1200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5839" name="Group 20"/>
            <p:cNvGrpSpPr>
              <a:grpSpLocks/>
            </p:cNvGrpSpPr>
            <p:nvPr/>
          </p:nvGrpSpPr>
          <p:grpSpPr bwMode="auto">
            <a:xfrm>
              <a:off x="1200" y="2352"/>
              <a:ext cx="864" cy="288"/>
              <a:chOff x="624" y="2352"/>
              <a:chExt cx="864" cy="288"/>
            </a:xfrm>
          </p:grpSpPr>
          <p:sp>
            <p:nvSpPr>
              <p:cNvPr id="75853" name="Rectangle 21"/>
              <p:cNvSpPr>
                <a:spLocks noChangeArrowheads="1"/>
              </p:cNvSpPr>
              <p:nvPr/>
            </p:nvSpPr>
            <p:spPr bwMode="auto">
              <a:xfrm>
                <a:off x="624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4" name="Rectangle 22"/>
              <p:cNvSpPr>
                <a:spLocks noChangeArrowheads="1"/>
              </p:cNvSpPr>
              <p:nvPr/>
            </p:nvSpPr>
            <p:spPr bwMode="auto">
              <a:xfrm>
                <a:off x="912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5" name="Rectangle 23"/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6" name="Rectangle 24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7" name="Rectangle 25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8" name="Rectangle 26"/>
              <p:cNvSpPr>
                <a:spLocks noChangeArrowheads="1"/>
              </p:cNvSpPr>
              <p:nvPr/>
            </p:nvSpPr>
            <p:spPr bwMode="auto">
              <a:xfrm>
                <a:off x="1200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5840" name="Group 27"/>
            <p:cNvGrpSpPr>
              <a:grpSpLocks/>
            </p:cNvGrpSpPr>
            <p:nvPr/>
          </p:nvGrpSpPr>
          <p:grpSpPr bwMode="auto">
            <a:xfrm>
              <a:off x="1296" y="2256"/>
              <a:ext cx="864" cy="288"/>
              <a:chOff x="624" y="2352"/>
              <a:chExt cx="864" cy="288"/>
            </a:xfrm>
          </p:grpSpPr>
          <p:sp>
            <p:nvSpPr>
              <p:cNvPr id="75847" name="Rectangle 28"/>
              <p:cNvSpPr>
                <a:spLocks noChangeArrowheads="1"/>
              </p:cNvSpPr>
              <p:nvPr/>
            </p:nvSpPr>
            <p:spPr bwMode="auto">
              <a:xfrm>
                <a:off x="624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48" name="Rectangle 29"/>
              <p:cNvSpPr>
                <a:spLocks noChangeArrowheads="1"/>
              </p:cNvSpPr>
              <p:nvPr/>
            </p:nvSpPr>
            <p:spPr bwMode="auto">
              <a:xfrm>
                <a:off x="912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49" name="Rectangle 30"/>
              <p:cNvSpPr>
                <a:spLocks noChangeArrowheads="1"/>
              </p:cNvSpPr>
              <p:nvPr/>
            </p:nvSpPr>
            <p:spPr bwMode="auto">
              <a:xfrm>
                <a:off x="624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0" name="Rectangle 31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1" name="Rectangle 32"/>
              <p:cNvSpPr>
                <a:spLocks noChangeArrowheads="1"/>
              </p:cNvSpPr>
              <p:nvPr/>
            </p:nvSpPr>
            <p:spPr bwMode="auto">
              <a:xfrm>
                <a:off x="1200" y="2352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52" name="Rectangle 33"/>
              <p:cNvSpPr>
                <a:spLocks noChangeArrowheads="1"/>
              </p:cNvSpPr>
              <p:nvPr/>
            </p:nvSpPr>
            <p:spPr bwMode="auto">
              <a:xfrm>
                <a:off x="1200" y="24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841" name="Line 34"/>
            <p:cNvSpPr>
              <a:spLocks noChangeShapeType="1"/>
            </p:cNvSpPr>
            <p:nvPr/>
          </p:nvSpPr>
          <p:spPr bwMode="auto">
            <a:xfrm>
              <a:off x="1296" y="2208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842" name="Line 35"/>
            <p:cNvSpPr>
              <a:spLocks noChangeShapeType="1"/>
            </p:cNvSpPr>
            <p:nvPr/>
          </p:nvSpPr>
          <p:spPr bwMode="auto">
            <a:xfrm>
              <a:off x="2208" y="22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843" name="Line 36"/>
            <p:cNvSpPr>
              <a:spLocks noChangeShapeType="1"/>
            </p:cNvSpPr>
            <p:nvPr/>
          </p:nvSpPr>
          <p:spPr bwMode="auto">
            <a:xfrm flipH="1">
              <a:off x="1920" y="259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844" name="Rectangle 37"/>
            <p:cNvSpPr>
              <a:spLocks noChangeArrowheads="1"/>
            </p:cNvSpPr>
            <p:nvPr/>
          </p:nvSpPr>
          <p:spPr bwMode="auto">
            <a:xfrm>
              <a:off x="2174" y="230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 b="0"/>
                <a:t>2</a:t>
              </a:r>
            </a:p>
          </p:txBody>
        </p:sp>
        <p:sp>
          <p:nvSpPr>
            <p:cNvPr id="75845" name="Rectangle 38"/>
            <p:cNvSpPr>
              <a:spLocks noChangeArrowheads="1"/>
            </p:cNvSpPr>
            <p:nvPr/>
          </p:nvSpPr>
          <p:spPr bwMode="auto">
            <a:xfrm>
              <a:off x="1680" y="206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 b="0"/>
                <a:t>3</a:t>
              </a:r>
            </a:p>
          </p:txBody>
        </p:sp>
        <p:sp>
          <p:nvSpPr>
            <p:cNvPr id="75846" name="Rectangle 39"/>
            <p:cNvSpPr>
              <a:spLocks noChangeArrowheads="1"/>
            </p:cNvSpPr>
            <p:nvPr/>
          </p:nvSpPr>
          <p:spPr bwMode="auto">
            <a:xfrm>
              <a:off x="2016" y="2688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 b="0"/>
                <a:t>4</a:t>
              </a:r>
            </a:p>
          </p:txBody>
        </p:sp>
      </p:grpSp>
      <p:grpSp>
        <p:nvGrpSpPr>
          <p:cNvPr id="75783" name="Group 40"/>
          <p:cNvGrpSpPr>
            <a:grpSpLocks/>
          </p:cNvGrpSpPr>
          <p:nvPr/>
        </p:nvGrpSpPr>
        <p:grpSpPr bwMode="auto">
          <a:xfrm>
            <a:off x="5638800" y="1981200"/>
            <a:ext cx="2667000" cy="2209800"/>
            <a:chOff x="3648" y="2400"/>
            <a:chExt cx="1680" cy="1392"/>
          </a:xfrm>
        </p:grpSpPr>
        <p:grpSp>
          <p:nvGrpSpPr>
            <p:cNvPr id="75799" name="Group 41"/>
            <p:cNvGrpSpPr>
              <a:grpSpLocks/>
            </p:cNvGrpSpPr>
            <p:nvPr/>
          </p:nvGrpSpPr>
          <p:grpSpPr bwMode="auto">
            <a:xfrm>
              <a:off x="4176" y="3072"/>
              <a:ext cx="1152" cy="720"/>
              <a:chOff x="4176" y="2160"/>
              <a:chExt cx="1152" cy="720"/>
            </a:xfrm>
          </p:grpSpPr>
          <p:sp>
            <p:nvSpPr>
              <p:cNvPr id="75817" name="Rectangle 42"/>
              <p:cNvSpPr>
                <a:spLocks noChangeArrowheads="1"/>
              </p:cNvSpPr>
              <p:nvPr/>
            </p:nvSpPr>
            <p:spPr bwMode="auto">
              <a:xfrm>
                <a:off x="4176" y="2160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8" name="Rectangle 43"/>
              <p:cNvSpPr>
                <a:spLocks noChangeArrowheads="1"/>
              </p:cNvSpPr>
              <p:nvPr/>
            </p:nvSpPr>
            <p:spPr bwMode="auto">
              <a:xfrm>
                <a:off x="4464" y="2160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9" name="Rectangle 44"/>
              <p:cNvSpPr>
                <a:spLocks noChangeArrowheads="1"/>
              </p:cNvSpPr>
              <p:nvPr/>
            </p:nvSpPr>
            <p:spPr bwMode="auto">
              <a:xfrm>
                <a:off x="4176" y="2304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0" name="Rectangle 45"/>
              <p:cNvSpPr>
                <a:spLocks noChangeArrowheads="1"/>
              </p:cNvSpPr>
              <p:nvPr/>
            </p:nvSpPr>
            <p:spPr bwMode="auto">
              <a:xfrm>
                <a:off x="4464" y="2304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1" name="Rectangle 46"/>
              <p:cNvSpPr>
                <a:spLocks noChangeArrowheads="1"/>
              </p:cNvSpPr>
              <p:nvPr/>
            </p:nvSpPr>
            <p:spPr bwMode="auto">
              <a:xfrm>
                <a:off x="4752" y="2160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2" name="Rectangle 47"/>
              <p:cNvSpPr>
                <a:spLocks noChangeArrowheads="1"/>
              </p:cNvSpPr>
              <p:nvPr/>
            </p:nvSpPr>
            <p:spPr bwMode="auto">
              <a:xfrm>
                <a:off x="4752" y="2304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3" name="Rectangle 48"/>
              <p:cNvSpPr>
                <a:spLocks noChangeArrowheads="1"/>
              </p:cNvSpPr>
              <p:nvPr/>
            </p:nvSpPr>
            <p:spPr bwMode="auto">
              <a:xfrm>
                <a:off x="5040" y="2160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4" name="Rectangle 49"/>
              <p:cNvSpPr>
                <a:spLocks noChangeArrowheads="1"/>
              </p:cNvSpPr>
              <p:nvPr/>
            </p:nvSpPr>
            <p:spPr bwMode="auto">
              <a:xfrm>
                <a:off x="5040" y="2304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5" name="Rectangle 50"/>
              <p:cNvSpPr>
                <a:spLocks noChangeArrowheads="1"/>
              </p:cNvSpPr>
              <p:nvPr/>
            </p:nvSpPr>
            <p:spPr bwMode="auto">
              <a:xfrm>
                <a:off x="4176" y="2448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6" name="Rectangle 51"/>
              <p:cNvSpPr>
                <a:spLocks noChangeArrowheads="1"/>
              </p:cNvSpPr>
              <p:nvPr/>
            </p:nvSpPr>
            <p:spPr bwMode="auto">
              <a:xfrm>
                <a:off x="4464" y="2448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7" name="Rectangle 52"/>
              <p:cNvSpPr>
                <a:spLocks noChangeArrowheads="1"/>
              </p:cNvSpPr>
              <p:nvPr/>
            </p:nvSpPr>
            <p:spPr bwMode="auto">
              <a:xfrm>
                <a:off x="4176" y="2592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8" name="Rectangle 53"/>
              <p:cNvSpPr>
                <a:spLocks noChangeArrowheads="1"/>
              </p:cNvSpPr>
              <p:nvPr/>
            </p:nvSpPr>
            <p:spPr bwMode="auto">
              <a:xfrm>
                <a:off x="4464" y="2592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9" name="Rectangle 54"/>
              <p:cNvSpPr>
                <a:spLocks noChangeArrowheads="1"/>
              </p:cNvSpPr>
              <p:nvPr/>
            </p:nvSpPr>
            <p:spPr bwMode="auto">
              <a:xfrm>
                <a:off x="4752" y="2448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0" name="Rectangle 55"/>
              <p:cNvSpPr>
                <a:spLocks noChangeArrowheads="1"/>
              </p:cNvSpPr>
              <p:nvPr/>
            </p:nvSpPr>
            <p:spPr bwMode="auto">
              <a:xfrm>
                <a:off x="4752" y="2592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1" name="Rectangle 56"/>
              <p:cNvSpPr>
                <a:spLocks noChangeArrowheads="1"/>
              </p:cNvSpPr>
              <p:nvPr/>
            </p:nvSpPr>
            <p:spPr bwMode="auto">
              <a:xfrm>
                <a:off x="5040" y="2448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2" name="Rectangle 57"/>
              <p:cNvSpPr>
                <a:spLocks noChangeArrowheads="1"/>
              </p:cNvSpPr>
              <p:nvPr/>
            </p:nvSpPr>
            <p:spPr bwMode="auto">
              <a:xfrm>
                <a:off x="5040" y="2592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3" name="Rectangle 58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4" name="Rectangle 59"/>
              <p:cNvSpPr>
                <a:spLocks noChangeArrowheads="1"/>
              </p:cNvSpPr>
              <p:nvPr/>
            </p:nvSpPr>
            <p:spPr bwMode="auto">
              <a:xfrm>
                <a:off x="4464" y="2736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5" name="Rectangle 60"/>
              <p:cNvSpPr>
                <a:spLocks noChangeArrowheads="1"/>
              </p:cNvSpPr>
              <p:nvPr/>
            </p:nvSpPr>
            <p:spPr bwMode="auto">
              <a:xfrm>
                <a:off x="4752" y="2736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6" name="Rectangle 61"/>
              <p:cNvSpPr>
                <a:spLocks noChangeArrowheads="1"/>
              </p:cNvSpPr>
              <p:nvPr/>
            </p:nvSpPr>
            <p:spPr bwMode="auto">
              <a:xfrm>
                <a:off x="5040" y="2736"/>
                <a:ext cx="288" cy="14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5800" name="Group 62"/>
            <p:cNvGrpSpPr>
              <a:grpSpLocks/>
            </p:cNvGrpSpPr>
            <p:nvPr/>
          </p:nvGrpSpPr>
          <p:grpSpPr bwMode="auto">
            <a:xfrm>
              <a:off x="3840" y="2688"/>
              <a:ext cx="1152" cy="192"/>
              <a:chOff x="2976" y="2352"/>
              <a:chExt cx="1152" cy="192"/>
            </a:xfrm>
          </p:grpSpPr>
          <p:sp>
            <p:nvSpPr>
              <p:cNvPr id="75809" name="Rectangle 63"/>
              <p:cNvSpPr>
                <a:spLocks noChangeArrowheads="1"/>
              </p:cNvSpPr>
              <p:nvPr/>
            </p:nvSpPr>
            <p:spPr bwMode="auto">
              <a:xfrm>
                <a:off x="2976" y="2352"/>
                <a:ext cx="288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0" name="Rectangle 64"/>
              <p:cNvSpPr>
                <a:spLocks noChangeArrowheads="1"/>
              </p:cNvSpPr>
              <p:nvPr/>
            </p:nvSpPr>
            <p:spPr bwMode="auto">
              <a:xfrm>
                <a:off x="3264" y="2352"/>
                <a:ext cx="288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1" name="Rectangle 65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288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2" name="Rectangle 66"/>
              <p:cNvSpPr>
                <a:spLocks noChangeArrowheads="1"/>
              </p:cNvSpPr>
              <p:nvPr/>
            </p:nvSpPr>
            <p:spPr bwMode="auto">
              <a:xfrm>
                <a:off x="3840" y="2352"/>
                <a:ext cx="288" cy="144"/>
              </a:xfrm>
              <a:prstGeom prst="rect">
                <a:avLst/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3" name="Rectangle 67"/>
              <p:cNvSpPr>
                <a:spLocks noChangeArrowheads="1"/>
              </p:cNvSpPr>
              <p:nvPr/>
            </p:nvSpPr>
            <p:spPr bwMode="auto">
              <a:xfrm>
                <a:off x="3038" y="235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 b="0"/>
                  <a:t>3</a:t>
                </a:r>
              </a:p>
            </p:txBody>
          </p:sp>
          <p:sp>
            <p:nvSpPr>
              <p:cNvPr id="75814" name="Rectangle 68"/>
              <p:cNvSpPr>
                <a:spLocks noChangeArrowheads="1"/>
              </p:cNvSpPr>
              <p:nvPr/>
            </p:nvSpPr>
            <p:spPr bwMode="auto">
              <a:xfrm>
                <a:off x="3326" y="235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 b="0"/>
                  <a:t>2</a:t>
                </a:r>
              </a:p>
            </p:txBody>
          </p:sp>
          <p:sp>
            <p:nvSpPr>
              <p:cNvPr id="75815" name="Rectangle 69"/>
              <p:cNvSpPr>
                <a:spLocks noChangeArrowheads="1"/>
              </p:cNvSpPr>
              <p:nvPr/>
            </p:nvSpPr>
            <p:spPr bwMode="auto">
              <a:xfrm>
                <a:off x="3614" y="235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 b="0"/>
                  <a:t>1</a:t>
                </a:r>
              </a:p>
            </p:txBody>
          </p:sp>
          <p:sp>
            <p:nvSpPr>
              <p:cNvPr id="75816" name="Rectangle 70"/>
              <p:cNvSpPr>
                <a:spLocks noChangeArrowheads="1"/>
              </p:cNvSpPr>
              <p:nvPr/>
            </p:nvSpPr>
            <p:spPr bwMode="auto">
              <a:xfrm>
                <a:off x="3902" y="2352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/>
                <a:r>
                  <a:rPr lang="en-US" sz="1400" b="0"/>
                  <a:t>0</a:t>
                </a:r>
              </a:p>
            </p:txBody>
          </p:sp>
        </p:grpSp>
        <p:sp>
          <p:nvSpPr>
            <p:cNvPr id="75801" name="Line 71"/>
            <p:cNvSpPr>
              <a:spLocks noChangeShapeType="1"/>
            </p:cNvSpPr>
            <p:nvPr/>
          </p:nvSpPr>
          <p:spPr bwMode="auto">
            <a:xfrm flipH="1" flipV="1">
              <a:off x="3840" y="2832"/>
              <a:ext cx="336" cy="240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802" name="Line 72"/>
            <p:cNvSpPr>
              <a:spLocks noChangeShapeType="1"/>
            </p:cNvSpPr>
            <p:nvPr/>
          </p:nvSpPr>
          <p:spPr bwMode="auto">
            <a:xfrm flipH="1">
              <a:off x="4464" y="2832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803" name="Rectangle 73"/>
            <p:cNvSpPr>
              <a:spLocks noChangeArrowheads="1"/>
            </p:cNvSpPr>
            <p:nvPr/>
          </p:nvSpPr>
          <p:spPr bwMode="auto">
            <a:xfrm>
              <a:off x="3648" y="2400"/>
              <a:ext cx="288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4" name="Rectangle 74"/>
            <p:cNvSpPr>
              <a:spLocks noChangeArrowheads="1"/>
            </p:cNvSpPr>
            <p:nvPr/>
          </p:nvSpPr>
          <p:spPr bwMode="auto">
            <a:xfrm>
              <a:off x="3936" y="2400"/>
              <a:ext cx="288" cy="144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805" name="Rectangle 75"/>
            <p:cNvSpPr>
              <a:spLocks noChangeArrowheads="1"/>
            </p:cNvSpPr>
            <p:nvPr/>
          </p:nvSpPr>
          <p:spPr bwMode="auto">
            <a:xfrm>
              <a:off x="3710" y="240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 b="0"/>
                <a:t>2</a:t>
              </a:r>
            </a:p>
          </p:txBody>
        </p:sp>
        <p:sp>
          <p:nvSpPr>
            <p:cNvPr id="75806" name="Rectangle 76"/>
            <p:cNvSpPr>
              <a:spLocks noChangeArrowheads="1"/>
            </p:cNvSpPr>
            <p:nvPr/>
          </p:nvSpPr>
          <p:spPr bwMode="auto">
            <a:xfrm>
              <a:off x="3998" y="2400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sz="1400" b="0"/>
                <a:t>1</a:t>
              </a:r>
            </a:p>
          </p:txBody>
        </p:sp>
        <p:sp>
          <p:nvSpPr>
            <p:cNvPr id="75807" name="Line 77"/>
            <p:cNvSpPr>
              <a:spLocks noChangeShapeType="1"/>
            </p:cNvSpPr>
            <p:nvPr/>
          </p:nvSpPr>
          <p:spPr bwMode="auto">
            <a:xfrm flipH="1" flipV="1">
              <a:off x="3648" y="2544"/>
              <a:ext cx="192" cy="14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75808" name="Line 78"/>
            <p:cNvSpPr>
              <a:spLocks noChangeShapeType="1"/>
            </p:cNvSpPr>
            <p:nvPr/>
          </p:nvSpPr>
          <p:spPr bwMode="auto">
            <a:xfrm flipV="1">
              <a:off x="4128" y="2544"/>
              <a:ext cx="96" cy="14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75784" name="Text Box 79"/>
          <p:cNvSpPr txBox="1">
            <a:spLocks noChangeArrowheads="1"/>
          </p:cNvSpPr>
          <p:nvPr/>
        </p:nvSpPr>
        <p:spPr bwMode="auto">
          <a:xfrm>
            <a:off x="1600200" y="1676400"/>
            <a:ext cx="2133600" cy="32067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dirty="0">
                <a:latin typeface="Courier New" pitchFamily="-110" charset="0"/>
              </a:rPr>
              <a:t> </a:t>
            </a:r>
            <a:r>
              <a:rPr lang="en-US" sz="1400" dirty="0" err="1">
                <a:latin typeface="Courier New" pitchFamily="-110" charset="0"/>
              </a:rPr>
              <a:t>int</a:t>
            </a:r>
            <a:r>
              <a:rPr lang="en-US" sz="1400" dirty="0">
                <a:latin typeface="Courier New" pitchFamily="-110" charset="0"/>
              </a:rPr>
              <a:t> </a:t>
            </a:r>
            <a:r>
              <a:rPr lang="en-US" sz="1400" b="0" dirty="0">
                <a:latin typeface="Courier New" pitchFamily="-110" charset="0"/>
              </a:rPr>
              <a:t>A [2][3][4];</a:t>
            </a:r>
          </a:p>
        </p:txBody>
      </p:sp>
      <p:sp>
        <p:nvSpPr>
          <p:cNvPr id="75785" name="Text Box 80"/>
          <p:cNvSpPr txBox="1">
            <a:spLocks noChangeArrowheads="1"/>
          </p:cNvSpPr>
          <p:nvPr/>
        </p:nvSpPr>
        <p:spPr bwMode="auto">
          <a:xfrm>
            <a:off x="1219200" y="4038600"/>
            <a:ext cx="2438400" cy="32067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>
                <a:latin typeface="Courier New" pitchFamily="-110" charset="0"/>
              </a:rPr>
              <a:t> foreach </a:t>
            </a:r>
            <a:r>
              <a:rPr lang="en-US" sz="1400" b="0">
                <a:latin typeface="Courier New" pitchFamily="-110" charset="0"/>
              </a:rPr>
              <a:t>(A[i,j,k])…</a:t>
            </a:r>
          </a:p>
        </p:txBody>
      </p:sp>
      <p:sp>
        <p:nvSpPr>
          <p:cNvPr id="75786" name="Text Box 81"/>
          <p:cNvSpPr txBox="1">
            <a:spLocks noChangeArrowheads="1"/>
          </p:cNvSpPr>
          <p:nvPr/>
        </p:nvSpPr>
        <p:spPr bwMode="auto">
          <a:xfrm>
            <a:off x="6096000" y="4784725"/>
            <a:ext cx="2438400" cy="32067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>
                <a:latin typeface="Courier New" pitchFamily="-110" charset="0"/>
              </a:rPr>
              <a:t>foreach</a:t>
            </a:r>
            <a:r>
              <a:rPr lang="en-US" sz="1400" b="0">
                <a:latin typeface="Courier New" pitchFamily="-110" charset="0"/>
              </a:rPr>
              <a:t> (B[q,r,,s])…</a:t>
            </a:r>
          </a:p>
        </p:txBody>
      </p:sp>
      <p:sp>
        <p:nvSpPr>
          <p:cNvPr id="75787" name="Text Box 82"/>
          <p:cNvSpPr txBox="1">
            <a:spLocks noChangeArrowheads="1"/>
          </p:cNvSpPr>
          <p:nvPr/>
        </p:nvSpPr>
        <p:spPr bwMode="auto">
          <a:xfrm>
            <a:off x="1219200" y="4495800"/>
            <a:ext cx="2971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i iterates from 0 to 1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j iterates from 0 to 2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k iterates from 0 to 3</a:t>
            </a:r>
          </a:p>
          <a:p>
            <a:pPr algn="l" eaLnBrk="1" hangingPunct="1"/>
            <a:endParaRPr lang="en-US" sz="1400" b="0">
              <a:latin typeface="Courier New" pitchFamily="-110" charset="0"/>
            </a:endParaRPr>
          </a:p>
        </p:txBody>
      </p:sp>
      <p:sp>
        <p:nvSpPr>
          <p:cNvPr id="75788" name="Text Box 83"/>
          <p:cNvSpPr txBox="1">
            <a:spLocks noChangeArrowheads="1"/>
          </p:cNvSpPr>
          <p:nvPr/>
        </p:nvSpPr>
        <p:spPr bwMode="auto">
          <a:xfrm>
            <a:off x="5867400" y="5229225"/>
            <a:ext cx="297180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q iterates from 5 to 1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r iterates from 0 to 3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s iterates from 2 to 1</a:t>
            </a:r>
          </a:p>
          <a:p>
            <a:pPr algn="l" eaLnBrk="1" hangingPunct="1"/>
            <a:endParaRPr lang="en-US" sz="1400" b="0">
              <a:latin typeface="Courier New" pitchFamily="-110" charset="0"/>
            </a:endParaRPr>
          </a:p>
        </p:txBody>
      </p:sp>
      <p:sp>
        <p:nvSpPr>
          <p:cNvPr id="533588" name="Freeform 84"/>
          <p:cNvSpPr>
            <a:spLocks/>
          </p:cNvSpPr>
          <p:nvPr/>
        </p:nvSpPr>
        <p:spPr bwMode="auto">
          <a:xfrm>
            <a:off x="3733800" y="3048000"/>
            <a:ext cx="774700" cy="1600200"/>
          </a:xfrm>
          <a:custGeom>
            <a:avLst/>
            <a:gdLst>
              <a:gd name="T0" fmla="*/ 48 w 488"/>
              <a:gd name="T1" fmla="*/ 1008 h 1008"/>
              <a:gd name="T2" fmla="*/ 480 w 488"/>
              <a:gd name="T3" fmla="*/ 288 h 1008"/>
              <a:gd name="T4" fmla="*/ 0 w 488"/>
              <a:gd name="T5" fmla="*/ 0 h 1008"/>
              <a:gd name="T6" fmla="*/ 0 60000 65536"/>
              <a:gd name="T7" fmla="*/ 0 60000 65536"/>
              <a:gd name="T8" fmla="*/ 0 60000 65536"/>
              <a:gd name="T9" fmla="*/ 0 w 488"/>
              <a:gd name="T10" fmla="*/ 0 h 1008"/>
              <a:gd name="T11" fmla="*/ 488 w 488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8" h="1008">
                <a:moveTo>
                  <a:pt x="48" y="1008"/>
                </a:moveTo>
                <a:cubicBezTo>
                  <a:pt x="268" y="732"/>
                  <a:pt x="488" y="456"/>
                  <a:pt x="480" y="288"/>
                </a:cubicBezTo>
                <a:cubicBezTo>
                  <a:pt x="472" y="120"/>
                  <a:pt x="236" y="60"/>
                  <a:pt x="0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90" name="Freeform 86"/>
          <p:cNvSpPr>
            <a:spLocks/>
          </p:cNvSpPr>
          <p:nvPr/>
        </p:nvSpPr>
        <p:spPr bwMode="auto">
          <a:xfrm>
            <a:off x="673100" y="2095500"/>
            <a:ext cx="2476500" cy="2781300"/>
          </a:xfrm>
          <a:custGeom>
            <a:avLst/>
            <a:gdLst>
              <a:gd name="T0" fmla="*/ 440 w 1560"/>
              <a:gd name="T1" fmla="*/ 1752 h 1752"/>
              <a:gd name="T2" fmla="*/ 152 w 1560"/>
              <a:gd name="T3" fmla="*/ 744 h 1752"/>
              <a:gd name="T4" fmla="*/ 1352 w 1560"/>
              <a:gd name="T5" fmla="*/ 72 h 1752"/>
              <a:gd name="T6" fmla="*/ 1400 w 1560"/>
              <a:gd name="T7" fmla="*/ 312 h 1752"/>
              <a:gd name="T8" fmla="*/ 0 60000 65536"/>
              <a:gd name="T9" fmla="*/ 0 60000 65536"/>
              <a:gd name="T10" fmla="*/ 0 60000 65536"/>
              <a:gd name="T11" fmla="*/ 0 60000 65536"/>
              <a:gd name="T12" fmla="*/ 0 w 1560"/>
              <a:gd name="T13" fmla="*/ 0 h 1752"/>
              <a:gd name="T14" fmla="*/ 1560 w 1560"/>
              <a:gd name="T15" fmla="*/ 1752 h 17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60" h="1752">
                <a:moveTo>
                  <a:pt x="440" y="1752"/>
                </a:moveTo>
                <a:cubicBezTo>
                  <a:pt x="220" y="1388"/>
                  <a:pt x="0" y="1024"/>
                  <a:pt x="152" y="744"/>
                </a:cubicBezTo>
                <a:cubicBezTo>
                  <a:pt x="304" y="464"/>
                  <a:pt x="1144" y="144"/>
                  <a:pt x="1352" y="72"/>
                </a:cubicBezTo>
                <a:cubicBezTo>
                  <a:pt x="1560" y="0"/>
                  <a:pt x="1480" y="156"/>
                  <a:pt x="1400" y="312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591" name="Freeform 87"/>
          <p:cNvSpPr>
            <a:spLocks/>
          </p:cNvSpPr>
          <p:nvPr/>
        </p:nvSpPr>
        <p:spPr bwMode="auto">
          <a:xfrm>
            <a:off x="3505200" y="3581400"/>
            <a:ext cx="965200" cy="1524000"/>
          </a:xfrm>
          <a:custGeom>
            <a:avLst/>
            <a:gdLst>
              <a:gd name="T0" fmla="*/ 192 w 608"/>
              <a:gd name="T1" fmla="*/ 960 h 960"/>
              <a:gd name="T2" fmla="*/ 576 w 608"/>
              <a:gd name="T3" fmla="*/ 432 h 960"/>
              <a:gd name="T4" fmla="*/ 0 w 608"/>
              <a:gd name="T5" fmla="*/ 0 h 960"/>
              <a:gd name="T6" fmla="*/ 0 60000 65536"/>
              <a:gd name="T7" fmla="*/ 0 60000 65536"/>
              <a:gd name="T8" fmla="*/ 0 60000 65536"/>
              <a:gd name="T9" fmla="*/ 0 w 608"/>
              <a:gd name="T10" fmla="*/ 0 h 960"/>
              <a:gd name="T11" fmla="*/ 608 w 608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08" h="960">
                <a:moveTo>
                  <a:pt x="192" y="960"/>
                </a:moveTo>
                <a:cubicBezTo>
                  <a:pt x="400" y="776"/>
                  <a:pt x="608" y="592"/>
                  <a:pt x="576" y="432"/>
                </a:cubicBezTo>
                <a:cubicBezTo>
                  <a:pt x="544" y="272"/>
                  <a:pt x="272" y="136"/>
                  <a:pt x="0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92" name="Line 88"/>
          <p:cNvSpPr>
            <a:spLocks noChangeShapeType="1"/>
          </p:cNvSpPr>
          <p:nvPr/>
        </p:nvSpPr>
        <p:spPr bwMode="auto">
          <a:xfrm>
            <a:off x="6324600" y="3048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793" name="Rectangle 124"/>
          <p:cNvSpPr>
            <a:spLocks noChangeArrowheads="1"/>
          </p:cNvSpPr>
          <p:nvPr/>
        </p:nvSpPr>
        <p:spPr bwMode="auto">
          <a:xfrm>
            <a:off x="5883275" y="3479800"/>
            <a:ext cx="430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5:1</a:t>
            </a:r>
          </a:p>
        </p:txBody>
      </p:sp>
      <p:sp>
        <p:nvSpPr>
          <p:cNvPr id="75794" name="Line 125"/>
          <p:cNvSpPr>
            <a:spLocks noChangeShapeType="1"/>
          </p:cNvSpPr>
          <p:nvPr/>
        </p:nvSpPr>
        <p:spPr bwMode="auto">
          <a:xfrm>
            <a:off x="6477000" y="4267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5795" name="Rectangle 126"/>
          <p:cNvSpPr>
            <a:spLocks noChangeArrowheads="1"/>
          </p:cNvSpPr>
          <p:nvPr/>
        </p:nvSpPr>
        <p:spPr bwMode="auto">
          <a:xfrm>
            <a:off x="7312025" y="426720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400" b="0"/>
              <a:t>4</a:t>
            </a:r>
          </a:p>
        </p:txBody>
      </p:sp>
      <p:sp>
        <p:nvSpPr>
          <p:cNvPr id="533633" name="Freeform 129"/>
          <p:cNvSpPr>
            <a:spLocks/>
          </p:cNvSpPr>
          <p:nvPr/>
        </p:nvSpPr>
        <p:spPr bwMode="auto">
          <a:xfrm>
            <a:off x="5549900" y="3505200"/>
            <a:ext cx="469900" cy="1905000"/>
          </a:xfrm>
          <a:custGeom>
            <a:avLst/>
            <a:gdLst>
              <a:gd name="T0" fmla="*/ 296 w 296"/>
              <a:gd name="T1" fmla="*/ 1200 h 1200"/>
              <a:gd name="T2" fmla="*/ 8 w 296"/>
              <a:gd name="T3" fmla="*/ 192 h 1200"/>
              <a:gd name="T4" fmla="*/ 248 w 296"/>
              <a:gd name="T5" fmla="*/ 48 h 1200"/>
              <a:gd name="T6" fmla="*/ 0 60000 65536"/>
              <a:gd name="T7" fmla="*/ 0 60000 65536"/>
              <a:gd name="T8" fmla="*/ 0 60000 65536"/>
              <a:gd name="T9" fmla="*/ 0 w 296"/>
              <a:gd name="T10" fmla="*/ 0 h 1200"/>
              <a:gd name="T11" fmla="*/ 296 w 296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6" h="1200">
                <a:moveTo>
                  <a:pt x="296" y="1200"/>
                </a:moveTo>
                <a:cubicBezTo>
                  <a:pt x="156" y="792"/>
                  <a:pt x="16" y="384"/>
                  <a:pt x="8" y="192"/>
                </a:cubicBezTo>
                <a:cubicBezTo>
                  <a:pt x="0" y="0"/>
                  <a:pt x="124" y="24"/>
                  <a:pt x="248" y="48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34" name="Freeform 130"/>
          <p:cNvSpPr>
            <a:spLocks/>
          </p:cNvSpPr>
          <p:nvPr/>
        </p:nvSpPr>
        <p:spPr bwMode="auto">
          <a:xfrm>
            <a:off x="7315200" y="4419600"/>
            <a:ext cx="1663700" cy="1143000"/>
          </a:xfrm>
          <a:custGeom>
            <a:avLst/>
            <a:gdLst>
              <a:gd name="T0" fmla="*/ 720 w 1048"/>
              <a:gd name="T1" fmla="*/ 720 h 720"/>
              <a:gd name="T2" fmla="*/ 960 w 1048"/>
              <a:gd name="T3" fmla="*/ 240 h 720"/>
              <a:gd name="T4" fmla="*/ 192 w 1048"/>
              <a:gd name="T5" fmla="*/ 144 h 720"/>
              <a:gd name="T6" fmla="*/ 0 w 1048"/>
              <a:gd name="T7" fmla="*/ 0 h 720"/>
              <a:gd name="T8" fmla="*/ 0 60000 65536"/>
              <a:gd name="T9" fmla="*/ 0 60000 65536"/>
              <a:gd name="T10" fmla="*/ 0 60000 65536"/>
              <a:gd name="T11" fmla="*/ 0 60000 65536"/>
              <a:gd name="T12" fmla="*/ 0 w 1048"/>
              <a:gd name="T13" fmla="*/ 0 h 720"/>
              <a:gd name="T14" fmla="*/ 1048 w 1048"/>
              <a:gd name="T15" fmla="*/ 720 h 7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8" h="720">
                <a:moveTo>
                  <a:pt x="720" y="720"/>
                </a:moveTo>
                <a:cubicBezTo>
                  <a:pt x="884" y="528"/>
                  <a:pt x="1048" y="336"/>
                  <a:pt x="960" y="240"/>
                </a:cubicBezTo>
                <a:cubicBezTo>
                  <a:pt x="872" y="144"/>
                  <a:pt x="352" y="184"/>
                  <a:pt x="192" y="144"/>
                </a:cubicBezTo>
                <a:cubicBezTo>
                  <a:pt x="32" y="104"/>
                  <a:pt x="16" y="52"/>
                  <a:pt x="0" y="0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3636" name="Freeform 132"/>
          <p:cNvSpPr>
            <a:spLocks/>
          </p:cNvSpPr>
          <p:nvPr/>
        </p:nvSpPr>
        <p:spPr bwMode="auto">
          <a:xfrm>
            <a:off x="5029200" y="1816100"/>
            <a:ext cx="990600" cy="3975100"/>
          </a:xfrm>
          <a:custGeom>
            <a:avLst/>
            <a:gdLst>
              <a:gd name="T0" fmla="*/ 624 w 624"/>
              <a:gd name="T1" fmla="*/ 2504 h 2504"/>
              <a:gd name="T2" fmla="*/ 48 w 624"/>
              <a:gd name="T3" fmla="*/ 392 h 2504"/>
              <a:gd name="T4" fmla="*/ 336 w 624"/>
              <a:gd name="T5" fmla="*/ 152 h 2504"/>
              <a:gd name="T6" fmla="*/ 0 60000 65536"/>
              <a:gd name="T7" fmla="*/ 0 60000 65536"/>
              <a:gd name="T8" fmla="*/ 0 60000 65536"/>
              <a:gd name="T9" fmla="*/ 0 w 624"/>
              <a:gd name="T10" fmla="*/ 0 h 2504"/>
              <a:gd name="T11" fmla="*/ 624 w 624"/>
              <a:gd name="T12" fmla="*/ 2504 h 25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2504">
                <a:moveTo>
                  <a:pt x="624" y="2504"/>
                </a:moveTo>
                <a:cubicBezTo>
                  <a:pt x="360" y="1644"/>
                  <a:pt x="96" y="784"/>
                  <a:pt x="48" y="392"/>
                </a:cubicBezTo>
                <a:cubicBezTo>
                  <a:pt x="0" y="0"/>
                  <a:pt x="168" y="76"/>
                  <a:pt x="336" y="152"/>
                </a:cubicBezTo>
              </a:path>
            </a:pathLst>
          </a:custGeom>
          <a:noFill/>
          <a:ln w="952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4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3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33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33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3588" grpId="0" animBg="1"/>
      <p:bldP spid="533590" grpId="0" animBg="1"/>
      <p:bldP spid="533591" grpId="0" animBg="1"/>
      <p:bldP spid="533633" grpId="0" animBg="1"/>
      <p:bldP spid="533634" grpId="0" animBg="1"/>
      <p:bldP spid="53363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12DE5C04-36D8-4D3B-8BE9-27E70637BDD6}" type="slidenum">
              <a:rPr lang="en-US" sz="1400" b="0">
                <a:solidFill>
                  <a:srgbClr val="6B6B6B"/>
                </a:solidFill>
              </a:rPr>
              <a:pPr eaLnBrk="1" hangingPunct="1"/>
              <a:t>48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Constraints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199" y="1142999"/>
            <a:ext cx="8424863" cy="327342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b="1" dirty="0" smtClean="0"/>
              <a:t>Functions in constraints</a:t>
            </a:r>
            <a:endParaRPr lang="en-US" sz="16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Some properties are unwieldy or impossible to express in a single expression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For instance computing the sum of one’s in a packed array uses a loop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Without the loop the loop will have to be unrolled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err="1" smtClean="0"/>
              <a:t>SystemVerilog</a:t>
            </a:r>
            <a:r>
              <a:rPr lang="en-US" sz="1800" dirty="0" smtClean="0"/>
              <a:t> allows constraint expressions to include function calls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Functions cannot contain output or ref arguments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Functions should be automatic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Functions that appear in constraints cannot modify the constraints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Functions shall be called before constraints are solved, and their return values shall be treated as state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dirty="0" smtClean="0"/>
              <a:t>Random variables used as function arguments shall establish an implicit variable ordering or priority</a:t>
            </a:r>
          </a:p>
          <a:p>
            <a:pPr lvl="4" eaLnBrk="1" hangingPunct="1">
              <a:lnSpc>
                <a:spcPct val="90000"/>
              </a:lnSpc>
            </a:pP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endParaRPr lang="en-US" sz="2000" dirty="0" smtClean="0"/>
          </a:p>
          <a:p>
            <a:pPr lvl="2" eaLnBrk="1" hangingPunct="1">
              <a:lnSpc>
                <a:spcPct val="90000"/>
              </a:lnSpc>
            </a:pPr>
            <a:endParaRPr lang="en-US" sz="1200" dirty="0" smtClean="0"/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200" dirty="0" smtClean="0"/>
          </a:p>
        </p:txBody>
      </p:sp>
      <p:sp>
        <p:nvSpPr>
          <p:cNvPr id="77829" name="Text Box 4"/>
          <p:cNvSpPr txBox="1">
            <a:spLocks noChangeArrowheads="1"/>
          </p:cNvSpPr>
          <p:nvPr/>
        </p:nvSpPr>
        <p:spPr bwMode="auto">
          <a:xfrm>
            <a:off x="1524000" y="4800600"/>
            <a:ext cx="4724400" cy="1171575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dirty="0">
                <a:latin typeface="Courier New" pitchFamily="-110" charset="0"/>
              </a:rPr>
              <a:t> class </a:t>
            </a:r>
            <a:r>
              <a:rPr lang="en-US" sz="1400" b="0" dirty="0">
                <a:latin typeface="Courier New" pitchFamily="-110" charset="0"/>
              </a:rPr>
              <a:t>B;</a:t>
            </a:r>
          </a:p>
          <a:p>
            <a:pPr algn="l" eaLnBrk="1" hangingPunct="1"/>
            <a:r>
              <a:rPr lang="en-US" sz="1400" dirty="0">
                <a:latin typeface="Courier New" pitchFamily="-110" charset="0"/>
              </a:rPr>
              <a:t>      rand </a:t>
            </a:r>
            <a:r>
              <a:rPr lang="en-US" sz="1400" dirty="0" err="1">
                <a:latin typeface="Courier New" pitchFamily="-110" charset="0"/>
              </a:rPr>
              <a:t>int</a:t>
            </a:r>
            <a:r>
              <a:rPr lang="en-US" sz="1400" dirty="0">
                <a:latin typeface="Courier New" pitchFamily="-110" charset="0"/>
              </a:rPr>
              <a:t> </a:t>
            </a:r>
            <a:r>
              <a:rPr lang="en-US" sz="1400" b="0" dirty="0" err="1">
                <a:latin typeface="Courier New" pitchFamily="-110" charset="0"/>
              </a:rPr>
              <a:t>x,y</a:t>
            </a:r>
            <a:r>
              <a:rPr lang="en-US" sz="1400" b="0" dirty="0">
                <a:latin typeface="Courier New" pitchFamily="-110" charset="0"/>
              </a:rPr>
              <a:t>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     </a:t>
            </a:r>
            <a:r>
              <a:rPr lang="en-US" sz="1400" dirty="0">
                <a:latin typeface="Courier New" pitchFamily="-110" charset="0"/>
              </a:rPr>
              <a:t>constraint </a:t>
            </a:r>
            <a:r>
              <a:rPr lang="en-US" sz="1400" b="0" dirty="0">
                <a:latin typeface="Courier New" pitchFamily="-110" charset="0"/>
              </a:rPr>
              <a:t>C{x&lt;=F(y);}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     </a:t>
            </a:r>
            <a:r>
              <a:rPr lang="en-US" sz="1400" dirty="0">
                <a:latin typeface="Courier New" pitchFamily="-110" charset="0"/>
              </a:rPr>
              <a:t>constraint </a:t>
            </a:r>
            <a:r>
              <a:rPr lang="en-US" sz="1400" b="0" dirty="0">
                <a:latin typeface="Courier New" pitchFamily="-110" charset="0"/>
              </a:rPr>
              <a:t>D{ y </a:t>
            </a:r>
            <a:r>
              <a:rPr lang="en-US" sz="1400" dirty="0">
                <a:latin typeface="Courier New" pitchFamily="-110" charset="0"/>
              </a:rPr>
              <a:t>inside</a:t>
            </a:r>
            <a:r>
              <a:rPr lang="en-US" sz="1400" b="0" dirty="0">
                <a:latin typeface="Courier New" pitchFamily="-110" charset="0"/>
              </a:rPr>
              <a:t> {2,4,8};}</a:t>
            </a:r>
          </a:p>
          <a:p>
            <a:pPr algn="l" eaLnBrk="1" hangingPunct="1"/>
            <a:r>
              <a:rPr lang="en-US" sz="1400" dirty="0" err="1">
                <a:latin typeface="Courier New" pitchFamily="-110" charset="0"/>
              </a:rPr>
              <a:t>endclass</a:t>
            </a:r>
            <a:r>
              <a:rPr lang="en-US" sz="1400" b="0" dirty="0">
                <a:latin typeface="Courier New" pitchFamily="-110" charset="0"/>
              </a:rPr>
              <a:t> </a:t>
            </a:r>
          </a:p>
        </p:txBody>
      </p:sp>
      <p:sp>
        <p:nvSpPr>
          <p:cNvPr id="77830" name="Rectangle 5"/>
          <p:cNvSpPr>
            <a:spLocks noChangeArrowheads="1"/>
          </p:cNvSpPr>
          <p:nvPr/>
        </p:nvSpPr>
        <p:spPr bwMode="auto">
          <a:xfrm>
            <a:off x="6324600" y="5257800"/>
            <a:ext cx="25574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Forces y to be solved before x</a:t>
            </a:r>
          </a:p>
        </p:txBody>
      </p:sp>
    </p:spTree>
    <p:extLst>
      <p:ext uri="{BB962C8B-B14F-4D97-AF65-F5344CB8AC3E}">
        <p14:creationId xmlns:p14="http://schemas.microsoft.com/office/powerpoint/2010/main" val="413061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6FE89202-2998-4756-A7C2-FC08784DB326}" type="slidenum">
              <a:rPr lang="en-US" sz="1400" b="0">
                <a:solidFill>
                  <a:srgbClr val="6B6B6B"/>
                </a:solidFill>
              </a:rPr>
              <a:pPr eaLnBrk="1" hangingPunct="1"/>
              <a:t>49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240665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 smtClean="0"/>
              <a:t>Constraint guards</a:t>
            </a:r>
            <a:endParaRPr lang="en-US" sz="1400" b="1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Constraint guards are predicate expressions that function as guards against creation of constraints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They are not logical relations that have to be satisfied by the constraint solver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Prevents the solver from generating evaluation errors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Constraint guards are solved before the constraints and involve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Constants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State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Object handle comparisons</a:t>
            </a:r>
          </a:p>
          <a:p>
            <a:pPr lvl="4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1100" dirty="0" smtClean="0"/>
          </a:p>
          <a:p>
            <a:pPr lvl="2" eaLnBrk="1" hangingPunct="1">
              <a:lnSpc>
                <a:spcPct val="90000"/>
              </a:lnSpc>
            </a:pPr>
            <a:endParaRPr lang="en-US" sz="1050" dirty="0" smtClean="0"/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050" dirty="0" smtClean="0"/>
          </a:p>
        </p:txBody>
      </p:sp>
      <p:sp>
        <p:nvSpPr>
          <p:cNvPr id="79877" name="Text Box 4"/>
          <p:cNvSpPr txBox="1">
            <a:spLocks noChangeArrowheads="1"/>
          </p:cNvSpPr>
          <p:nvPr/>
        </p:nvSpPr>
        <p:spPr bwMode="auto">
          <a:xfrm>
            <a:off x="2209800" y="3886200"/>
            <a:ext cx="5638800" cy="9588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dirty="0">
                <a:latin typeface="Courier New" pitchFamily="-110" charset="0"/>
              </a:rPr>
              <a:t> class </a:t>
            </a:r>
            <a:r>
              <a:rPr lang="en-US" sz="1400" b="0" dirty="0" err="1">
                <a:latin typeface="Courier New" pitchFamily="-110" charset="0"/>
              </a:rPr>
              <a:t>SList</a:t>
            </a:r>
            <a:r>
              <a:rPr lang="en-US" sz="1400" b="0" dirty="0">
                <a:latin typeface="Courier New" pitchFamily="-110" charset="0"/>
              </a:rPr>
              <a:t>;</a:t>
            </a:r>
          </a:p>
          <a:p>
            <a:pPr algn="l" eaLnBrk="1" hangingPunct="1"/>
            <a:r>
              <a:rPr lang="en-US" sz="1400" dirty="0">
                <a:latin typeface="Courier New" pitchFamily="-110" charset="0"/>
              </a:rPr>
              <a:t>      rand </a:t>
            </a:r>
            <a:r>
              <a:rPr lang="en-US" sz="1400" dirty="0" err="1">
                <a:latin typeface="Courier New" pitchFamily="-110" charset="0"/>
              </a:rPr>
              <a:t>int</a:t>
            </a:r>
            <a:r>
              <a:rPr lang="en-US" sz="1400" dirty="0">
                <a:latin typeface="Courier New" pitchFamily="-110" charset="0"/>
              </a:rPr>
              <a:t> </a:t>
            </a:r>
            <a:r>
              <a:rPr lang="en-US" sz="1400" b="0" dirty="0">
                <a:latin typeface="Courier New" pitchFamily="-110" charset="0"/>
              </a:rPr>
              <a:t>n;</a:t>
            </a:r>
          </a:p>
          <a:p>
            <a:pPr algn="l" eaLnBrk="1" hangingPunct="1"/>
            <a:r>
              <a:rPr lang="en-US" sz="1400" b="0" dirty="0">
                <a:latin typeface="Courier New" pitchFamily="-110" charset="0"/>
              </a:rPr>
              <a:t>      </a:t>
            </a:r>
            <a:r>
              <a:rPr lang="en-US" sz="1400" dirty="0">
                <a:latin typeface="Courier New" pitchFamily="-110" charset="0"/>
              </a:rPr>
              <a:t>constraint </a:t>
            </a:r>
            <a:r>
              <a:rPr lang="en-US" sz="1400" b="0" dirty="0">
                <a:latin typeface="Courier New" pitchFamily="-110" charset="0"/>
              </a:rPr>
              <a:t>sort{n&lt;</a:t>
            </a:r>
            <a:r>
              <a:rPr lang="en-US" sz="1400" b="0" dirty="0" err="1">
                <a:latin typeface="Courier New" pitchFamily="-110" charset="0"/>
              </a:rPr>
              <a:t>next.n</a:t>
            </a:r>
            <a:r>
              <a:rPr lang="en-US" sz="1400" b="0" dirty="0">
                <a:latin typeface="Courier New" pitchFamily="-110" charset="0"/>
              </a:rPr>
              <a:t>;}</a:t>
            </a:r>
          </a:p>
          <a:p>
            <a:pPr algn="l" eaLnBrk="1" hangingPunct="1"/>
            <a:r>
              <a:rPr lang="en-US" sz="1400" dirty="0" err="1">
                <a:latin typeface="Courier New" pitchFamily="-110" charset="0"/>
              </a:rPr>
              <a:t>endclass</a:t>
            </a:r>
            <a:r>
              <a:rPr lang="en-US" sz="1400" b="0" dirty="0">
                <a:latin typeface="Courier New" pitchFamily="-110" charset="0"/>
              </a:rPr>
              <a:t> </a:t>
            </a:r>
          </a:p>
        </p:txBody>
      </p:sp>
      <p:sp>
        <p:nvSpPr>
          <p:cNvPr id="79878" name="Rectangle 5"/>
          <p:cNvSpPr>
            <a:spLocks noChangeArrowheads="1"/>
          </p:cNvSpPr>
          <p:nvPr/>
        </p:nvSpPr>
        <p:spPr bwMode="auto">
          <a:xfrm>
            <a:off x="1828800" y="3581400"/>
            <a:ext cx="7162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 The constraint will fail on the last element due to a non existent handle in the linked list</a:t>
            </a:r>
          </a:p>
        </p:txBody>
      </p:sp>
      <p:sp>
        <p:nvSpPr>
          <p:cNvPr id="79879" name="Text Box 6"/>
          <p:cNvSpPr txBox="1">
            <a:spLocks noChangeArrowheads="1"/>
          </p:cNvSpPr>
          <p:nvPr/>
        </p:nvSpPr>
        <p:spPr bwMode="auto">
          <a:xfrm>
            <a:off x="2209800" y="5365750"/>
            <a:ext cx="5638800" cy="9588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>
                <a:latin typeface="Courier New" pitchFamily="-110" charset="0"/>
              </a:rPr>
              <a:t> class </a:t>
            </a:r>
            <a:r>
              <a:rPr lang="en-US" sz="1400" b="0">
                <a:latin typeface="Courier New" pitchFamily="-110" charset="0"/>
              </a:rPr>
              <a:t>SList;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     rand int </a:t>
            </a:r>
            <a:r>
              <a:rPr lang="en-US" sz="1400" b="0">
                <a:latin typeface="Courier New" pitchFamily="-110" charset="0"/>
              </a:rPr>
              <a:t>n;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  </a:t>
            </a:r>
            <a:r>
              <a:rPr lang="en-US" sz="1400">
                <a:latin typeface="Courier New" pitchFamily="-110" charset="0"/>
              </a:rPr>
              <a:t>constraint </a:t>
            </a:r>
            <a:r>
              <a:rPr lang="en-US" sz="1400" b="0">
                <a:latin typeface="Courier New" pitchFamily="-110" charset="0"/>
              </a:rPr>
              <a:t>sort{if(next!=null)n&lt;next.n;}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endclass</a:t>
            </a:r>
            <a:r>
              <a:rPr lang="en-US" sz="1400" b="0">
                <a:latin typeface="Courier New" pitchFamily="-110" charset="0"/>
              </a:rPr>
              <a:t> </a:t>
            </a:r>
          </a:p>
        </p:txBody>
      </p:sp>
      <p:sp>
        <p:nvSpPr>
          <p:cNvPr id="79880" name="Rectangle 7"/>
          <p:cNvSpPr>
            <a:spLocks noChangeArrowheads="1"/>
          </p:cNvSpPr>
          <p:nvPr/>
        </p:nvSpPr>
        <p:spPr bwMode="auto">
          <a:xfrm>
            <a:off x="2057400" y="5029200"/>
            <a:ext cx="647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sz="1400" b="0">
                <a:solidFill>
                  <a:srgbClr val="009900"/>
                </a:solidFill>
              </a:rPr>
              <a:t> if statement acts as a constraint guard</a:t>
            </a:r>
          </a:p>
        </p:txBody>
      </p:sp>
    </p:spTree>
    <p:extLst>
      <p:ext uri="{BB962C8B-B14F-4D97-AF65-F5344CB8AC3E}">
        <p14:creationId xmlns:p14="http://schemas.microsoft.com/office/powerpoint/2010/main" val="311527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randomize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766A0"/>
                </a:solidFill>
                <a:latin typeface="Helvetica Neue Light" pitchFamily="-110" charset="0"/>
              </a:rPr>
              <a:t>Device </a:t>
            </a:r>
            <a:r>
              <a:rPr lang="en-US" dirty="0" smtClean="0">
                <a:solidFill>
                  <a:srgbClr val="2766A0"/>
                </a:solidFill>
                <a:latin typeface="Helvetica Neue Light" pitchFamily="-110" charset="0"/>
              </a:rPr>
              <a:t>configurations</a:t>
            </a:r>
          </a:p>
          <a:p>
            <a:pPr lvl="1">
              <a:buClr>
                <a:schemeClr val="tx1"/>
              </a:buClr>
              <a:buSzPct val="80000"/>
              <a:buNone/>
            </a:pPr>
            <a:endParaRPr lang="en-US" sz="1900" dirty="0">
              <a:latin typeface="Helvetica Neue Light" pitchFamily="-110" charset="0"/>
            </a:endParaRPr>
          </a:p>
          <a:p>
            <a:pPr>
              <a:buSzPct val="130000"/>
              <a:buFont typeface="Times" pitchFamily="-110" charset="0"/>
              <a:buChar char="•"/>
            </a:pPr>
            <a:r>
              <a:rPr lang="en-US" sz="2100" dirty="0">
                <a:solidFill>
                  <a:srgbClr val="2766A0"/>
                </a:solidFill>
                <a:latin typeface="Helvetica Neue Light" pitchFamily="-110" charset="0"/>
              </a:rPr>
              <a:t>Environment </a:t>
            </a:r>
            <a:r>
              <a:rPr lang="en-US" sz="2100" dirty="0" smtClean="0">
                <a:solidFill>
                  <a:srgbClr val="2766A0"/>
                </a:solidFill>
                <a:latin typeface="Helvetica Neue Light" pitchFamily="-110" charset="0"/>
              </a:rPr>
              <a:t>configurations</a:t>
            </a:r>
          </a:p>
          <a:p>
            <a:pPr>
              <a:buSzPct val="130000"/>
              <a:buFont typeface="Times" pitchFamily="-110" charset="0"/>
              <a:buChar char="•"/>
            </a:pPr>
            <a:r>
              <a:rPr lang="en-US" sz="2100" dirty="0">
                <a:solidFill>
                  <a:srgbClr val="2766A0"/>
                </a:solidFill>
                <a:latin typeface="Helvetica Neue Light" pitchFamily="-110" charset="0"/>
              </a:rPr>
              <a:t>Primary Input </a:t>
            </a:r>
            <a:r>
              <a:rPr lang="en-US" sz="2100" dirty="0" smtClean="0">
                <a:solidFill>
                  <a:srgbClr val="2766A0"/>
                </a:solidFill>
                <a:latin typeface="Helvetica Neue Light" pitchFamily="-110" charset="0"/>
              </a:rPr>
              <a:t>Data</a:t>
            </a:r>
          </a:p>
          <a:p>
            <a:pPr>
              <a:buSzPct val="130000"/>
              <a:buFont typeface="Times" pitchFamily="-110" charset="0"/>
              <a:buChar char="•"/>
            </a:pPr>
            <a:r>
              <a:rPr lang="en-US" sz="2100" dirty="0">
                <a:solidFill>
                  <a:srgbClr val="2766A0"/>
                </a:solidFill>
                <a:latin typeface="Helvetica Neue Light" pitchFamily="-110" charset="0"/>
              </a:rPr>
              <a:t>Encapsulated input </a:t>
            </a:r>
            <a:r>
              <a:rPr lang="en-US" sz="2100" dirty="0" smtClean="0">
                <a:solidFill>
                  <a:srgbClr val="2766A0"/>
                </a:solidFill>
                <a:latin typeface="Helvetica Neue Light" pitchFamily="-110" charset="0"/>
              </a:rPr>
              <a:t>data</a:t>
            </a:r>
          </a:p>
          <a:p>
            <a:pPr>
              <a:buSzPct val="130000"/>
              <a:buFont typeface="Times" pitchFamily="-110" charset="0"/>
              <a:buChar char="•"/>
            </a:pPr>
            <a:r>
              <a:rPr lang="en-US" sz="2100" dirty="0">
                <a:solidFill>
                  <a:srgbClr val="2766A0"/>
                </a:solidFill>
                <a:latin typeface="Helvetica Neue Light" pitchFamily="-110" charset="0"/>
              </a:rPr>
              <a:t>Protocol exceptions, errors and </a:t>
            </a:r>
            <a:r>
              <a:rPr lang="en-US" sz="2100" dirty="0" smtClean="0">
                <a:solidFill>
                  <a:srgbClr val="2766A0"/>
                </a:solidFill>
                <a:latin typeface="Helvetica Neue Light" pitchFamily="-110" charset="0"/>
              </a:rPr>
              <a:t>violations</a:t>
            </a:r>
          </a:p>
          <a:p>
            <a:pPr>
              <a:buSzPct val="130000"/>
              <a:buFont typeface="Times" pitchFamily="-110" charset="0"/>
              <a:buChar char="•"/>
            </a:pPr>
            <a:r>
              <a:rPr lang="en-US" sz="2100" dirty="0">
                <a:solidFill>
                  <a:srgbClr val="2766A0"/>
                </a:solidFill>
                <a:latin typeface="Helvetica Neue Light" pitchFamily="-110" charset="0"/>
              </a:rPr>
              <a:t>Delays</a:t>
            </a:r>
          </a:p>
          <a:p>
            <a:pPr>
              <a:buSzPct val="130000"/>
              <a:buFont typeface="Times" pitchFamily="-110" charset="0"/>
              <a:buChar char="•"/>
            </a:pPr>
            <a:endParaRPr lang="en-US" sz="210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>
              <a:buSzPct val="130000"/>
              <a:buFont typeface="Times" pitchFamily="-110" charset="0"/>
              <a:buChar char="•"/>
            </a:pPr>
            <a:endParaRPr lang="en-US" sz="210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>
              <a:buSzPct val="130000"/>
              <a:buFont typeface="Times" pitchFamily="-110" charset="0"/>
              <a:buChar char="•"/>
            </a:pPr>
            <a:endParaRPr lang="en-US" sz="2100" dirty="0">
              <a:solidFill>
                <a:srgbClr val="2766A0"/>
              </a:solidFill>
              <a:latin typeface="Helvetica Neue Light" pitchFamily="-110" charset="0"/>
            </a:endParaRPr>
          </a:p>
          <a:p>
            <a:pPr>
              <a:buSzPct val="130000"/>
              <a:buFont typeface="Times" pitchFamily="-110" charset="0"/>
              <a:buChar char="•"/>
            </a:pPr>
            <a:endParaRPr lang="en-US" sz="2100" dirty="0">
              <a:solidFill>
                <a:srgbClr val="2766A0"/>
              </a:solidFill>
              <a:latin typeface="Helvetica Neue Light" pitchFamily="-110" charset="0"/>
            </a:endParaRPr>
          </a:p>
          <a:p>
            <a:endParaRPr lang="en-US" dirty="0">
              <a:solidFill>
                <a:srgbClr val="2766A0"/>
              </a:solidFill>
              <a:latin typeface="Helvetica Neue Light" pitchFamily="-110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2207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416A4FD5-8E6A-47C2-83EA-AF1C54DB585A}" type="slidenum">
              <a:rPr lang="en-US" sz="1400" b="0">
                <a:solidFill>
                  <a:srgbClr val="6B6B6B"/>
                </a:solidFill>
              </a:rPr>
              <a:pPr eaLnBrk="1" hangingPunct="1"/>
              <a:t>50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Constraints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305800" cy="209931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 smtClean="0"/>
              <a:t>Constraint guards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 smtClean="0"/>
              <a:t>Guard expressions can themselves include sub-expressions that result in evaluation errors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200" dirty="0" smtClean="0"/>
              <a:t>A 4-state representation is used where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200" dirty="0" smtClean="0"/>
              <a:t>0 : false -&gt; Subexpression evaluates to FALSE 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200" dirty="0" smtClean="0"/>
              <a:t>1 : true -&gt; subexpression evaluates to TRUE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200" dirty="0" smtClean="0"/>
              <a:t>E: Error -&gt; Subexpression causes an evaluation error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200" dirty="0" smtClean="0"/>
              <a:t>R: Random -&gt; Expression includes random variables and cannot be evaluated</a:t>
            </a:r>
          </a:p>
          <a:p>
            <a:pPr lvl="1" eaLnBrk="1" hangingPunct="1">
              <a:lnSpc>
                <a:spcPct val="90000"/>
              </a:lnSpc>
              <a:buFont typeface="Wingdings" pitchFamily="-110" charset="2"/>
              <a:buNone/>
            </a:pPr>
            <a:endParaRPr lang="en-US" sz="1800" dirty="0" smtClean="0"/>
          </a:p>
          <a:p>
            <a:pPr lvl="4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800" dirty="0" smtClean="0"/>
          </a:p>
          <a:p>
            <a:pPr lvl="2" eaLnBrk="1" hangingPunct="1">
              <a:lnSpc>
                <a:spcPct val="90000"/>
              </a:lnSpc>
            </a:pPr>
            <a:endParaRPr lang="en-US" sz="1800" dirty="0" smtClean="0"/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800" dirty="0" smtClean="0"/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1524000" y="3333750"/>
            <a:ext cx="6858000" cy="16954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300" b="0" dirty="0">
                <a:latin typeface="Courier New" pitchFamily="-110" charset="0"/>
              </a:rPr>
              <a:t> </a:t>
            </a:r>
            <a:r>
              <a:rPr lang="en-US" sz="1300" dirty="0">
                <a:latin typeface="Courier New" pitchFamily="-110" charset="0"/>
              </a:rPr>
              <a:t>class </a:t>
            </a:r>
            <a:r>
              <a:rPr lang="en-US" sz="1300" b="0" dirty="0">
                <a:latin typeface="Courier New" pitchFamily="-110" charset="0"/>
              </a:rPr>
              <a:t>D</a:t>
            </a:r>
          </a:p>
          <a:p>
            <a:pPr algn="l" eaLnBrk="1" hangingPunct="1"/>
            <a:r>
              <a:rPr lang="en-US" sz="1300" b="0" dirty="0">
                <a:latin typeface="Courier New" pitchFamily="-110" charset="0"/>
              </a:rPr>
              <a:t>     </a:t>
            </a:r>
            <a:r>
              <a:rPr lang="en-US" sz="1300" dirty="0" err="1">
                <a:latin typeface="Courier New" pitchFamily="-110" charset="0"/>
              </a:rPr>
              <a:t>int</a:t>
            </a:r>
            <a:r>
              <a:rPr lang="en-US" sz="1300" dirty="0">
                <a:latin typeface="Courier New" pitchFamily="-110" charset="0"/>
              </a:rPr>
              <a:t> x;</a:t>
            </a:r>
          </a:p>
          <a:p>
            <a:pPr algn="l" eaLnBrk="1" hangingPunct="1"/>
            <a:r>
              <a:rPr lang="en-US" sz="1300" dirty="0">
                <a:latin typeface="Courier New" pitchFamily="-110" charset="0"/>
              </a:rPr>
              <a:t> </a:t>
            </a:r>
            <a:r>
              <a:rPr lang="en-US" sz="1300" dirty="0" err="1">
                <a:latin typeface="Courier New" pitchFamily="-110" charset="0"/>
              </a:rPr>
              <a:t>endclass</a:t>
            </a:r>
            <a:endParaRPr lang="en-US" sz="1300" dirty="0">
              <a:latin typeface="Courier New" pitchFamily="-110" charset="0"/>
            </a:endParaRPr>
          </a:p>
          <a:p>
            <a:pPr algn="l" eaLnBrk="1" hangingPunct="1"/>
            <a:r>
              <a:rPr lang="en-US" sz="1300" dirty="0">
                <a:latin typeface="Courier New" pitchFamily="-110" charset="0"/>
              </a:rPr>
              <a:t> class </a:t>
            </a:r>
            <a:r>
              <a:rPr lang="en-US" sz="1300" b="0" dirty="0">
                <a:latin typeface="Courier New" pitchFamily="-110" charset="0"/>
              </a:rPr>
              <a:t>C</a:t>
            </a:r>
            <a:r>
              <a:rPr lang="en-US" sz="1300" dirty="0">
                <a:latin typeface="Courier New" pitchFamily="-110" charset="0"/>
              </a:rPr>
              <a:t>;</a:t>
            </a:r>
          </a:p>
          <a:p>
            <a:pPr algn="l" eaLnBrk="1" hangingPunct="1"/>
            <a:r>
              <a:rPr lang="en-US" sz="1300" dirty="0">
                <a:latin typeface="Courier New" pitchFamily="-110" charset="0"/>
              </a:rPr>
              <a:t>      rand </a:t>
            </a:r>
            <a:r>
              <a:rPr lang="en-US" sz="1300" dirty="0" err="1">
                <a:latin typeface="Courier New" pitchFamily="-110" charset="0"/>
              </a:rPr>
              <a:t>int</a:t>
            </a:r>
            <a:r>
              <a:rPr lang="en-US" sz="1300" dirty="0">
                <a:latin typeface="Courier New" pitchFamily="-110" charset="0"/>
              </a:rPr>
              <a:t> </a:t>
            </a:r>
            <a:r>
              <a:rPr lang="en-US" sz="1300" b="0" dirty="0" err="1">
                <a:latin typeface="Courier New" pitchFamily="-110" charset="0"/>
              </a:rPr>
              <a:t>x,y</a:t>
            </a:r>
            <a:r>
              <a:rPr lang="en-US" sz="1300" b="0" dirty="0">
                <a:latin typeface="Courier New" pitchFamily="-110" charset="0"/>
              </a:rPr>
              <a:t>;</a:t>
            </a:r>
          </a:p>
          <a:p>
            <a:pPr algn="l" eaLnBrk="1" hangingPunct="1"/>
            <a:r>
              <a:rPr lang="en-US" sz="1300" b="0" dirty="0">
                <a:latin typeface="Courier New" pitchFamily="-110" charset="0"/>
              </a:rPr>
              <a:t>      D </a:t>
            </a:r>
            <a:r>
              <a:rPr lang="en-US" sz="1300" b="0" dirty="0" err="1">
                <a:latin typeface="Courier New" pitchFamily="-110" charset="0"/>
              </a:rPr>
              <a:t>a,b</a:t>
            </a:r>
            <a:r>
              <a:rPr lang="en-US" sz="1300" b="0" dirty="0">
                <a:latin typeface="Courier New" pitchFamily="-110" charset="0"/>
              </a:rPr>
              <a:t>;</a:t>
            </a:r>
          </a:p>
          <a:p>
            <a:pPr algn="l" eaLnBrk="1" hangingPunct="1"/>
            <a:r>
              <a:rPr lang="en-US" sz="1300" b="0" dirty="0">
                <a:latin typeface="Courier New" pitchFamily="-110" charset="0"/>
              </a:rPr>
              <a:t>      </a:t>
            </a:r>
            <a:r>
              <a:rPr lang="en-US" sz="1300" dirty="0">
                <a:latin typeface="Courier New" pitchFamily="-110" charset="0"/>
              </a:rPr>
              <a:t>constraint </a:t>
            </a:r>
            <a:r>
              <a:rPr lang="en-US" sz="1300" b="0" dirty="0">
                <a:latin typeface="Courier New" pitchFamily="-110" charset="0"/>
              </a:rPr>
              <a:t>C1{(x&lt;y || </a:t>
            </a:r>
            <a:r>
              <a:rPr lang="en-US" sz="1300" b="0" dirty="0" err="1">
                <a:latin typeface="Courier New" pitchFamily="-110" charset="0"/>
              </a:rPr>
              <a:t>a.x</a:t>
            </a:r>
            <a:r>
              <a:rPr lang="en-US" sz="1300" b="0" dirty="0">
                <a:latin typeface="Courier New" pitchFamily="-110" charset="0"/>
              </a:rPr>
              <a:t> &gt; </a:t>
            </a:r>
            <a:r>
              <a:rPr lang="en-US" sz="1300" b="0" dirty="0" err="1">
                <a:latin typeface="Courier New" pitchFamily="-110" charset="0"/>
              </a:rPr>
              <a:t>b.x</a:t>
            </a:r>
            <a:r>
              <a:rPr lang="en-US" sz="1300" b="0" dirty="0">
                <a:latin typeface="Courier New" pitchFamily="-110" charset="0"/>
              </a:rPr>
              <a:t> || </a:t>
            </a:r>
            <a:r>
              <a:rPr lang="en-US" sz="1300" b="0" dirty="0" err="1">
                <a:latin typeface="Courier New" pitchFamily="-110" charset="0"/>
              </a:rPr>
              <a:t>a.x</a:t>
            </a:r>
            <a:r>
              <a:rPr lang="en-US" sz="1300" b="0" dirty="0">
                <a:latin typeface="Courier New" pitchFamily="-110" charset="0"/>
              </a:rPr>
              <a:t>==5) -&gt; </a:t>
            </a:r>
            <a:r>
              <a:rPr lang="en-US" sz="1300" b="0" dirty="0" err="1">
                <a:latin typeface="Courier New" pitchFamily="-110" charset="0"/>
              </a:rPr>
              <a:t>x+y</a:t>
            </a:r>
            <a:r>
              <a:rPr lang="en-US" sz="1300" b="0" dirty="0">
                <a:latin typeface="Courier New" pitchFamily="-110" charset="0"/>
              </a:rPr>
              <a:t>==10;}</a:t>
            </a:r>
          </a:p>
          <a:p>
            <a:pPr algn="l" eaLnBrk="1" hangingPunct="1"/>
            <a:r>
              <a:rPr lang="en-US" sz="1300" b="0" dirty="0">
                <a:latin typeface="Courier New" pitchFamily="-110" charset="0"/>
              </a:rPr>
              <a:t> </a:t>
            </a:r>
            <a:r>
              <a:rPr lang="en-US" sz="1300" dirty="0" err="1">
                <a:latin typeface="Courier New" pitchFamily="-110" charset="0"/>
              </a:rPr>
              <a:t>endclass</a:t>
            </a:r>
            <a:endParaRPr lang="en-US" sz="1300" b="0" dirty="0">
              <a:latin typeface="Courier New" pitchFamily="-110" charset="0"/>
            </a:endParaRPr>
          </a:p>
        </p:txBody>
      </p:sp>
      <p:graphicFrame>
        <p:nvGraphicFramePr>
          <p:cNvPr id="539697" name="Group 49"/>
          <p:cNvGraphicFramePr>
            <a:graphicFrameLocks noGrp="1"/>
          </p:cNvGraphicFramePr>
          <p:nvPr/>
        </p:nvGraphicFramePr>
        <p:xfrm>
          <a:off x="1600200" y="5273675"/>
          <a:ext cx="7162800" cy="1280160"/>
        </p:xfrm>
        <a:graphic>
          <a:graphicData uri="http://schemas.openxmlformats.org/drawingml/2006/table">
            <a:tbl>
              <a:tblPr/>
              <a:tblGrid>
                <a:gridCol w="1298575"/>
                <a:gridCol w="993775"/>
                <a:gridCol w="858838"/>
                <a:gridCol w="695325"/>
                <a:gridCol w="1346200"/>
                <a:gridCol w="1970087"/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Case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a.x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b.x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Constraint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!0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error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x+y=10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error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always error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!0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!0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( x&lt;y) -&gt; (</a:t>
                      </a:r>
                      <a:r>
                        <a:rPr kumimoji="0" lang="en-US" sz="15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x+y</a:t>
                      </a:r>
                      <a:r>
                        <a:rPr kumimoji="0" lang="en-US" sz="15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==10)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68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7584B211-3686-4D48-BFFE-3D73CCC6FD45}" type="slidenum">
              <a:rPr lang="en-US" sz="1400" b="0">
                <a:solidFill>
                  <a:srgbClr val="6B6B6B"/>
                </a:solidFill>
              </a:rPr>
              <a:pPr eaLnBrk="1" hangingPunct="1"/>
              <a:t>51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Constraints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900" smtClean="0"/>
              <a:t>Constraint guards</a:t>
            </a:r>
            <a:endParaRPr lang="en-US" sz="1500" smtClean="0"/>
          </a:p>
          <a:p>
            <a:pPr lvl="4" eaLnBrk="1" hangingPunct="1">
              <a:lnSpc>
                <a:spcPct val="90000"/>
              </a:lnSpc>
            </a:pPr>
            <a:endParaRPr lang="en-US" sz="800" smtClean="0"/>
          </a:p>
          <a:p>
            <a:pPr lvl="1" eaLnBrk="1" hangingPunct="1">
              <a:lnSpc>
                <a:spcPct val="90000"/>
              </a:lnSpc>
            </a:pPr>
            <a:endParaRPr lang="en-US" sz="1100" smtClean="0"/>
          </a:p>
          <a:p>
            <a:pPr lvl="2" eaLnBrk="1" hangingPunct="1">
              <a:lnSpc>
                <a:spcPct val="90000"/>
              </a:lnSpc>
            </a:pPr>
            <a:endParaRPr lang="en-US" sz="1000" smtClean="0"/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000" smtClean="0"/>
          </a:p>
        </p:txBody>
      </p:sp>
      <p:sp>
        <p:nvSpPr>
          <p:cNvPr id="83973" name="Text Box 4"/>
          <p:cNvSpPr txBox="1">
            <a:spLocks noChangeArrowheads="1"/>
          </p:cNvSpPr>
          <p:nvPr/>
        </p:nvSpPr>
        <p:spPr bwMode="auto">
          <a:xfrm>
            <a:off x="1524000" y="2057400"/>
            <a:ext cx="6858000" cy="180975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class </a:t>
            </a:r>
            <a:r>
              <a:rPr lang="en-US" sz="1400" b="0">
                <a:latin typeface="Courier New" pitchFamily="-110" charset="0"/>
              </a:rPr>
              <a:t>D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 </a:t>
            </a:r>
            <a:r>
              <a:rPr lang="en-US" sz="1400">
                <a:latin typeface="Courier New" pitchFamily="-110" charset="0"/>
              </a:rPr>
              <a:t>int x;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endclass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class </a:t>
            </a:r>
            <a:r>
              <a:rPr lang="en-US" sz="1400" b="0">
                <a:latin typeface="Courier New" pitchFamily="-110" charset="0"/>
              </a:rPr>
              <a:t>C</a:t>
            </a:r>
            <a:r>
              <a:rPr lang="en-US" sz="1400">
                <a:latin typeface="Courier New" pitchFamily="-110" charset="0"/>
              </a:rPr>
              <a:t>;</a:t>
            </a:r>
          </a:p>
          <a:p>
            <a:pPr algn="l" eaLnBrk="1" hangingPunct="1"/>
            <a:r>
              <a:rPr lang="en-US" sz="1400">
                <a:latin typeface="Courier New" pitchFamily="-110" charset="0"/>
              </a:rPr>
              <a:t>      rand int </a:t>
            </a:r>
            <a:r>
              <a:rPr lang="en-US" sz="1400" b="0">
                <a:latin typeface="Courier New" pitchFamily="-110" charset="0"/>
              </a:rPr>
              <a:t>x,y;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  D a,b;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     </a:t>
            </a:r>
            <a:r>
              <a:rPr lang="en-US" sz="1400">
                <a:latin typeface="Courier New" pitchFamily="-110" charset="0"/>
              </a:rPr>
              <a:t>constraint </a:t>
            </a:r>
            <a:r>
              <a:rPr lang="en-US" sz="1400" b="0">
                <a:latin typeface="Courier New" pitchFamily="-110" charset="0"/>
              </a:rPr>
              <a:t>C1{(x&lt;y &amp;&amp; a.x &gt; b.x &amp;&amp; a.x==5) -&gt; x+y==10;}</a:t>
            </a:r>
          </a:p>
          <a:p>
            <a:pPr algn="l" eaLnBrk="1" hangingPunct="1"/>
            <a:r>
              <a:rPr lang="en-US" sz="1400" b="0">
                <a:latin typeface="Courier New" pitchFamily="-110" charset="0"/>
              </a:rPr>
              <a:t> </a:t>
            </a:r>
            <a:r>
              <a:rPr lang="en-US" sz="1400">
                <a:latin typeface="Courier New" pitchFamily="-110" charset="0"/>
              </a:rPr>
              <a:t>endclass</a:t>
            </a:r>
            <a:endParaRPr lang="en-US" sz="1400" b="0">
              <a:latin typeface="Courier New" pitchFamily="-110" charset="0"/>
            </a:endParaRPr>
          </a:p>
        </p:txBody>
      </p:sp>
      <p:graphicFrame>
        <p:nvGraphicFramePr>
          <p:cNvPr id="541745" name="Group 49"/>
          <p:cNvGraphicFramePr>
            <a:graphicFrameLocks noGrp="1"/>
          </p:cNvGraphicFramePr>
          <p:nvPr/>
        </p:nvGraphicFramePr>
        <p:xfrm>
          <a:off x="1600200" y="4130675"/>
          <a:ext cx="7086600" cy="1280160"/>
        </p:xfrm>
        <a:graphic>
          <a:graphicData uri="http://schemas.openxmlformats.org/drawingml/2006/table">
            <a:tbl>
              <a:tblPr/>
              <a:tblGrid>
                <a:gridCol w="1284288"/>
                <a:gridCol w="984250"/>
                <a:gridCol w="849312"/>
                <a:gridCol w="687388"/>
                <a:gridCol w="1333500"/>
                <a:gridCol w="1947862"/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Case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a.x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b.x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766A0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Constraint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!0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error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error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error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-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always error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!0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!0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( x&lt;y) -&gt; (x+y==10)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34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7D05253-F189-4FBE-9DE9-E483A6542B89}" type="slidenum">
              <a:rPr lang="en-US" sz="1400" b="0">
                <a:solidFill>
                  <a:srgbClr val="6B6B6B"/>
                </a:solidFill>
              </a:rPr>
              <a:pPr eaLnBrk="1" hangingPunct="1"/>
              <a:t>52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Disabling Random Variables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114300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900" smtClean="0"/>
              <a:t>Disabling random variables with </a:t>
            </a:r>
            <a:r>
              <a:rPr lang="en-US" sz="1900" smtClean="0">
                <a:latin typeface="Courier New" pitchFamily="-110" charset="0"/>
              </a:rPr>
              <a:t>rand_mode()</a:t>
            </a:r>
            <a:endParaRPr lang="en-US" sz="1500" smtClean="0">
              <a:latin typeface="Courier New" pitchFamily="-110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500" smtClean="0"/>
              <a:t>Can be used to control whether a random variable is active or inactive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smtClean="0"/>
              <a:t>When a random variable is inactive it implies that the variable was never declared </a:t>
            </a:r>
            <a:r>
              <a:rPr lang="en-US" sz="1500" smtClean="0">
                <a:latin typeface="Courier New" pitchFamily="-110" charset="0"/>
              </a:rPr>
              <a:t>rand</a:t>
            </a:r>
            <a:r>
              <a:rPr lang="en-US" sz="1500" smtClean="0"/>
              <a:t> or </a:t>
            </a:r>
            <a:r>
              <a:rPr lang="en-US" sz="1500" smtClean="0">
                <a:latin typeface="Courier New" pitchFamily="-110" charset="0"/>
              </a:rPr>
              <a:t>randc</a:t>
            </a:r>
            <a:endParaRPr lang="en-US" sz="1500" smtClean="0"/>
          </a:p>
          <a:p>
            <a:pPr lvl="2" eaLnBrk="1" hangingPunct="1">
              <a:lnSpc>
                <a:spcPct val="90000"/>
              </a:lnSpc>
            </a:pPr>
            <a:r>
              <a:rPr lang="en-US" sz="1500" smtClean="0">
                <a:latin typeface="Courier New" pitchFamily="-110" charset="0"/>
              </a:rPr>
              <a:t>rand_mode()</a:t>
            </a:r>
            <a:r>
              <a:rPr lang="en-US" sz="1500" smtClean="0"/>
              <a:t> method is inbuilt and cannot be overridden</a:t>
            </a:r>
          </a:p>
          <a:p>
            <a:pPr lvl="1" eaLnBrk="1" hangingPunct="1">
              <a:lnSpc>
                <a:spcPct val="90000"/>
              </a:lnSpc>
              <a:buFont typeface="Wingdings" pitchFamily="-110" charset="2"/>
              <a:buNone/>
            </a:pPr>
            <a:r>
              <a:rPr lang="en-US" sz="1500" smtClean="0"/>
              <a:t>			</a:t>
            </a:r>
            <a:endParaRPr lang="en-US" sz="1100" smtClean="0"/>
          </a:p>
          <a:p>
            <a:pPr lvl="4" eaLnBrk="1" hangingPunct="1">
              <a:lnSpc>
                <a:spcPct val="90000"/>
              </a:lnSpc>
            </a:pPr>
            <a:endParaRPr lang="en-US" sz="800" smtClean="0"/>
          </a:p>
          <a:p>
            <a:pPr lvl="1" eaLnBrk="1" hangingPunct="1">
              <a:lnSpc>
                <a:spcPct val="90000"/>
              </a:lnSpc>
            </a:pPr>
            <a:endParaRPr lang="en-US" sz="1100" smtClean="0"/>
          </a:p>
          <a:p>
            <a:pPr lvl="2" eaLnBrk="1" hangingPunct="1">
              <a:lnSpc>
                <a:spcPct val="90000"/>
              </a:lnSpc>
            </a:pPr>
            <a:endParaRPr lang="en-US" sz="1000" smtClean="0"/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1000" smtClean="0"/>
          </a:p>
        </p:txBody>
      </p:sp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1524000" y="4302125"/>
            <a:ext cx="6858000" cy="1751013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200" b="0">
                <a:latin typeface="Courier New" pitchFamily="-110" charset="0"/>
              </a:rPr>
              <a:t> </a:t>
            </a:r>
            <a:r>
              <a:rPr lang="en-US" sz="1200">
                <a:latin typeface="Courier New" pitchFamily="-110" charset="0"/>
              </a:rPr>
              <a:t>class </a:t>
            </a:r>
            <a:r>
              <a:rPr lang="en-US" sz="1200" b="0">
                <a:latin typeface="Courier New" pitchFamily="-110" charset="0"/>
              </a:rPr>
              <a:t>Packet;</a:t>
            </a:r>
          </a:p>
          <a:p>
            <a:pPr algn="l" eaLnBrk="1" hangingPunct="1"/>
            <a:r>
              <a:rPr lang="en-US" sz="1200" b="0">
                <a:latin typeface="Courier New" pitchFamily="-110" charset="0"/>
              </a:rPr>
              <a:t>      </a:t>
            </a:r>
            <a:r>
              <a:rPr lang="en-US" sz="1200">
                <a:latin typeface="Courier New" pitchFamily="-110" charset="0"/>
              </a:rPr>
              <a:t>rand integer </a:t>
            </a:r>
            <a:r>
              <a:rPr lang="en-US" sz="1200" b="0">
                <a:latin typeface="Courier New" pitchFamily="-110" charset="0"/>
              </a:rPr>
              <a:t>src, dst;</a:t>
            </a:r>
          </a:p>
          <a:p>
            <a:pPr algn="l" eaLnBrk="1" hangingPunct="1"/>
            <a:r>
              <a:rPr lang="en-US" sz="1200" b="0">
                <a:latin typeface="Courier New" pitchFamily="-110" charset="0"/>
              </a:rPr>
              <a:t> </a:t>
            </a:r>
            <a:r>
              <a:rPr lang="en-US" sz="1200">
                <a:latin typeface="Courier New" pitchFamily="-110" charset="0"/>
              </a:rPr>
              <a:t>endclass</a:t>
            </a:r>
          </a:p>
          <a:p>
            <a:pPr algn="l" eaLnBrk="1" hangingPunct="1"/>
            <a:endParaRPr lang="en-US" sz="1200">
              <a:latin typeface="Courier New" pitchFamily="-110" charset="0"/>
            </a:endParaRPr>
          </a:p>
          <a:p>
            <a:pPr algn="l" eaLnBrk="1" hangingPunct="1"/>
            <a:r>
              <a:rPr lang="en-US" sz="1200">
                <a:latin typeface="Courier New" pitchFamily="-110" charset="0"/>
              </a:rPr>
              <a:t> int </a:t>
            </a:r>
            <a:r>
              <a:rPr lang="en-US" sz="1200" b="0">
                <a:latin typeface="Courier New" pitchFamily="-110" charset="0"/>
              </a:rPr>
              <a:t>r;</a:t>
            </a:r>
            <a:endParaRPr lang="en-US" sz="1200">
              <a:latin typeface="Courier New" pitchFamily="-110" charset="0"/>
            </a:endParaRPr>
          </a:p>
          <a:p>
            <a:pPr algn="l" eaLnBrk="1" hangingPunct="1"/>
            <a:r>
              <a:rPr lang="en-US" sz="1200" b="0">
                <a:latin typeface="Courier New" pitchFamily="-110" charset="0"/>
              </a:rPr>
              <a:t> Packet packet_a=</a:t>
            </a:r>
            <a:r>
              <a:rPr lang="en-US" sz="1200">
                <a:latin typeface="Courier New" pitchFamily="-110" charset="0"/>
              </a:rPr>
              <a:t>new;</a:t>
            </a:r>
            <a:endParaRPr lang="en-US" sz="1200" b="0">
              <a:latin typeface="Courier New" pitchFamily="-110" charset="0"/>
            </a:endParaRPr>
          </a:p>
          <a:p>
            <a:pPr algn="l" eaLnBrk="1" hangingPunct="1"/>
            <a:r>
              <a:rPr lang="en-US" sz="1200" b="0">
                <a:latin typeface="Courier New" pitchFamily="-110" charset="0"/>
              </a:rPr>
              <a:t> packet_a.rand_mode(0);</a:t>
            </a:r>
          </a:p>
          <a:p>
            <a:pPr algn="l" eaLnBrk="1" hangingPunct="1"/>
            <a:r>
              <a:rPr lang="en-US" sz="1200" b="0">
                <a:latin typeface="Courier New" pitchFamily="-110" charset="0"/>
              </a:rPr>
              <a:t> packet_a.src.rand_mode(1);</a:t>
            </a:r>
          </a:p>
          <a:p>
            <a:pPr algn="l" eaLnBrk="1" hangingPunct="1"/>
            <a:r>
              <a:rPr lang="en-US" sz="1200" b="0">
                <a:latin typeface="Courier New" pitchFamily="-110" charset="0"/>
              </a:rPr>
              <a:t> r=packet_a.dst.rand_mode();</a:t>
            </a:r>
          </a:p>
        </p:txBody>
      </p:sp>
      <p:graphicFrame>
        <p:nvGraphicFramePr>
          <p:cNvPr id="543768" name="Group 24"/>
          <p:cNvGraphicFramePr>
            <a:graphicFrameLocks noGrp="1"/>
          </p:cNvGraphicFramePr>
          <p:nvPr/>
        </p:nvGraphicFramePr>
        <p:xfrm>
          <a:off x="1143000" y="2603500"/>
          <a:ext cx="7467600" cy="1283335"/>
        </p:xfrm>
        <a:graphic>
          <a:graphicData uri="http://schemas.openxmlformats.org/drawingml/2006/table">
            <a:tbl>
              <a:tblPr/>
              <a:tblGrid>
                <a:gridCol w="762000"/>
                <a:gridCol w="990600"/>
                <a:gridCol w="571500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Sets the specified variable to inactive so that they are not randomized on subsequent calls to 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10" charset="0"/>
                          <a:ea typeface="ＭＳ Ｐゴシック" pitchFamily="-110" charset="-128"/>
                        </a:rPr>
                        <a:t>randomize()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Sets the specified variable to active so that they are randomized on subsequent calls to 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10" charset="0"/>
                          <a:ea typeface="ＭＳ Ｐゴシック" pitchFamily="-110" charset="-128"/>
                        </a:rPr>
                        <a:t>randomize()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21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32D21DC-4635-4BFE-A2E0-709453211FB0}" type="slidenum">
              <a:rPr lang="en-US" sz="1400" b="0">
                <a:solidFill>
                  <a:srgbClr val="6B6B6B"/>
                </a:solidFill>
              </a:rPr>
              <a:pPr eaLnBrk="1" hangingPunct="1"/>
              <a:t>53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 Controlling Constraints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11430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1600" b="1" dirty="0" smtClean="0"/>
              <a:t>Controlling constraints </a:t>
            </a:r>
            <a:r>
              <a:rPr lang="en-US" sz="1600" dirty="0" smtClean="0"/>
              <a:t>with </a:t>
            </a:r>
            <a:r>
              <a:rPr lang="en-US" sz="1600" dirty="0" err="1" smtClean="0">
                <a:latin typeface="Courier New" pitchFamily="-110" charset="0"/>
              </a:rPr>
              <a:t>constraint_mode</a:t>
            </a:r>
            <a:r>
              <a:rPr lang="en-US" sz="1600" dirty="0" smtClean="0">
                <a:latin typeface="Courier New" pitchFamily="-110" charset="0"/>
              </a:rPr>
              <a:t>()</a:t>
            </a:r>
            <a:endParaRPr lang="en-US" sz="1400" dirty="0" smtClean="0">
              <a:latin typeface="Courier New" pitchFamily="-110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400" dirty="0" smtClean="0"/>
              <a:t>Can be used to control whether a constraint is active or inactive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When a constraint is inactive is not considered by </a:t>
            </a:r>
            <a:r>
              <a:rPr lang="en-US" sz="1400" dirty="0" smtClean="0">
                <a:latin typeface="Courier New" pitchFamily="-110" charset="0"/>
              </a:rPr>
              <a:t>randomize()</a:t>
            </a:r>
            <a:endParaRPr lang="en-US" sz="14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sz="1400" dirty="0" smtClean="0"/>
              <a:t>All constraints are initially active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400" dirty="0" err="1" smtClean="0">
                <a:latin typeface="Courier New" pitchFamily="-110" charset="0"/>
              </a:rPr>
              <a:t>constraint_mode</a:t>
            </a:r>
            <a:r>
              <a:rPr lang="en-US" sz="1400" dirty="0" smtClean="0"/>
              <a:t> method is built </a:t>
            </a:r>
            <a:r>
              <a:rPr lang="en-US" sz="1400" dirty="0" smtClean="0"/>
              <a:t>in and </a:t>
            </a:r>
            <a:r>
              <a:rPr lang="en-US" sz="1400" dirty="0" smtClean="0"/>
              <a:t>cannot be overridden</a:t>
            </a:r>
          </a:p>
          <a:p>
            <a:pPr lvl="1" eaLnBrk="1" hangingPunct="1">
              <a:lnSpc>
                <a:spcPct val="90000"/>
              </a:lnSpc>
              <a:buFont typeface="Wingdings" pitchFamily="-110" charset="2"/>
              <a:buNone/>
            </a:pPr>
            <a:r>
              <a:rPr lang="en-US" sz="1400" dirty="0" smtClean="0"/>
              <a:t>			</a:t>
            </a:r>
          </a:p>
          <a:p>
            <a:pPr lvl="4" eaLnBrk="1" hangingPunct="1">
              <a:lnSpc>
                <a:spcPct val="90000"/>
              </a:lnSpc>
            </a:pPr>
            <a:endParaRPr lang="en-US" sz="1800" dirty="0" smtClean="0"/>
          </a:p>
          <a:p>
            <a:pPr lvl="1" eaLnBrk="1" hangingPunct="1">
              <a:lnSpc>
                <a:spcPct val="90000"/>
              </a:lnSpc>
            </a:pPr>
            <a:endParaRPr lang="en-US" sz="1000" dirty="0" smtClean="0"/>
          </a:p>
          <a:p>
            <a:pPr lvl="2" eaLnBrk="1" hangingPunct="1">
              <a:lnSpc>
                <a:spcPct val="90000"/>
              </a:lnSpc>
            </a:pPr>
            <a:endParaRPr lang="en-US" sz="900" dirty="0" smtClean="0"/>
          </a:p>
          <a:p>
            <a:pPr lvl="2" eaLnBrk="1" hangingPunct="1">
              <a:lnSpc>
                <a:spcPct val="90000"/>
              </a:lnSpc>
              <a:buFont typeface="Wingdings 3" pitchFamily="-110" charset="2"/>
              <a:buNone/>
            </a:pPr>
            <a:endParaRPr lang="en-US" sz="900" dirty="0" smtClean="0"/>
          </a:p>
        </p:txBody>
      </p:sp>
      <p:sp>
        <p:nvSpPr>
          <p:cNvPr id="88069" name="Text Box 4"/>
          <p:cNvSpPr txBox="1">
            <a:spLocks noChangeArrowheads="1"/>
          </p:cNvSpPr>
          <p:nvPr/>
        </p:nvSpPr>
        <p:spPr bwMode="auto">
          <a:xfrm>
            <a:off x="1524000" y="3816350"/>
            <a:ext cx="6858000" cy="2298700"/>
          </a:xfrm>
          <a:prstGeom prst="rect">
            <a:avLst/>
          </a:prstGeom>
          <a:noFill/>
          <a:ln w="15875">
            <a:solidFill>
              <a:srgbClr val="808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algn="l" eaLnBrk="1" hangingPunct="1"/>
            <a:r>
              <a:rPr lang="en-US" sz="1200" b="0" dirty="0">
                <a:latin typeface="Courier New" pitchFamily="-110" charset="0"/>
              </a:rPr>
              <a:t> </a:t>
            </a:r>
            <a:r>
              <a:rPr lang="en-US" sz="1200" dirty="0">
                <a:latin typeface="Courier New" pitchFamily="-110" charset="0"/>
              </a:rPr>
              <a:t>class </a:t>
            </a:r>
            <a:r>
              <a:rPr lang="en-US" sz="1200" b="0" dirty="0">
                <a:latin typeface="Courier New" pitchFamily="-110" charset="0"/>
              </a:rPr>
              <a:t>Packet;</a:t>
            </a:r>
          </a:p>
          <a:p>
            <a:pPr algn="l" eaLnBrk="1" hangingPunct="1"/>
            <a:r>
              <a:rPr lang="en-US" sz="1200" b="0" dirty="0">
                <a:latin typeface="Courier New" pitchFamily="-110" charset="0"/>
              </a:rPr>
              <a:t>      </a:t>
            </a:r>
            <a:r>
              <a:rPr lang="en-US" sz="1200" dirty="0">
                <a:latin typeface="Courier New" pitchFamily="-110" charset="0"/>
              </a:rPr>
              <a:t>rand integer </a:t>
            </a:r>
            <a:r>
              <a:rPr lang="en-US" sz="1200" b="0" dirty="0" err="1">
                <a:latin typeface="Courier New" pitchFamily="-110" charset="0"/>
              </a:rPr>
              <a:t>src</a:t>
            </a:r>
            <a:r>
              <a:rPr lang="en-US" sz="1200" b="0" dirty="0">
                <a:latin typeface="Courier New" pitchFamily="-110" charset="0"/>
              </a:rPr>
              <a:t>, </a:t>
            </a:r>
            <a:r>
              <a:rPr lang="en-US" sz="1200" b="0" dirty="0" err="1">
                <a:latin typeface="Courier New" pitchFamily="-110" charset="0"/>
              </a:rPr>
              <a:t>dst</a:t>
            </a:r>
            <a:r>
              <a:rPr lang="en-US" sz="1200" b="0" dirty="0">
                <a:latin typeface="Courier New" pitchFamily="-110" charset="0"/>
              </a:rPr>
              <a:t>;</a:t>
            </a:r>
          </a:p>
          <a:p>
            <a:pPr algn="l" eaLnBrk="1" hangingPunct="1"/>
            <a:r>
              <a:rPr lang="en-US" sz="1200" b="0" dirty="0">
                <a:latin typeface="Courier New" pitchFamily="-110" charset="0"/>
              </a:rPr>
              <a:t>      </a:t>
            </a:r>
            <a:r>
              <a:rPr lang="en-US" sz="1200" dirty="0">
                <a:latin typeface="Courier New" pitchFamily="-110" charset="0"/>
              </a:rPr>
              <a:t>constraint </a:t>
            </a:r>
            <a:r>
              <a:rPr lang="en-US" sz="1200" b="0" dirty="0">
                <a:latin typeface="Courier New" pitchFamily="-110" charset="0"/>
              </a:rPr>
              <a:t>filter{</a:t>
            </a:r>
            <a:r>
              <a:rPr lang="en-US" sz="1200" b="0" dirty="0" err="1">
                <a:latin typeface="Courier New" pitchFamily="-110" charset="0"/>
              </a:rPr>
              <a:t>src</a:t>
            </a:r>
            <a:r>
              <a:rPr lang="en-US" sz="1200" b="0" dirty="0">
                <a:latin typeface="Courier New" pitchFamily="-110" charset="0"/>
              </a:rPr>
              <a:t>&gt;2*</a:t>
            </a:r>
            <a:r>
              <a:rPr lang="en-US" sz="1200" b="0" dirty="0" err="1">
                <a:latin typeface="Courier New" pitchFamily="-110" charset="0"/>
              </a:rPr>
              <a:t>dst</a:t>
            </a:r>
            <a:r>
              <a:rPr lang="en-US" sz="1200" b="0" dirty="0">
                <a:latin typeface="Courier New" pitchFamily="-110" charset="0"/>
              </a:rPr>
              <a:t>;}</a:t>
            </a:r>
          </a:p>
          <a:p>
            <a:pPr algn="l" eaLnBrk="1" hangingPunct="1"/>
            <a:r>
              <a:rPr lang="en-US" sz="1200" b="0" dirty="0">
                <a:latin typeface="Courier New" pitchFamily="-110" charset="0"/>
              </a:rPr>
              <a:t> </a:t>
            </a:r>
            <a:r>
              <a:rPr lang="en-US" sz="1200" dirty="0" err="1">
                <a:latin typeface="Courier New" pitchFamily="-110" charset="0"/>
              </a:rPr>
              <a:t>endclass</a:t>
            </a:r>
            <a:endParaRPr lang="en-US" sz="1200" dirty="0">
              <a:latin typeface="Courier New" pitchFamily="-110" charset="0"/>
            </a:endParaRPr>
          </a:p>
          <a:p>
            <a:pPr algn="l" eaLnBrk="1" hangingPunct="1"/>
            <a:endParaRPr lang="en-US" sz="1200" dirty="0">
              <a:latin typeface="Courier New" pitchFamily="-110" charset="0"/>
            </a:endParaRPr>
          </a:p>
          <a:p>
            <a:pPr algn="l" eaLnBrk="1" hangingPunct="1"/>
            <a:r>
              <a:rPr lang="en-US" sz="1200" dirty="0">
                <a:latin typeface="Courier New" pitchFamily="-110" charset="0"/>
              </a:rPr>
              <a:t> function integer </a:t>
            </a:r>
            <a:r>
              <a:rPr lang="en-US" sz="1200" b="0" dirty="0" err="1">
                <a:latin typeface="Courier New" pitchFamily="-110" charset="0"/>
              </a:rPr>
              <a:t>toggle_rand</a:t>
            </a:r>
            <a:r>
              <a:rPr lang="en-US" sz="1200" b="0" dirty="0">
                <a:latin typeface="Courier New" pitchFamily="-110" charset="0"/>
              </a:rPr>
              <a:t> (Packet p);</a:t>
            </a:r>
          </a:p>
          <a:p>
            <a:pPr algn="l" eaLnBrk="1" hangingPunct="1"/>
            <a:r>
              <a:rPr lang="en-US" sz="1200" b="0" dirty="0">
                <a:latin typeface="Courier New" pitchFamily="-110" charset="0"/>
              </a:rPr>
              <a:t>      </a:t>
            </a:r>
            <a:r>
              <a:rPr lang="en-US" sz="1200" dirty="0">
                <a:latin typeface="Courier New" pitchFamily="-110" charset="0"/>
              </a:rPr>
              <a:t>if</a:t>
            </a:r>
            <a:r>
              <a:rPr lang="en-US" sz="1200" b="0" dirty="0">
                <a:latin typeface="Courier New" pitchFamily="-110" charset="0"/>
              </a:rPr>
              <a:t> (</a:t>
            </a:r>
            <a:r>
              <a:rPr lang="en-US" sz="1200" b="0" dirty="0" err="1">
                <a:latin typeface="Courier New" pitchFamily="-110" charset="0"/>
              </a:rPr>
              <a:t>p.filter.constraint_mode</a:t>
            </a:r>
            <a:r>
              <a:rPr lang="en-US" sz="1200" b="0" dirty="0">
                <a:latin typeface="Courier New" pitchFamily="-110" charset="0"/>
              </a:rPr>
              <a:t>()==1)</a:t>
            </a:r>
          </a:p>
          <a:p>
            <a:pPr algn="l" eaLnBrk="1" hangingPunct="1"/>
            <a:r>
              <a:rPr lang="en-US" sz="1200" b="0" dirty="0">
                <a:latin typeface="Courier New" pitchFamily="-110" charset="0"/>
              </a:rPr>
              <a:t>          </a:t>
            </a:r>
            <a:r>
              <a:rPr lang="en-US" sz="1200" b="0" dirty="0" err="1">
                <a:latin typeface="Courier New" pitchFamily="-110" charset="0"/>
              </a:rPr>
              <a:t>p.filter.constraint_mode</a:t>
            </a:r>
            <a:r>
              <a:rPr lang="en-US" sz="1200" b="0" dirty="0">
                <a:latin typeface="Courier New" pitchFamily="-110" charset="0"/>
              </a:rPr>
              <a:t>(0);</a:t>
            </a:r>
          </a:p>
          <a:p>
            <a:pPr algn="l" eaLnBrk="1" hangingPunct="1"/>
            <a:r>
              <a:rPr lang="en-US" sz="1200" b="0" dirty="0">
                <a:latin typeface="Courier New" pitchFamily="-110" charset="0"/>
              </a:rPr>
              <a:t>      </a:t>
            </a:r>
            <a:r>
              <a:rPr lang="en-US" sz="1200" dirty="0">
                <a:latin typeface="Courier New" pitchFamily="-110" charset="0"/>
              </a:rPr>
              <a:t>else</a:t>
            </a:r>
            <a:endParaRPr lang="en-US" sz="1200" b="0" dirty="0">
              <a:latin typeface="Courier New" pitchFamily="-110" charset="0"/>
            </a:endParaRPr>
          </a:p>
          <a:p>
            <a:pPr algn="l" eaLnBrk="1" hangingPunct="1"/>
            <a:r>
              <a:rPr lang="en-US" sz="1200" b="0" dirty="0">
                <a:latin typeface="Courier New" pitchFamily="-110" charset="0"/>
              </a:rPr>
              <a:t> 	 </a:t>
            </a:r>
            <a:r>
              <a:rPr lang="en-US" sz="1200" b="0" dirty="0" err="1">
                <a:latin typeface="Courier New" pitchFamily="-110" charset="0"/>
              </a:rPr>
              <a:t>p.filter.constraint_mode</a:t>
            </a:r>
            <a:r>
              <a:rPr lang="en-US" sz="1200" b="0" dirty="0">
                <a:latin typeface="Courier New" pitchFamily="-110" charset="0"/>
              </a:rPr>
              <a:t>(1);</a:t>
            </a:r>
          </a:p>
          <a:p>
            <a:pPr algn="l" eaLnBrk="1" hangingPunct="1"/>
            <a:r>
              <a:rPr lang="en-US" sz="1200" b="0" dirty="0">
                <a:latin typeface="Courier New" pitchFamily="-110" charset="0"/>
              </a:rPr>
              <a:t>      </a:t>
            </a:r>
            <a:r>
              <a:rPr lang="en-US" sz="1200" b="0" dirty="0" err="1">
                <a:latin typeface="Courier New" pitchFamily="-110" charset="0"/>
              </a:rPr>
              <a:t>toggle_rand</a:t>
            </a:r>
            <a:r>
              <a:rPr lang="en-US" sz="1200" b="0" dirty="0">
                <a:latin typeface="Courier New" pitchFamily="-110" charset="0"/>
              </a:rPr>
              <a:t>=</a:t>
            </a:r>
            <a:r>
              <a:rPr lang="en-US" sz="1200" b="0" dirty="0" err="1">
                <a:latin typeface="Courier New" pitchFamily="-110" charset="0"/>
              </a:rPr>
              <a:t>p.randomize</a:t>
            </a:r>
            <a:r>
              <a:rPr lang="en-US" sz="1200" b="0" dirty="0">
                <a:latin typeface="Courier New" pitchFamily="-110" charset="0"/>
              </a:rPr>
              <a:t>();</a:t>
            </a:r>
          </a:p>
          <a:p>
            <a:pPr algn="l" eaLnBrk="1" hangingPunct="1"/>
            <a:r>
              <a:rPr lang="en-US" sz="1200" dirty="0" err="1">
                <a:latin typeface="Courier New" pitchFamily="-110" charset="0"/>
              </a:rPr>
              <a:t>endfunction</a:t>
            </a:r>
            <a:endParaRPr lang="en-US" sz="1200" b="0" dirty="0">
              <a:latin typeface="Courier New" pitchFamily="-110" charset="0"/>
            </a:endParaRPr>
          </a:p>
        </p:txBody>
      </p:sp>
      <p:graphicFrame>
        <p:nvGraphicFramePr>
          <p:cNvPr id="545817" name="Group 25"/>
          <p:cNvGraphicFramePr>
            <a:graphicFrameLocks noGrp="1"/>
          </p:cNvGraphicFramePr>
          <p:nvPr/>
        </p:nvGraphicFramePr>
        <p:xfrm>
          <a:off x="1143000" y="2451100"/>
          <a:ext cx="7467600" cy="1283335"/>
        </p:xfrm>
        <a:graphic>
          <a:graphicData uri="http://schemas.openxmlformats.org/drawingml/2006/table">
            <a:tbl>
              <a:tblPr/>
              <a:tblGrid>
                <a:gridCol w="762000"/>
                <a:gridCol w="990600"/>
                <a:gridCol w="5715000"/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00"/>
                    </a:solidFill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OFF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Sets the specified constraint block to inactive so that it is not enforced by subsequent calls to 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10" charset="0"/>
                          <a:ea typeface="ＭＳ Ｐゴシック" pitchFamily="-110" charset="-128"/>
                        </a:rPr>
                        <a:t>randomize()</a:t>
                      </a: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Pct val="130000"/>
                        <a:buFont typeface="Times" pitchFamily="-110" charset="0"/>
                        <a:buNone/>
                        <a:tabLst/>
                      </a:pP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Sets the specified constraint block to active so that it is considered by subsequent calls to 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10" charset="0"/>
                          <a:ea typeface="ＭＳ Ｐゴシック" pitchFamily="-110" charset="-128"/>
                        </a:rPr>
                        <a:t>randomize()</a:t>
                      </a:r>
                      <a:r>
                        <a:rPr kumimoji="0" lang="en-US" sz="13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 Neue Light" pitchFamily="-110" charset="0"/>
                          <a:ea typeface="ＭＳ Ｐゴシック" pitchFamily="-110" charset="-128"/>
                        </a:rPr>
                        <a:t> 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911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/>
              <a:t>rand_mode</a:t>
            </a:r>
            <a:r>
              <a:rPr lang="en-US" b="1" dirty="0"/>
              <a:t> method</a:t>
            </a:r>
          </a:p>
          <a:p>
            <a:r>
              <a:rPr lang="en-US" dirty="0"/>
              <a:t>The </a:t>
            </a:r>
            <a:r>
              <a:rPr lang="en-US" dirty="0" err="1"/>
              <a:t>rand_mode</a:t>
            </a:r>
            <a:r>
              <a:rPr lang="en-US" dirty="0"/>
              <a:t>() method is used to disable the randomization of a variable declared with the rand/</a:t>
            </a:r>
            <a:r>
              <a:rPr lang="en-US" dirty="0" err="1"/>
              <a:t>randc</a:t>
            </a:r>
            <a:r>
              <a:rPr lang="en-US" dirty="0"/>
              <a:t> keyword.</a:t>
            </a:r>
          </a:p>
          <a:p>
            <a:r>
              <a:rPr lang="en-US" dirty="0" err="1"/>
              <a:t>rand_mode</a:t>
            </a:r>
            <a:r>
              <a:rPr lang="en-US" dirty="0"/>
              <a:t>(1) means randomization enabled</a:t>
            </a:r>
          </a:p>
          <a:p>
            <a:r>
              <a:rPr lang="en-US" dirty="0" err="1"/>
              <a:t>rand_mode</a:t>
            </a:r>
            <a:r>
              <a:rPr lang="en-US" dirty="0"/>
              <a:t>(0) means randomization disabled</a:t>
            </a:r>
          </a:p>
          <a:p>
            <a:r>
              <a:rPr lang="en-US" dirty="0"/>
              <a:t>The default value of </a:t>
            </a:r>
            <a:r>
              <a:rPr lang="en-US" dirty="0" err="1"/>
              <a:t>rand_mode</a:t>
            </a:r>
            <a:r>
              <a:rPr lang="en-US" dirty="0"/>
              <a:t> is 1, </a:t>
            </a:r>
            <a:r>
              <a:rPr lang="en-US" dirty="0" err="1"/>
              <a:t>i.e</a:t>
            </a:r>
            <a:r>
              <a:rPr lang="en-US" dirty="0"/>
              <a:t> enabled</a:t>
            </a:r>
          </a:p>
          <a:p>
            <a:r>
              <a:rPr lang="en-US" dirty="0"/>
              <a:t>Once the randomization is disabled, it is required to make </a:t>
            </a:r>
            <a:r>
              <a:rPr lang="en-US" dirty="0" err="1"/>
              <a:t>rand_mode</a:t>
            </a:r>
            <a:r>
              <a:rPr lang="en-US" dirty="0"/>
              <a:t>(1) enable back the randomization</a:t>
            </a:r>
          </a:p>
          <a:p>
            <a:r>
              <a:rPr lang="en-US" dirty="0" err="1"/>
              <a:t>rand_mode</a:t>
            </a:r>
            <a:r>
              <a:rPr lang="en-US" dirty="0"/>
              <a:t> can be called as </a:t>
            </a:r>
            <a:r>
              <a:rPr lang="en-US" dirty="0" err="1"/>
              <a:t>SystemVerilog</a:t>
            </a:r>
            <a:r>
              <a:rPr lang="en-US" dirty="0"/>
              <a:t> method, the randomization </a:t>
            </a:r>
            <a:r>
              <a:rPr lang="en-US" dirty="0" smtClean="0"/>
              <a:t>enable/disable 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Status </a:t>
            </a:r>
            <a:r>
              <a:rPr lang="en-US" dirty="0"/>
              <a:t>of a variable can be obtained by calling </a:t>
            </a:r>
            <a:r>
              <a:rPr lang="en-US" dirty="0" err="1" smtClean="0"/>
              <a:t>variable.rand_mode</a:t>
            </a:r>
            <a:r>
              <a:rPr lang="en-US" dirty="0"/>
              <a:t>().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646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-110" charset="-128"/>
              </a:defRPr>
            </a:lvl9pPr>
          </a:lstStyle>
          <a:p>
            <a:pPr eaLnBrk="1" hangingPunct="1"/>
            <a:fld id="{F32D21DC-4635-4BFE-A2E0-709453211FB0}" type="slidenum">
              <a:rPr lang="en-US" sz="1400" b="0">
                <a:solidFill>
                  <a:srgbClr val="6B6B6B"/>
                </a:solidFill>
              </a:rPr>
              <a:pPr eaLnBrk="1" hangingPunct="1"/>
              <a:t>55</a:t>
            </a:fld>
            <a:endParaRPr lang="en-US" sz="1400" b="0">
              <a:solidFill>
                <a:srgbClr val="6B6B6B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 Controlling </a:t>
            </a:r>
            <a:r>
              <a:rPr lang="en-US" dirty="0" smtClean="0"/>
              <a:t>Multiple Constraint Blocks</a:t>
            </a:r>
            <a:endParaRPr lang="en-US" dirty="0" smtClean="0"/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219199"/>
            <a:ext cx="7905750" cy="5502275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A </a:t>
            </a:r>
            <a:r>
              <a:rPr lang="en-US" sz="1400" dirty="0">
                <a:latin typeface="+mj-lt"/>
              </a:rPr>
              <a:t>class can contain multiple constraint blocks. Your class </a:t>
            </a:r>
            <a:r>
              <a:rPr lang="en-US" sz="1400" dirty="0" smtClean="0">
                <a:latin typeface="+mj-lt"/>
              </a:rPr>
              <a:t>might naturally divide </a:t>
            </a:r>
            <a:r>
              <a:rPr lang="en-US" sz="1400" dirty="0">
                <a:latin typeface="+mj-lt"/>
              </a:rPr>
              <a:t>into two sets of variables, such as data vs. control, so you may want </a:t>
            </a:r>
            <a:r>
              <a:rPr lang="en-US" sz="1400" dirty="0" smtClean="0">
                <a:latin typeface="+mj-lt"/>
              </a:rPr>
              <a:t>to constrain </a:t>
            </a:r>
            <a:r>
              <a:rPr lang="en-US" sz="1400" dirty="0">
                <a:latin typeface="+mj-lt"/>
              </a:rPr>
              <a:t>them separately. Or you might want to have a separate constraint </a:t>
            </a:r>
            <a:r>
              <a:rPr lang="en-US" sz="1400" dirty="0" smtClean="0">
                <a:latin typeface="+mj-lt"/>
              </a:rPr>
              <a:t>for each </a:t>
            </a:r>
            <a:r>
              <a:rPr lang="en-US" sz="1400" dirty="0">
                <a:latin typeface="+mj-lt"/>
              </a:rPr>
              <a:t>test. </a:t>
            </a:r>
            <a:endParaRPr lang="en-US" sz="1400" dirty="0" smtClean="0"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Perhaps </a:t>
            </a:r>
            <a:r>
              <a:rPr lang="en-US" sz="1400" dirty="0">
                <a:latin typeface="+mj-lt"/>
              </a:rPr>
              <a:t>one constraint would restrict the data length to create small</a:t>
            </a:r>
          </a:p>
          <a:p>
            <a:pPr algn="just">
              <a:lnSpc>
                <a:spcPct val="90000"/>
              </a:lnSpc>
            </a:pPr>
            <a:r>
              <a:rPr lang="en-US" sz="1400" dirty="0">
                <a:latin typeface="+mj-lt"/>
              </a:rPr>
              <a:t>transactions (great for testing congestion), while another would make </a:t>
            </a:r>
            <a:r>
              <a:rPr lang="en-US" sz="1400" dirty="0" smtClean="0">
                <a:latin typeface="+mj-lt"/>
              </a:rPr>
              <a:t>long transactions</a:t>
            </a:r>
            <a:r>
              <a:rPr lang="en-US" sz="1400" dirty="0">
                <a:latin typeface="+mj-lt"/>
              </a:rPr>
              <a:t>.</a:t>
            </a:r>
          </a:p>
          <a:p>
            <a:pPr algn="just">
              <a:lnSpc>
                <a:spcPct val="90000"/>
              </a:lnSpc>
            </a:pPr>
            <a:r>
              <a:rPr lang="en-US" sz="1400" dirty="0">
                <a:latin typeface="+mj-lt"/>
              </a:rPr>
              <a:t>At run-time, you can use the </a:t>
            </a:r>
            <a:r>
              <a:rPr lang="en-US" sz="1400" dirty="0" err="1">
                <a:latin typeface="+mj-lt"/>
              </a:rPr>
              <a:t>constraint_mode</a:t>
            </a:r>
            <a:r>
              <a:rPr lang="en-US" sz="1400" dirty="0" smtClean="0">
                <a:latin typeface="+mj-lt"/>
              </a:rPr>
              <a:t>() routine </a:t>
            </a:r>
            <a:r>
              <a:rPr lang="en-US" sz="1400" dirty="0">
                <a:latin typeface="+mj-lt"/>
              </a:rPr>
              <a:t>to </a:t>
            </a:r>
            <a:r>
              <a:rPr lang="en-US" sz="1400" dirty="0" smtClean="0">
                <a:latin typeface="+mj-lt"/>
              </a:rPr>
              <a:t>turn constraints on </a:t>
            </a:r>
            <a:r>
              <a:rPr lang="en-US" sz="1400" dirty="0">
                <a:latin typeface="+mj-lt"/>
              </a:rPr>
              <a:t>and off. </a:t>
            </a:r>
            <a:endParaRPr lang="en-US" sz="1400" dirty="0" smtClean="0"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When </a:t>
            </a:r>
            <a:r>
              <a:rPr lang="en-US" sz="1400" dirty="0">
                <a:latin typeface="+mj-lt"/>
              </a:rPr>
              <a:t>used with </a:t>
            </a:r>
            <a:r>
              <a:rPr lang="en-US" sz="1400" dirty="0" err="1">
                <a:latin typeface="+mj-lt"/>
              </a:rPr>
              <a:t>handle.constraint</a:t>
            </a:r>
            <a:r>
              <a:rPr lang="en-US" sz="1400" dirty="0">
                <a:latin typeface="+mj-lt"/>
              </a:rPr>
              <a:t>, this </a:t>
            </a:r>
            <a:r>
              <a:rPr lang="en-US" sz="1400" dirty="0" smtClean="0">
                <a:latin typeface="+mj-lt"/>
              </a:rPr>
              <a:t>method controls </a:t>
            </a:r>
            <a:r>
              <a:rPr lang="en-US" sz="1400" dirty="0">
                <a:latin typeface="+mj-lt"/>
              </a:rPr>
              <a:t>a single constraint. </a:t>
            </a:r>
            <a:endParaRPr lang="en-US" sz="1400" dirty="0" smtClean="0"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When </a:t>
            </a:r>
            <a:r>
              <a:rPr lang="en-US" sz="1400" dirty="0">
                <a:latin typeface="+mj-lt"/>
              </a:rPr>
              <a:t>used with just handle, it controls all </a:t>
            </a:r>
            <a:r>
              <a:rPr lang="en-US" sz="1400" dirty="0" smtClean="0">
                <a:latin typeface="+mj-lt"/>
              </a:rPr>
              <a:t>constraints for </a:t>
            </a:r>
            <a:r>
              <a:rPr lang="en-US" sz="1400" dirty="0">
                <a:latin typeface="+mj-lt"/>
              </a:rPr>
              <a:t>an object</a:t>
            </a:r>
            <a:r>
              <a:rPr lang="en-US" sz="1400" dirty="0" smtClean="0">
                <a:latin typeface="+mj-lt"/>
              </a:rPr>
              <a:t>.</a:t>
            </a:r>
            <a:endParaRPr lang="en-US" sz="900" dirty="0" smtClean="0"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102496"/>
            <a:ext cx="4191000" cy="343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0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 smtClean="0"/>
              <a:t>1. Device </a:t>
            </a:r>
            <a:r>
              <a:rPr lang="en-IN" b="1" dirty="0"/>
              <a:t>Configurations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Randomize different operational settings of the DUT, such as:</a:t>
            </a:r>
          </a:p>
          <a:p>
            <a:r>
              <a:rPr lang="en-US" sz="2800" b="1" dirty="0" smtClean="0"/>
              <a:t>Clock </a:t>
            </a:r>
            <a:r>
              <a:rPr lang="en-US" sz="2800" b="1" dirty="0"/>
              <a:t>configurations</a:t>
            </a:r>
            <a:r>
              <a:rPr lang="en-US" sz="2800" dirty="0"/>
              <a:t>(e.g., frequency, duty cycle variations)</a:t>
            </a:r>
          </a:p>
          <a:p>
            <a:r>
              <a:rPr lang="en-US" sz="2800" b="1" dirty="0" smtClean="0"/>
              <a:t>Power </a:t>
            </a:r>
            <a:r>
              <a:rPr lang="en-US" sz="2800" b="1" dirty="0"/>
              <a:t>modes</a:t>
            </a:r>
            <a:r>
              <a:rPr lang="en-US" sz="2800" dirty="0"/>
              <a:t>(e.g., normal, low-power, idle, sleep)</a:t>
            </a:r>
          </a:p>
          <a:p>
            <a:r>
              <a:rPr lang="en-US" sz="2800" b="1" dirty="0" smtClean="0"/>
              <a:t>Operating </a:t>
            </a:r>
            <a:r>
              <a:rPr lang="en-US" sz="2800" b="1" dirty="0"/>
              <a:t>voltages</a:t>
            </a:r>
            <a:r>
              <a:rPr lang="en-US" sz="2800" dirty="0"/>
              <a:t>(if applicable in modeling)</a:t>
            </a:r>
          </a:p>
          <a:p>
            <a:r>
              <a:rPr lang="en-US" sz="2800" b="1" dirty="0" smtClean="0"/>
              <a:t>Memory </a:t>
            </a:r>
            <a:r>
              <a:rPr lang="en-US" sz="2800" b="1" dirty="0"/>
              <a:t>configurations</a:t>
            </a:r>
            <a:r>
              <a:rPr lang="en-US" sz="2800" dirty="0"/>
              <a:t>(e.g., different address spaces, word sizes)</a:t>
            </a:r>
          </a:p>
          <a:p>
            <a:r>
              <a:rPr lang="en-IN" sz="2800" b="1" dirty="0" smtClean="0"/>
              <a:t>Peripheral </a:t>
            </a:r>
            <a:r>
              <a:rPr lang="en-IN" sz="2800" b="1" dirty="0"/>
              <a:t>enable/disable states</a:t>
            </a:r>
            <a:endParaRPr lang="en-IN" sz="2800" dirty="0"/>
          </a:p>
          <a:p>
            <a:endParaRPr lang="en-IN" sz="2800" b="1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6451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Device Configurations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800" dirty="0" smtClean="0"/>
              <a:t>Example:</a:t>
            </a:r>
          </a:p>
          <a:p>
            <a:pPr marL="0" indent="0">
              <a:buNone/>
            </a:pPr>
            <a:r>
              <a:rPr lang="en-IN" sz="2800" dirty="0" smtClean="0"/>
              <a:t>class </a:t>
            </a:r>
            <a:r>
              <a:rPr lang="en-IN" sz="2800" dirty="0" err="1"/>
              <a:t>DeviceConfig</a:t>
            </a:r>
            <a:r>
              <a:rPr lang="en-IN" sz="2800" dirty="0"/>
              <a:t>;</a:t>
            </a:r>
          </a:p>
          <a:p>
            <a:pPr marL="0" indent="0">
              <a:buNone/>
            </a:pPr>
            <a:r>
              <a:rPr lang="en-IN" sz="2800" dirty="0"/>
              <a:t>rand bit [2:0] </a:t>
            </a:r>
            <a:r>
              <a:rPr lang="en-IN" sz="2800" dirty="0" err="1"/>
              <a:t>power_mode</a:t>
            </a:r>
            <a:r>
              <a:rPr lang="en-IN" sz="2800" dirty="0"/>
              <a:t>; // 3-bit power </a:t>
            </a:r>
            <a:r>
              <a:rPr lang="en-IN" sz="2800" dirty="0" smtClean="0"/>
              <a:t>mode  </a:t>
            </a:r>
          </a:p>
          <a:p>
            <a:pPr marL="0" indent="0">
              <a:buNone/>
            </a:pPr>
            <a:r>
              <a:rPr lang="en-IN" sz="2800" dirty="0"/>
              <a:t> </a:t>
            </a:r>
            <a:r>
              <a:rPr lang="en-IN" sz="2800" dirty="0" smtClean="0"/>
              <a:t>                                                      configuration</a:t>
            </a:r>
            <a:endParaRPr lang="en-IN" sz="2800" dirty="0"/>
          </a:p>
          <a:p>
            <a:pPr marL="0" indent="0">
              <a:buNone/>
            </a:pPr>
            <a:r>
              <a:rPr lang="en-US" sz="2800" dirty="0"/>
              <a:t>rand bit [1:0] </a:t>
            </a:r>
            <a:r>
              <a:rPr lang="en-US" sz="2800" dirty="0" err="1"/>
              <a:t>clock_divider</a:t>
            </a:r>
            <a:r>
              <a:rPr lang="en-US" sz="2800" dirty="0"/>
              <a:t>; // Clock divider settings</a:t>
            </a:r>
          </a:p>
          <a:p>
            <a:pPr marL="0" indent="0">
              <a:buNone/>
            </a:pPr>
            <a:r>
              <a:rPr lang="en-IN" sz="2800" dirty="0"/>
              <a:t>constraint </a:t>
            </a:r>
            <a:r>
              <a:rPr lang="en-IN" sz="2800" dirty="0" err="1"/>
              <a:t>valid_config</a:t>
            </a: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US" sz="2800" dirty="0" err="1"/>
              <a:t>power_modeinside</a:t>
            </a:r>
            <a:r>
              <a:rPr lang="en-US" sz="2800" dirty="0"/>
              <a:t> {0, 1, 2, 3}; // Only valid power modes</a:t>
            </a:r>
          </a:p>
          <a:p>
            <a:pPr marL="0" indent="0">
              <a:buNone/>
            </a:pPr>
            <a:r>
              <a:rPr lang="en-US" sz="2800" dirty="0" err="1"/>
              <a:t>clock_dividerinside</a:t>
            </a:r>
            <a:r>
              <a:rPr lang="en-US" sz="2800" dirty="0"/>
              <a:t> {1, 2, 4}; // Only allowed dividers</a:t>
            </a:r>
          </a:p>
          <a:p>
            <a:pPr marL="0" indent="0">
              <a:buNone/>
            </a:pPr>
            <a:r>
              <a:rPr lang="en-IN" sz="2800" dirty="0"/>
              <a:t>}</a:t>
            </a:r>
          </a:p>
          <a:p>
            <a:pPr marL="0" indent="0">
              <a:buNone/>
            </a:pPr>
            <a:r>
              <a:rPr lang="en-IN" sz="2800" dirty="0" err="1"/>
              <a:t>endclass</a:t>
            </a:r>
            <a:endParaRPr lang="en-IN" sz="2800" b="1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0296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 smtClean="0"/>
              <a:t>2. Environment Configurations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Randomize aspects of the verification environment:</a:t>
            </a:r>
          </a:p>
          <a:p>
            <a:r>
              <a:rPr lang="en-US" sz="2800" b="1" dirty="0" err="1" smtClean="0"/>
              <a:t>Testbench</a:t>
            </a:r>
            <a:r>
              <a:rPr lang="en-US" sz="2800" b="1" dirty="0" smtClean="0"/>
              <a:t> </a:t>
            </a:r>
            <a:r>
              <a:rPr lang="en-US" sz="2800" b="1" dirty="0"/>
              <a:t>parameters</a:t>
            </a:r>
            <a:r>
              <a:rPr lang="en-US" sz="2800" dirty="0"/>
              <a:t>(e.g., simulation time, reset duration)</a:t>
            </a:r>
          </a:p>
          <a:p>
            <a:r>
              <a:rPr lang="en-US" sz="2800" b="1" dirty="0" smtClean="0"/>
              <a:t>Clock </a:t>
            </a:r>
            <a:r>
              <a:rPr lang="en-US" sz="2800" b="1" dirty="0"/>
              <a:t>skews, jitter, and glitches</a:t>
            </a:r>
            <a:endParaRPr lang="en-US" sz="2800" dirty="0"/>
          </a:p>
          <a:p>
            <a:r>
              <a:rPr lang="en-IN" sz="2800" b="1" dirty="0" smtClean="0"/>
              <a:t>Interrupt </a:t>
            </a:r>
            <a:r>
              <a:rPr lang="en-IN" sz="2800" b="1" dirty="0"/>
              <a:t>latencies</a:t>
            </a:r>
            <a:endParaRPr lang="en-IN" sz="2800" dirty="0"/>
          </a:p>
          <a:p>
            <a:r>
              <a:rPr lang="en-IN" sz="2800" b="1" dirty="0" smtClean="0"/>
              <a:t>Multi-master/multi-slave configurations </a:t>
            </a:r>
            <a:r>
              <a:rPr lang="en-IN" sz="2800" dirty="0" smtClean="0"/>
              <a:t>(</a:t>
            </a:r>
            <a:r>
              <a:rPr lang="en-IN" sz="2800" dirty="0"/>
              <a:t>for protocols like AXI, I2C, SPI)</a:t>
            </a:r>
          </a:p>
          <a:p>
            <a:endParaRPr lang="en-IN" sz="2800" b="1" dirty="0" smtClean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209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Environment</a:t>
            </a:r>
            <a:r>
              <a:rPr lang="en-IN" b="1" dirty="0" smtClean="0"/>
              <a:t> </a:t>
            </a:r>
            <a:r>
              <a:rPr lang="en-IN" b="1" dirty="0"/>
              <a:t>Configurations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800" dirty="0" smtClean="0"/>
              <a:t>Example: </a:t>
            </a:r>
          </a:p>
          <a:p>
            <a:pPr marL="0" indent="0">
              <a:buNone/>
            </a:pPr>
            <a:r>
              <a:rPr lang="en-IN" sz="2800" dirty="0" smtClean="0"/>
              <a:t>class </a:t>
            </a:r>
            <a:r>
              <a:rPr lang="en-IN" sz="2800" dirty="0" err="1"/>
              <a:t>EnvConfig</a:t>
            </a:r>
            <a:r>
              <a:rPr lang="en-IN" sz="2800" dirty="0"/>
              <a:t>;</a:t>
            </a:r>
          </a:p>
          <a:p>
            <a:pPr marL="0" indent="0">
              <a:buNone/>
            </a:pPr>
            <a:r>
              <a:rPr lang="en-IN" sz="2800" dirty="0"/>
              <a:t>rand bit [3:0] </a:t>
            </a:r>
            <a:r>
              <a:rPr lang="en-IN" sz="2800" dirty="0" err="1"/>
              <a:t>num_masters</a:t>
            </a:r>
            <a:r>
              <a:rPr lang="en-IN" sz="2800" dirty="0"/>
              <a:t>; </a:t>
            </a:r>
          </a:p>
          <a:p>
            <a:pPr marL="0" indent="0">
              <a:buNone/>
            </a:pPr>
            <a:r>
              <a:rPr lang="en-IN" sz="2800" dirty="0"/>
              <a:t>rand bit [3:0] </a:t>
            </a:r>
            <a:r>
              <a:rPr lang="en-IN" sz="2800" dirty="0" err="1"/>
              <a:t>num_slaves</a:t>
            </a:r>
            <a:r>
              <a:rPr lang="en-IN" sz="2800" dirty="0"/>
              <a:t>; </a:t>
            </a:r>
          </a:p>
          <a:p>
            <a:pPr marL="0" indent="0">
              <a:buNone/>
            </a:pPr>
            <a:r>
              <a:rPr lang="en-US" sz="2800" dirty="0"/>
              <a:t>rand bit [7:0] </a:t>
            </a:r>
            <a:r>
              <a:rPr lang="en-US" sz="2800" dirty="0" err="1"/>
              <a:t>irq_latency</a:t>
            </a:r>
            <a:r>
              <a:rPr lang="en-US" sz="2800" dirty="0"/>
              <a:t>; // Interrupt latency in cycles</a:t>
            </a:r>
          </a:p>
          <a:p>
            <a:pPr marL="0" indent="0">
              <a:buNone/>
            </a:pPr>
            <a:r>
              <a:rPr lang="en-IN" sz="2800" dirty="0"/>
              <a:t>constraint </a:t>
            </a:r>
            <a:r>
              <a:rPr lang="en-IN" sz="2800" dirty="0" err="1"/>
              <a:t>valid_env</a:t>
            </a:r>
            <a:r>
              <a:rPr lang="en-IN" sz="2800" dirty="0"/>
              <a:t>{</a:t>
            </a:r>
          </a:p>
          <a:p>
            <a:pPr marL="0" indent="0">
              <a:buNone/>
            </a:pPr>
            <a:r>
              <a:rPr lang="en-IN" sz="2800" dirty="0" err="1"/>
              <a:t>num_masters</a:t>
            </a:r>
            <a:r>
              <a:rPr lang="en-IN" sz="2800" dirty="0"/>
              <a:t>&lt;= 4;</a:t>
            </a:r>
          </a:p>
          <a:p>
            <a:pPr marL="0" indent="0">
              <a:buNone/>
            </a:pPr>
            <a:r>
              <a:rPr lang="en-IN" sz="2800" dirty="0" err="1"/>
              <a:t>num_slaves</a:t>
            </a:r>
            <a:r>
              <a:rPr lang="en-IN" sz="2800" dirty="0"/>
              <a:t>&lt;= 8;</a:t>
            </a:r>
          </a:p>
          <a:p>
            <a:pPr marL="0" indent="0">
              <a:buNone/>
            </a:pPr>
            <a:r>
              <a:rPr lang="en-IN" sz="2800" dirty="0" err="1"/>
              <a:t>irq_latencyinside</a:t>
            </a:r>
            <a:r>
              <a:rPr lang="en-IN" sz="2800" dirty="0"/>
              <a:t> {[1:10]}; // Latency range</a:t>
            </a:r>
          </a:p>
          <a:p>
            <a:pPr marL="0" indent="0">
              <a:buNone/>
            </a:pPr>
            <a:r>
              <a:rPr lang="en-IN" sz="2800" dirty="0"/>
              <a:t>}</a:t>
            </a:r>
          </a:p>
          <a:p>
            <a:pPr marL="0" indent="0">
              <a:buNone/>
            </a:pPr>
            <a:r>
              <a:rPr lang="en-IN" sz="2800" dirty="0" err="1"/>
              <a:t>endclass</a:t>
            </a:r>
            <a:endParaRPr lang="en-IN" sz="2800" dirty="0"/>
          </a:p>
        </p:txBody>
      </p:sp>
      <p:sp>
        <p:nvSpPr>
          <p:cNvPr id="4" name="Rectangle 3"/>
          <p:cNvSpPr/>
          <p:nvPr/>
        </p:nvSpPr>
        <p:spPr>
          <a:xfrm>
            <a:off x="457200" y="5920355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1F1F1F"/>
                </a:solidFill>
                <a:latin typeface="Google Sans"/>
              </a:rPr>
              <a:t>// Note: The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inside keyword in </a:t>
            </a:r>
            <a:r>
              <a:rPr lang="en-US" dirty="0" err="1">
                <a:solidFill>
                  <a:srgbClr val="1F1F1F"/>
                </a:solidFill>
                <a:latin typeface="Google Sans"/>
              </a:rPr>
              <a:t>SystemVerilog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 </a:t>
            </a:r>
            <a:r>
              <a:rPr lang="en-US" dirty="0">
                <a:solidFill>
                  <a:srgbClr val="040C28"/>
                </a:solidFill>
                <a:latin typeface="Google Sans"/>
              </a:rPr>
              <a:t>allows to check if a given value lies within the range specified using the inside phrase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994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4870</Words>
  <Application>Microsoft Office PowerPoint</Application>
  <PresentationFormat>On-screen Show (4:3)</PresentationFormat>
  <Paragraphs>1135</Paragraphs>
  <Slides>55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8" baseType="lpstr">
      <vt:lpstr>MS PGothic</vt:lpstr>
      <vt:lpstr>American Typewriter</vt:lpstr>
      <vt:lpstr>Arial</vt:lpstr>
      <vt:lpstr>Calibri</vt:lpstr>
      <vt:lpstr>Courier New</vt:lpstr>
      <vt:lpstr>Google Sans</vt:lpstr>
      <vt:lpstr>Helvetica Neue Light</vt:lpstr>
      <vt:lpstr>Times</vt:lpstr>
      <vt:lpstr>Times New Roman</vt:lpstr>
      <vt:lpstr>Tunga</vt:lpstr>
      <vt:lpstr>Wingdings</vt:lpstr>
      <vt:lpstr>Wingdings 3</vt:lpstr>
      <vt:lpstr>Office Theme</vt:lpstr>
      <vt:lpstr>Randomization</vt:lpstr>
      <vt:lpstr>Randomization Overview</vt:lpstr>
      <vt:lpstr>Randomization</vt:lpstr>
      <vt:lpstr>Test Bench</vt:lpstr>
      <vt:lpstr>What to randomize</vt:lpstr>
      <vt:lpstr>1. Device Configurations</vt:lpstr>
      <vt:lpstr>Device Configurations</vt:lpstr>
      <vt:lpstr>2. Environment Configurations</vt:lpstr>
      <vt:lpstr>Environment Configurations</vt:lpstr>
      <vt:lpstr>3. Primary Input Data</vt:lpstr>
      <vt:lpstr>4. Encapsulated Input Data</vt:lpstr>
      <vt:lpstr>5. Protocol Exceptions, Errors, and Violations</vt:lpstr>
      <vt:lpstr>Protocol Exceptions, Errors, and Violations</vt:lpstr>
      <vt:lpstr>6. Delays</vt:lpstr>
      <vt:lpstr>Summary</vt:lpstr>
      <vt:lpstr>Random variables</vt:lpstr>
      <vt:lpstr>PowerPoint Presentation</vt:lpstr>
      <vt:lpstr>PowerPoint Presentation</vt:lpstr>
      <vt:lpstr>PowerPoint Presentation</vt:lpstr>
      <vt:lpstr>PowerPoint Presentation</vt:lpstr>
      <vt:lpstr>Randomization in SystemVerilog</vt:lpstr>
      <vt:lpstr>Randomization in SystemVerilog</vt:lpstr>
      <vt:lpstr>Randomization in SystemVerilog</vt:lpstr>
      <vt:lpstr>Randomization in SystemVerilog</vt:lpstr>
      <vt:lpstr>Randomization in SystemVerilog</vt:lpstr>
      <vt:lpstr>Randomization in SystemVerilog</vt:lpstr>
      <vt:lpstr>Constraint Details</vt:lpstr>
      <vt:lpstr>Constraint Details</vt:lpstr>
      <vt:lpstr>Constraint Details: Example</vt:lpstr>
      <vt:lpstr>Constraint Details: Quiz</vt:lpstr>
      <vt:lpstr>Weighted Distribution</vt:lpstr>
      <vt:lpstr>Weighted Distribution</vt:lpstr>
      <vt:lpstr>Weighted Distribution</vt:lpstr>
      <vt:lpstr>Weighted Distribution</vt:lpstr>
      <vt:lpstr>Weighted Distribution: Quiz</vt:lpstr>
      <vt:lpstr>PowerPoint Presentation</vt:lpstr>
      <vt:lpstr>Bidirectional Constraints</vt:lpstr>
      <vt:lpstr>Conditional Constraints</vt:lpstr>
      <vt:lpstr>Solution Probabilities</vt:lpstr>
      <vt:lpstr>Solution Probabilities</vt:lpstr>
      <vt:lpstr>Solution Probabilities</vt:lpstr>
      <vt:lpstr>Solution Probabilities</vt:lpstr>
      <vt:lpstr>Solution Probabilities</vt:lpstr>
      <vt:lpstr>Solution Probabilities</vt:lpstr>
      <vt:lpstr>Solution Probabilities</vt:lpstr>
      <vt:lpstr>Constraints</vt:lpstr>
      <vt:lpstr>Constraints</vt:lpstr>
      <vt:lpstr>Constraints</vt:lpstr>
      <vt:lpstr>Constraints</vt:lpstr>
      <vt:lpstr>Constraints</vt:lpstr>
      <vt:lpstr>Constraints</vt:lpstr>
      <vt:lpstr> Disabling Random Variables</vt:lpstr>
      <vt:lpstr> Controlling Constraints</vt:lpstr>
      <vt:lpstr>PowerPoint Presentation</vt:lpstr>
      <vt:lpstr> Controlling Multiple Constraint Blocks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Module5</dc:title>
  <dc:creator>admin</dc:creator>
  <cp:lastModifiedBy>Shashi Raj</cp:lastModifiedBy>
  <cp:revision>92</cp:revision>
  <dcterms:created xsi:type="dcterms:W3CDTF">2006-08-16T00:00:00Z</dcterms:created>
  <dcterms:modified xsi:type="dcterms:W3CDTF">2025-04-03T15:39:58Z</dcterms:modified>
</cp:coreProperties>
</file>