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37B11CD-02F1-4A25-8C5A-5DB60DA0BB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2BEF79-B040-46BC-AB67-DA827F6B9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76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1CD-02F1-4A25-8C5A-5DB60DA0BB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EF79-B040-46BC-AB67-DA827F6B9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5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7B11CD-02F1-4A25-8C5A-5DB60DA0BB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2BEF79-B040-46BC-AB67-DA827F6B9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43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1CD-02F1-4A25-8C5A-5DB60DA0BB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EF79-B040-46BC-AB67-DA827F6B9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01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7B11CD-02F1-4A25-8C5A-5DB60DA0BB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2BEF79-B040-46BC-AB67-DA827F6B9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83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7B11CD-02F1-4A25-8C5A-5DB60DA0BB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2BEF79-B040-46BC-AB67-DA827F6B9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78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7B11CD-02F1-4A25-8C5A-5DB60DA0BB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2BEF79-B040-46BC-AB67-DA827F6B9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72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1CD-02F1-4A25-8C5A-5DB60DA0BB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EF79-B040-46BC-AB67-DA827F6B9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48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7B11CD-02F1-4A25-8C5A-5DB60DA0BB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2BEF79-B040-46BC-AB67-DA827F6B9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5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1CD-02F1-4A25-8C5A-5DB60DA0BB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EF79-B040-46BC-AB67-DA827F6B9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08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7B11CD-02F1-4A25-8C5A-5DB60DA0BB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32BEF79-B040-46BC-AB67-DA827F6B9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60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11CD-02F1-4A25-8C5A-5DB60DA0BB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BEF79-B040-46BC-AB67-DA827F6B9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53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los-angeles-traffic-freeway-139660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los-angeles-traffic-freeway-139660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los-angeles-traffic-freeway-139660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los-angeles-traffic-freeway-139660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los-angeles-traffic-freeway-139660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los-angeles-traffic-freeway-139660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los-angeles-traffic-freeway-139660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los-angeles-traffic-freeway-139660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los-angeles-traffic-freeway-139660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C120-B084-5260-93D9-B19FFFD1A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2511189"/>
            <a:ext cx="8679915" cy="2336628"/>
          </a:xfrm>
        </p:spPr>
        <p:txBody>
          <a:bodyPr>
            <a:noAutofit/>
          </a:bodyPr>
          <a:lstStyle/>
          <a:p>
            <a:r>
              <a:rPr lang="en-IN" sz="8800" dirty="0">
                <a:latin typeface="+mn-lt"/>
              </a:rPr>
              <a:t>Road Accidents Analysis</a:t>
            </a:r>
          </a:p>
        </p:txBody>
      </p:sp>
    </p:spTree>
    <p:extLst>
      <p:ext uri="{BB962C8B-B14F-4D97-AF65-F5344CB8AC3E}">
        <p14:creationId xmlns:p14="http://schemas.microsoft.com/office/powerpoint/2010/main" val="190560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BFF3-1BE8-B16D-DD52-BD83D512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6964-BF7B-A151-61F5-6D0E3B58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road accidents data analysis examines key patterns, causes, and trends to identify critical risk factors.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exploring data on accident frequency, locations, times, and contributing factors, the report aims to offer actionable insights for key stakeholders to enhance preventive measures, and reduce overall accident rates.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27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ECD2-DB31-1DB6-E551-0555AC8A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Analysis Process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A910F-7218-F382-A011-38EA0F22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555" y="860535"/>
            <a:ext cx="5108064" cy="5435221"/>
          </a:xfrm>
        </p:spPr>
        <p:txBody>
          <a:bodyPr numCol="1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Define Objectives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Data Source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Collection and Cleaning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Processing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Choose a Visualisation Tool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Design Layout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Visualisation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Interactivity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 and Validate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8805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0463-1A0B-4D24-81D8-05ED9C15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D4FC-5BC5-7BE8-2ED6-A2658901A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analysis aims to uncover the trends and patterns in the accidents occurrences</a:t>
            </a:r>
            <a:r>
              <a:rPr lang="en-IN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help of the following: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casualties taken place after the accident</a:t>
            </a:r>
            <a:r>
              <a:rPr lang="en-IN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casualties and percentage of total with respect to accident severity and maximum casualties by type of vehicle.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casualties with respect to vehicle type.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Monthly trend showing comparison of casualties for the current year and previous year.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Casualties’ distribution on different road types and road surface conditions.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Variation in casualties depending on area and light conditions.</a:t>
            </a:r>
          </a:p>
        </p:txBody>
      </p:sp>
    </p:spTree>
    <p:extLst>
      <p:ext uri="{BB962C8B-B14F-4D97-AF65-F5344CB8AC3E}">
        <p14:creationId xmlns:p14="http://schemas.microsoft.com/office/powerpoint/2010/main" val="295156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9FD7-56FE-F687-5675-FD99643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6DD5-89F8-D8A9-3F21-97EEC7D16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706" y="450375"/>
            <a:ext cx="5608093" cy="5909481"/>
          </a:xfrm>
        </p:spPr>
        <p:txBody>
          <a:bodyPr numCol="2">
            <a:normAutofit/>
          </a:bodyPr>
          <a:lstStyle/>
          <a:p>
            <a:r>
              <a:rPr lang="en-IN" sz="2000" dirty="0">
                <a:latin typeface="Aptos" panose="020B0004020202020204" pitchFamily="34" charset="0"/>
              </a:rPr>
              <a:t>Ministry of Transport </a:t>
            </a:r>
          </a:p>
          <a:p>
            <a:r>
              <a:rPr lang="en-IN" sz="2000" dirty="0">
                <a:latin typeface="Aptos" panose="020B0004020202020204" pitchFamily="34" charset="0"/>
              </a:rPr>
              <a:t>Road transport department</a:t>
            </a:r>
          </a:p>
          <a:p>
            <a:r>
              <a:rPr lang="en-IN" sz="2000" dirty="0">
                <a:latin typeface="Aptos" panose="020B0004020202020204" pitchFamily="34" charset="0"/>
              </a:rPr>
              <a:t>Police Force</a:t>
            </a:r>
          </a:p>
          <a:p>
            <a:r>
              <a:rPr lang="en-IN" sz="2000" dirty="0">
                <a:latin typeface="Aptos" panose="020B0004020202020204" pitchFamily="34" charset="0"/>
              </a:rPr>
              <a:t>Emergency Services Department</a:t>
            </a:r>
          </a:p>
          <a:p>
            <a:r>
              <a:rPr lang="en-IN" sz="2000" dirty="0">
                <a:latin typeface="Aptos" panose="020B0004020202020204" pitchFamily="34" charset="0"/>
              </a:rPr>
              <a:t>Road Safety Corps</a:t>
            </a:r>
          </a:p>
          <a:p>
            <a:r>
              <a:rPr lang="en-IN" sz="2000" dirty="0">
                <a:latin typeface="Aptos" panose="020B0004020202020204" pitchFamily="34" charset="0"/>
              </a:rPr>
              <a:t>Transport Operators and Mechanics</a:t>
            </a:r>
          </a:p>
          <a:p>
            <a:r>
              <a:rPr lang="en-IN" sz="2000" dirty="0">
                <a:latin typeface="Aptos" panose="020B0004020202020204" pitchFamily="34" charset="0"/>
              </a:rPr>
              <a:t>Traffic Management Agencies</a:t>
            </a:r>
          </a:p>
          <a:p>
            <a:r>
              <a:rPr lang="en-IN" sz="2000" dirty="0">
                <a:latin typeface="Aptos" panose="020B0004020202020204" pitchFamily="34" charset="0"/>
              </a:rPr>
              <a:t>Public</a:t>
            </a:r>
          </a:p>
          <a:p>
            <a:r>
              <a:rPr lang="en-IN" sz="2000" dirty="0">
                <a:latin typeface="Aptos" panose="020B0004020202020204" pitchFamily="34" charset="0"/>
              </a:rPr>
              <a:t>Media</a:t>
            </a:r>
          </a:p>
          <a:p>
            <a:endParaRPr lang="en-IN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48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27E1715-5289-7D8A-AA23-408397C9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Dataset &amp;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A13D-D2D2-AB1C-CCD6-B3FD56EC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4082" y="1184501"/>
            <a:ext cx="5949287" cy="4787290"/>
          </a:xfrm>
        </p:spPr>
        <p:txBody>
          <a:bodyPr>
            <a:noAutofit/>
          </a:bodyPr>
          <a:lstStyle/>
          <a:p>
            <a:r>
              <a:rPr lang="en-IN" sz="2000" dirty="0">
                <a:latin typeface="Aptos" panose="020B0004020202020204" pitchFamily="34" charset="0"/>
              </a:rPr>
              <a:t>Dataset:</a:t>
            </a:r>
          </a:p>
          <a:p>
            <a:pPr lvl="1"/>
            <a:r>
              <a:rPr lang="en-IN" sz="2000" dirty="0">
                <a:latin typeface="Aptos" panose="020B0004020202020204" pitchFamily="34" charset="0"/>
              </a:rPr>
              <a:t>File type: .xlsx</a:t>
            </a:r>
          </a:p>
          <a:p>
            <a:pPr lvl="1"/>
            <a:r>
              <a:rPr lang="en-IN" sz="2000" dirty="0">
                <a:latin typeface="Aptos" panose="020B0004020202020204" pitchFamily="34" charset="0"/>
              </a:rPr>
              <a:t>307973 rows</a:t>
            </a:r>
          </a:p>
          <a:p>
            <a:pPr lvl="1"/>
            <a:r>
              <a:rPr lang="en-IN" sz="2000" dirty="0">
                <a:latin typeface="Aptos" panose="020B0004020202020204" pitchFamily="34" charset="0"/>
              </a:rPr>
              <a:t>Number of fields: 21</a:t>
            </a:r>
          </a:p>
          <a:p>
            <a:pPr lvl="1"/>
            <a:r>
              <a:rPr lang="en-IN" sz="2000" dirty="0">
                <a:latin typeface="Aptos" panose="020B0004020202020204" pitchFamily="34" charset="0"/>
              </a:rPr>
              <a:t>Fields list includes: Accident index, Accident date, Accident severity, Area, Light conditions, type of vehicle, type of road and road surface conditions, etc.</a:t>
            </a:r>
          </a:p>
          <a:p>
            <a:r>
              <a:rPr lang="en-IN" sz="2000" dirty="0">
                <a:latin typeface="Aptos" panose="020B0004020202020204" pitchFamily="34" charset="0"/>
              </a:rPr>
              <a:t>Technology used: </a:t>
            </a:r>
          </a:p>
          <a:p>
            <a:pPr lvl="1"/>
            <a:r>
              <a:rPr lang="en-IN" sz="2000" dirty="0">
                <a:latin typeface="Aptos" panose="020B0004020202020204" pitchFamily="34" charset="0"/>
              </a:rPr>
              <a:t>MS Excel</a:t>
            </a:r>
          </a:p>
        </p:txBody>
      </p:sp>
    </p:spTree>
    <p:extLst>
      <p:ext uri="{BB962C8B-B14F-4D97-AF65-F5344CB8AC3E}">
        <p14:creationId xmlns:p14="http://schemas.microsoft.com/office/powerpoint/2010/main" val="284279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C94E-E7A5-3EE5-A2E0-AF973B3D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Dashboard</a:t>
            </a:r>
          </a:p>
        </p:txBody>
      </p:sp>
      <p:pic>
        <p:nvPicPr>
          <p:cNvPr id="5" name="Content Placeholder 4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5AA1895F-5083-213A-19D2-150C9AD22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1" y="1664135"/>
            <a:ext cx="7407692" cy="3301130"/>
          </a:xfrm>
        </p:spPr>
      </p:pic>
    </p:spTree>
    <p:extLst>
      <p:ext uri="{BB962C8B-B14F-4D97-AF65-F5344CB8AC3E}">
        <p14:creationId xmlns:p14="http://schemas.microsoft.com/office/powerpoint/2010/main" val="276530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3B82-BF15-310F-2D5F-FD68CF10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CBCC-05BA-6E13-995F-7C067AF5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Aptos" panose="020B0004020202020204" pitchFamily="34" charset="0"/>
              </a:rPr>
              <a:t>The total casualties amount to as high as 417883, which is alarmingly high.</a:t>
            </a:r>
          </a:p>
          <a:p>
            <a:r>
              <a:rPr lang="en-IN" sz="2000" dirty="0">
                <a:latin typeface="Aptos" panose="020B0004020202020204" pitchFamily="34" charset="0"/>
              </a:rPr>
              <a:t>Among the casualties, fatal casualties comprise 1.7% resulting in demise of 7135 individuals.</a:t>
            </a:r>
          </a:p>
          <a:p>
            <a:r>
              <a:rPr lang="en-IN" sz="2000" dirty="0">
                <a:latin typeface="Aptos" panose="020B0004020202020204" pitchFamily="34" charset="0"/>
              </a:rPr>
              <a:t>The maximum number of casualties occur by either cars, taxis or private hired cars. They comprise almost 80% of all the casualties.</a:t>
            </a:r>
          </a:p>
          <a:p>
            <a:r>
              <a:rPr lang="en-IN" sz="2000" dirty="0">
                <a:latin typeface="Aptos" panose="020B0004020202020204" pitchFamily="34" charset="0"/>
              </a:rPr>
              <a:t>The number of accidents have decreased from 2021 to 2022 in all the months except one.</a:t>
            </a:r>
          </a:p>
        </p:txBody>
      </p:sp>
    </p:spTree>
    <p:extLst>
      <p:ext uri="{BB962C8B-B14F-4D97-AF65-F5344CB8AC3E}">
        <p14:creationId xmlns:p14="http://schemas.microsoft.com/office/powerpoint/2010/main" val="101889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8828-E248-CA6B-5957-B86A7EC6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1271-907E-19C1-DB7C-1CBFDA9C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953835"/>
            <a:ext cx="6281873" cy="524862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ptos" panose="020B0004020202020204" pitchFamily="34" charset="0"/>
              </a:rPr>
              <a:t>Single carriageway type of road contributes to more accidents than all other type of roads combined.</a:t>
            </a:r>
          </a:p>
          <a:p>
            <a:r>
              <a:rPr lang="en-IN" sz="2000" dirty="0">
                <a:latin typeface="Aptos" panose="020B0004020202020204" pitchFamily="34" charset="0"/>
              </a:rPr>
              <a:t>There are more occurrences of accidents on dry surface conditions than on wet or snowy surfaces. So, the accidents may be due to machine failures or human negligence.</a:t>
            </a:r>
          </a:p>
          <a:p>
            <a:r>
              <a:rPr lang="en-IN" sz="2000" dirty="0">
                <a:latin typeface="Aptos" panose="020B0004020202020204" pitchFamily="34" charset="0"/>
              </a:rPr>
              <a:t>The maximum number of casualties occur in daylight which amount to around 75%.</a:t>
            </a:r>
          </a:p>
          <a:p>
            <a:r>
              <a:rPr lang="en-IN" sz="2000" dirty="0">
                <a:latin typeface="Aptos" panose="020B0004020202020204" pitchFamily="34" charset="0"/>
              </a:rPr>
              <a:t>The urban locale contribute to more number of casualties as compared to rural.</a:t>
            </a:r>
          </a:p>
          <a:p>
            <a:endParaRPr lang="en-IN" sz="2000" dirty="0">
              <a:latin typeface="Aptos" panose="020B0004020202020204" pitchFamily="34" charset="0"/>
            </a:endParaRPr>
          </a:p>
          <a:p>
            <a:endParaRPr lang="en-IN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60615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37</TotalTime>
  <Words>408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Calibri Light</vt:lpstr>
      <vt:lpstr>Rockwell</vt:lpstr>
      <vt:lpstr>Symbol</vt:lpstr>
      <vt:lpstr>Wingdings</vt:lpstr>
      <vt:lpstr>Atlas</vt:lpstr>
      <vt:lpstr>Road Accidents Analysis</vt:lpstr>
      <vt:lpstr>Introduction</vt:lpstr>
      <vt:lpstr>Analysis Process Steps</vt:lpstr>
      <vt:lpstr>Objective </vt:lpstr>
      <vt:lpstr>Stakeholders</vt:lpstr>
      <vt:lpstr>Dataset &amp; Technology</vt:lpstr>
      <vt:lpstr>Dashboard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Prachi Wathore</dc:creator>
  <cp:lastModifiedBy>Prachi Wathore</cp:lastModifiedBy>
  <cp:revision>9</cp:revision>
  <dcterms:created xsi:type="dcterms:W3CDTF">2024-11-08T12:21:14Z</dcterms:created>
  <dcterms:modified xsi:type="dcterms:W3CDTF">2024-11-14T22:52:16Z</dcterms:modified>
</cp:coreProperties>
</file>