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83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4" autoAdjust="0"/>
  </p:normalViewPr>
  <p:slideViewPr>
    <p:cSldViewPr snapToGrid="0">
      <p:cViewPr varScale="1">
        <p:scale>
          <a:sx n="71" d="100"/>
          <a:sy n="71" d="100"/>
        </p:scale>
        <p:origin x="456" y="54"/>
      </p:cViewPr>
      <p:guideLst>
        <p:guide orient="horz" pos="2160"/>
        <p:guide pos="3840"/>
        <p:guide pos="211"/>
        <p:guide pos="7469"/>
        <p:guide orient="horz" pos="119"/>
        <p:guide orient="horz"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C402B-4D38-475D-9D29-C77A5F315250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E2168-3776-4977-823E-ADB0C1178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0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2168-3776-4977-823E-ADB0C1178C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67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425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329" y="368300"/>
            <a:ext cx="10353368" cy="290461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65472" y="789238"/>
            <a:ext cx="11651225" cy="5916362"/>
          </a:xfrm>
        </p:spPr>
        <p:txBody>
          <a:bodyPr lIns="0" tIns="0" rIns="0" bIns="0"/>
          <a:lstStyle>
            <a:lvl1pPr marL="0" indent="0">
              <a:lnSpc>
                <a:spcPct val="120000"/>
              </a:lnSpc>
              <a:buFontTx/>
              <a:buNone/>
              <a:defRPr sz="3600">
                <a:latin typeface="Avenir" panose="020B0503020203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65472" y="368300"/>
            <a:ext cx="1209367" cy="29046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Black" panose="020B0803020203020204" pitchFamily="34" charset="0"/>
              </a:rPr>
              <a:t>Intro-Text:</a:t>
            </a:r>
          </a:p>
        </p:txBody>
      </p:sp>
    </p:spTree>
    <p:extLst>
      <p:ext uri="{BB962C8B-B14F-4D97-AF65-F5344CB8AC3E}">
        <p14:creationId xmlns:p14="http://schemas.microsoft.com/office/powerpoint/2010/main" val="863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4"/>
          <p:cNvSpPr txBox="1">
            <a:spLocks/>
          </p:cNvSpPr>
          <p:nvPr/>
        </p:nvSpPr>
        <p:spPr>
          <a:xfrm>
            <a:off x="2717321" y="2757964"/>
            <a:ext cx="7758024" cy="285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0" spc="-500" dirty="0">
                <a:solidFill>
                  <a:schemeClr val="accent2">
                    <a:lumMod val="75000"/>
                  </a:schemeClr>
                </a:solidFill>
              </a:rPr>
              <a:t>Römer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6026992" y="4519957"/>
            <a:ext cx="3666227" cy="966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000" spc="-200" dirty="0">
                <a:solidFill>
                  <a:schemeClr val="accent6">
                    <a:lumMod val="75000"/>
                  </a:schemeClr>
                </a:solidFill>
              </a:rPr>
              <a:t>-Siedlung</a:t>
            </a: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556144" y="1197167"/>
            <a:ext cx="1412007" cy="565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000" spc="-100" dirty="0">
                <a:solidFill>
                  <a:schemeClr val="accent3">
                    <a:lumMod val="75000"/>
                  </a:schemeClr>
                </a:solidFill>
              </a:rPr>
              <a:t>Christi</a:t>
            </a: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 rot="16200000">
            <a:off x="1802921" y="2434047"/>
            <a:ext cx="1673525" cy="111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0" spc="-200" dirty="0">
                <a:solidFill>
                  <a:schemeClr val="accent5">
                    <a:lumMod val="75000"/>
                  </a:schemeClr>
                </a:solidFill>
              </a:rPr>
              <a:t>Ab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2081691" y="1497255"/>
            <a:ext cx="4022827" cy="1102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0" spc="-200" dirty="0">
                <a:solidFill>
                  <a:schemeClr val="accent2">
                    <a:lumMod val="50000"/>
                  </a:schemeClr>
                </a:solidFill>
              </a:rPr>
              <a:t>Geburt</a:t>
            </a:r>
          </a:p>
        </p:txBody>
      </p:sp>
    </p:spTree>
    <p:extLst>
      <p:ext uri="{BB962C8B-B14F-4D97-AF65-F5344CB8AC3E}">
        <p14:creationId xmlns:p14="http://schemas.microsoft.com/office/powerpoint/2010/main" val="4155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A711A24B-5F32-48F2-82D4-B1E6CF644B54}"/>
              </a:ext>
            </a:extLst>
          </p:cNvPr>
          <p:cNvSpPr txBox="1">
            <a:spLocks/>
          </p:cNvSpPr>
          <p:nvPr/>
        </p:nvSpPr>
        <p:spPr>
          <a:xfrm>
            <a:off x="1385047" y="2864222"/>
            <a:ext cx="9829801" cy="47367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6000" spc="-200" dirty="0">
                <a:solidFill>
                  <a:srgbClr val="FF0000"/>
                </a:solidFill>
              </a:rPr>
              <a:t>FOLIE</a:t>
            </a:r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33943493-2B95-4B15-BC7A-0147F93FF5A0}"/>
              </a:ext>
            </a:extLst>
          </p:cNvPr>
          <p:cNvSpPr txBox="1">
            <a:spLocks/>
          </p:cNvSpPr>
          <p:nvPr/>
        </p:nvSpPr>
        <p:spPr>
          <a:xfrm>
            <a:off x="1745515" y="999714"/>
            <a:ext cx="1172497" cy="560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000" spc="-200" dirty="0">
                <a:solidFill>
                  <a:schemeClr val="accent3">
                    <a:lumMod val="75000"/>
                  </a:schemeClr>
                </a:solidFill>
              </a:rPr>
              <a:t>Dies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6E3ABFF3-0645-4615-B36C-0760CD88194B}"/>
              </a:ext>
            </a:extLst>
          </p:cNvPr>
          <p:cNvSpPr txBox="1">
            <a:spLocks/>
          </p:cNvSpPr>
          <p:nvPr/>
        </p:nvSpPr>
        <p:spPr>
          <a:xfrm>
            <a:off x="2081692" y="1403124"/>
            <a:ext cx="1172497" cy="82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000" spc="-200" dirty="0">
                <a:solidFill>
                  <a:schemeClr val="accent2">
                    <a:lumMod val="75000"/>
                  </a:schemeClr>
                </a:solidFill>
              </a:rPr>
              <a:t>ist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28B5DDA7-C6BB-43F8-83E5-E92875BCEC41}"/>
              </a:ext>
            </a:extLst>
          </p:cNvPr>
          <p:cNvSpPr txBox="1">
            <a:spLocks/>
          </p:cNvSpPr>
          <p:nvPr/>
        </p:nvSpPr>
        <p:spPr>
          <a:xfrm rot="16200000">
            <a:off x="1368996" y="2642569"/>
            <a:ext cx="1925532" cy="82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de-DE" sz="6000" spc="-200" dirty="0">
                <a:solidFill>
                  <a:schemeClr val="accent6">
                    <a:lumMod val="75000"/>
                  </a:schemeClr>
                </a:solidFill>
              </a:rPr>
              <a:t>eine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CC9045-A45E-41C5-A394-DF42101D5AEB}"/>
              </a:ext>
            </a:extLst>
          </p:cNvPr>
          <p:cNvSpPr txBox="1">
            <a:spLocks/>
          </p:cNvSpPr>
          <p:nvPr/>
        </p:nvSpPr>
        <p:spPr>
          <a:xfrm>
            <a:off x="2552778" y="2021688"/>
            <a:ext cx="5793803" cy="19255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0" spc="-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Test-</a:t>
            </a:r>
          </a:p>
        </p:txBody>
      </p:sp>
    </p:spTree>
    <p:extLst>
      <p:ext uri="{BB962C8B-B14F-4D97-AF65-F5344CB8AC3E}">
        <p14:creationId xmlns:p14="http://schemas.microsoft.com/office/powerpoint/2010/main" val="1685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4"/>
          <p:cNvSpPr txBox="1">
            <a:spLocks/>
          </p:cNvSpPr>
          <p:nvPr/>
        </p:nvSpPr>
        <p:spPr>
          <a:xfrm rot="16200000">
            <a:off x="-1687476" y="2000179"/>
            <a:ext cx="7206031" cy="285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0" spc="-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Große</a:t>
            </a:r>
          </a:p>
        </p:txBody>
      </p:sp>
      <p:sp>
        <p:nvSpPr>
          <p:cNvPr id="3" name="Inhaltsplatzhalter 4"/>
          <p:cNvSpPr txBox="1">
            <a:spLocks/>
          </p:cNvSpPr>
          <p:nvPr/>
        </p:nvSpPr>
        <p:spPr>
          <a:xfrm>
            <a:off x="2509366" y="2166805"/>
            <a:ext cx="5042168" cy="1565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9000" spc="-200" dirty="0">
                <a:solidFill>
                  <a:schemeClr val="accent6">
                    <a:lumMod val="75000"/>
                  </a:schemeClr>
                </a:solidFill>
              </a:rPr>
              <a:t>Thermal</a:t>
            </a: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3557485" y="2931250"/>
            <a:ext cx="2071784" cy="677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000" spc="-200" dirty="0">
                <a:solidFill>
                  <a:schemeClr val="tx2">
                    <a:lumMod val="75000"/>
                  </a:schemeClr>
                </a:solidFill>
              </a:rPr>
              <a:t>Anlage</a:t>
            </a:r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 rot="5400000">
            <a:off x="5952782" y="3500170"/>
            <a:ext cx="1341886" cy="5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pc="-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wegen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4029555" y="4705196"/>
            <a:ext cx="8073955" cy="2272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0" spc="-200" dirty="0">
                <a:solidFill>
                  <a:schemeClr val="accent1">
                    <a:lumMod val="75000"/>
                  </a:schemeClr>
                </a:solidFill>
              </a:rPr>
              <a:t>Quellen</a:t>
            </a: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329084" y="4196911"/>
            <a:ext cx="3317713" cy="1180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0" spc="-200" dirty="0">
                <a:solidFill>
                  <a:srgbClr val="FF0000"/>
                </a:solidFill>
                <a:effectLst>
                  <a:glow rad="203200">
                    <a:srgbClr val="FFFF00">
                      <a:alpha val="41000"/>
                    </a:srgbClr>
                  </a:glow>
                </a:effectLst>
              </a:rPr>
              <a:t>heißer</a:t>
            </a:r>
          </a:p>
        </p:txBody>
      </p:sp>
    </p:spTree>
    <p:extLst>
      <p:ext uri="{BB962C8B-B14F-4D97-AF65-F5344CB8AC3E}">
        <p14:creationId xmlns:p14="http://schemas.microsoft.com/office/powerpoint/2010/main" val="9730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4"/>
          <p:cNvSpPr txBox="1">
            <a:spLocks/>
          </p:cNvSpPr>
          <p:nvPr/>
        </p:nvSpPr>
        <p:spPr>
          <a:xfrm>
            <a:off x="334962" y="2347468"/>
            <a:ext cx="11279675" cy="2742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0" spc="-200" dirty="0">
                <a:ln>
                  <a:solidFill>
                    <a:schemeClr val="tx1"/>
                  </a:solidFill>
                </a:ln>
                <a:blipFill>
                  <a:blip r:embed="rId2"/>
                  <a:stretch>
                    <a:fillRect/>
                  </a:stretch>
                </a:blipFill>
              </a:rPr>
              <a:t>Wasser-</a:t>
            </a: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7011157" y="3945094"/>
            <a:ext cx="4603480" cy="1194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0" spc="-200" dirty="0" err="1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leitungen</a:t>
            </a:r>
            <a:endParaRPr lang="de-DE" sz="8000" spc="-200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 rot="16200000">
            <a:off x="5500686" y="557210"/>
            <a:ext cx="5372105" cy="745807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prstTxWarp prst="textArchDown">
              <a:avLst>
                <a:gd name="adj" fmla="val 1"/>
              </a:avLst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500" spc="-1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aus der Umgebung (Eifel)</a:t>
            </a:r>
          </a:p>
        </p:txBody>
      </p:sp>
    </p:spTree>
    <p:extLst>
      <p:ext uri="{BB962C8B-B14F-4D97-AF65-F5344CB8AC3E}">
        <p14:creationId xmlns:p14="http://schemas.microsoft.com/office/powerpoint/2010/main" val="801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4"/>
          <p:cNvSpPr txBox="1">
            <a:spLocks/>
          </p:cNvSpPr>
          <p:nvPr/>
        </p:nvSpPr>
        <p:spPr>
          <a:xfrm>
            <a:off x="5949183" y="1797331"/>
            <a:ext cx="2965296" cy="966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000" spc="-200" dirty="0">
                <a:solidFill>
                  <a:schemeClr val="accent5">
                    <a:lumMod val="50000"/>
                  </a:schemeClr>
                </a:solidFill>
              </a:rPr>
              <a:t>Tempel-</a:t>
            </a: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6069410" y="2478258"/>
            <a:ext cx="1805089" cy="56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000" spc="-100" dirty="0"/>
              <a:t>Bezirk</a:t>
            </a:r>
          </a:p>
        </p:txBody>
      </p:sp>
      <p:sp>
        <p:nvSpPr>
          <p:cNvPr id="12" name="Inhaltsplatzhalter 4"/>
          <p:cNvSpPr txBox="1">
            <a:spLocks/>
          </p:cNvSpPr>
          <p:nvPr/>
        </p:nvSpPr>
        <p:spPr>
          <a:xfrm rot="16200000">
            <a:off x="6985552" y="2840483"/>
            <a:ext cx="969702" cy="74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400" spc="-1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im</a:t>
            </a: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3654221" y="3470531"/>
            <a:ext cx="3775586" cy="56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000" spc="-100" dirty="0">
                <a:solidFill>
                  <a:schemeClr val="accent6">
                    <a:lumMod val="75000"/>
                  </a:schemeClr>
                </a:solidFill>
              </a:rPr>
              <a:t>nahegelegenen</a:t>
            </a:r>
          </a:p>
        </p:txBody>
      </p:sp>
      <p:sp>
        <p:nvSpPr>
          <p:cNvPr id="14" name="Inhaltsplatzhalter 4"/>
          <p:cNvSpPr txBox="1">
            <a:spLocks/>
          </p:cNvSpPr>
          <p:nvPr/>
        </p:nvSpPr>
        <p:spPr>
          <a:xfrm>
            <a:off x="1250152" y="3549190"/>
            <a:ext cx="8839199" cy="2425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0" spc="-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Korneli</a:t>
            </a:r>
            <a:r>
              <a:rPr lang="de-DE" sz="16000" spc="-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5" name="Inhaltsplatzhalter 4"/>
          <p:cNvSpPr txBox="1">
            <a:spLocks/>
          </p:cNvSpPr>
          <p:nvPr/>
        </p:nvSpPr>
        <p:spPr>
          <a:xfrm>
            <a:off x="2001738" y="4432483"/>
            <a:ext cx="8839199" cy="2425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0" spc="-100" dirty="0" err="1">
                <a:solidFill>
                  <a:schemeClr val="accent5">
                    <a:lumMod val="75000"/>
                  </a:schemeClr>
                </a:solidFill>
              </a:rPr>
              <a:t>münster</a:t>
            </a:r>
            <a:endParaRPr lang="de-DE" sz="16000" spc="-1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ömer1"/>
          <p:cNvSpPr txBox="1">
            <a:spLocks/>
          </p:cNvSpPr>
          <p:nvPr/>
        </p:nvSpPr>
        <p:spPr>
          <a:xfrm>
            <a:off x="2524570" y="4364824"/>
            <a:ext cx="7758024" cy="2149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0" spc="-500" dirty="0">
                <a:solidFill>
                  <a:schemeClr val="accent2">
                    <a:lumMod val="75000"/>
                  </a:schemeClr>
                </a:solidFill>
              </a:rPr>
              <a:t>Römer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0" y="275303"/>
            <a:ext cx="1681316" cy="580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000" spc="-100" dirty="0">
                <a:solidFill>
                  <a:schemeClr val="accent1">
                    <a:lumMod val="75000"/>
                  </a:schemeClr>
                </a:solidFill>
              </a:rPr>
              <a:t>Anfang</a:t>
            </a: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744062" y="692763"/>
            <a:ext cx="1519954" cy="7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000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</a:t>
            </a: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1720553" y="643603"/>
            <a:ext cx="10154310" cy="4493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0000" spc="-1000" dirty="0">
                <a:ln w="317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24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1"/>
                  <a:tileRect/>
                </a:gradFill>
              </a:rPr>
              <a:t>5. Jh.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 rot="16200000">
            <a:off x="1731528" y="4451873"/>
            <a:ext cx="1547856" cy="966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000" spc="-2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der</a:t>
            </a:r>
          </a:p>
        </p:txBody>
      </p:sp>
      <p:sp>
        <p:nvSpPr>
          <p:cNvPr id="16" name="Inhaltsplatzhalter 4"/>
          <p:cNvSpPr txBox="1">
            <a:spLocks/>
          </p:cNvSpPr>
          <p:nvPr/>
        </p:nvSpPr>
        <p:spPr>
          <a:xfrm>
            <a:off x="2028135" y="3355672"/>
            <a:ext cx="4067865" cy="1709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9000" spc="-200" dirty="0">
                <a:solidFill>
                  <a:schemeClr val="accent6">
                    <a:lumMod val="75000"/>
                  </a:schemeClr>
                </a:solidFill>
              </a:rPr>
              <a:t>Abzug</a:t>
            </a:r>
          </a:p>
        </p:txBody>
      </p:sp>
      <p:sp>
        <p:nvSpPr>
          <p:cNvPr id="19" name="Römer2"/>
          <p:cNvSpPr txBox="1">
            <a:spLocks/>
          </p:cNvSpPr>
          <p:nvPr/>
        </p:nvSpPr>
        <p:spPr>
          <a:xfrm>
            <a:off x="2524570" y="4364824"/>
            <a:ext cx="7758024" cy="21496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lack" panose="020B0803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0" spc="-500" dirty="0">
                <a:ln>
                  <a:solidFill>
                    <a:schemeClr val="bg1">
                      <a:lumMod val="75000"/>
                    </a:schemeClr>
                  </a:solidFill>
                </a:ln>
                <a:noFill/>
              </a:rPr>
              <a:t>Römer</a:t>
            </a:r>
          </a:p>
        </p:txBody>
      </p:sp>
    </p:spTree>
    <p:extLst>
      <p:ext uri="{BB962C8B-B14F-4D97-AF65-F5344CB8AC3E}">
        <p14:creationId xmlns:p14="http://schemas.microsoft.com/office/powerpoint/2010/main" val="18643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7" grpId="0"/>
      <p:bldP spid="8" grpId="0"/>
      <p:bldP spid="9" grpId="0"/>
      <p:bldP spid="10" grpId="0"/>
      <p:bldP spid="16" grpId="0"/>
      <p:bldP spid="1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C253DC9-B7BD-4341-8101-137BFBD6AE5B}"/>
</file>

<file path=customXml/itemProps2.xml><?xml version="1.0" encoding="utf-8"?>
<ds:datastoreItem xmlns:ds="http://schemas.openxmlformats.org/officeDocument/2006/customXml" ds:itemID="{B26485B8-1A9E-464D-98CA-740375BDA78C}"/>
</file>

<file path=customXml/itemProps3.xml><?xml version="1.0" encoding="utf-8"?>
<ds:datastoreItem xmlns:ds="http://schemas.openxmlformats.org/officeDocument/2006/customXml" ds:itemID="{53C79FF7-4594-4142-B56A-637FE3F1D9A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33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Avenir</vt:lpstr>
      <vt:lpstr>Avenir Black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HöIscher</cp:lastModifiedBy>
  <cp:revision>51</cp:revision>
  <dcterms:created xsi:type="dcterms:W3CDTF">2018-05-03T13:07:48Z</dcterms:created>
  <dcterms:modified xsi:type="dcterms:W3CDTF">2018-11-12T14:54:42Z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