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97" r:id="rId2"/>
    <p:sldId id="294" r:id="rId3"/>
    <p:sldId id="257" r:id="rId4"/>
    <p:sldId id="268" r:id="rId5"/>
    <p:sldId id="269" r:id="rId6"/>
    <p:sldId id="267" r:id="rId7"/>
    <p:sldId id="295" r:id="rId8"/>
    <p:sldId id="260" r:id="rId9"/>
    <p:sldId id="272" r:id="rId10"/>
    <p:sldId id="273" r:id="rId11"/>
    <p:sldId id="279" r:id="rId12"/>
    <p:sldId id="281" r:id="rId13"/>
    <p:sldId id="296" r:id="rId14"/>
    <p:sldId id="265" r:id="rId15"/>
    <p:sldId id="266" r:id="rId16"/>
    <p:sldId id="274" r:id="rId17"/>
    <p:sldId id="28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F0CDFDC-5A63-47DF-9A51-C943EC33E694}">
          <p14:sldIdLst>
            <p14:sldId id="297"/>
          </p14:sldIdLst>
        </p14:section>
        <p14:section name="Überblick" id="{5AACC66C-5B13-4F0C-812C-1371DC7E2A7C}">
          <p14:sldIdLst>
            <p14:sldId id="294"/>
            <p14:sldId id="257"/>
            <p14:sldId id="268"/>
            <p14:sldId id="269"/>
            <p14:sldId id="267"/>
          </p14:sldIdLst>
        </p14:section>
        <p14:section name="Geschichte" id="{08DFF079-74E5-450A-AA38-EB0373E12A3C}">
          <p14:sldIdLst>
            <p14:sldId id="295"/>
            <p14:sldId id="260"/>
            <p14:sldId id="272"/>
            <p14:sldId id="273"/>
            <p14:sldId id="279"/>
            <p14:sldId id="281"/>
          </p14:sldIdLst>
        </p14:section>
        <p14:section name="Wichtiges" id="{89619C36-0E8D-4853-9C15-BFA3F6849197}">
          <p14:sldIdLst>
            <p14:sldId id="296"/>
            <p14:sldId id="265"/>
            <p14:sldId id="266"/>
            <p14:sldId id="274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3" pos="1504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639"/>
    <a:srgbClr val="9F5B5B"/>
    <a:srgbClr val="B39E7F"/>
    <a:srgbClr val="FF0000"/>
    <a:srgbClr val="12122C"/>
    <a:srgbClr val="11162C"/>
    <a:srgbClr val="221E40"/>
    <a:srgbClr val="181A2D"/>
    <a:srgbClr val="7F7786"/>
    <a:srgbClr val="5D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 horzBarState="maximized">
    <p:restoredLeft sz="7900" autoAdjust="0"/>
    <p:restoredTop sz="89868" autoAdjust="0"/>
  </p:normalViewPr>
  <p:slideViewPr>
    <p:cSldViewPr snapToGrid="0" showGuides="1">
      <p:cViewPr>
        <p:scale>
          <a:sx n="66" d="100"/>
          <a:sy n="66" d="100"/>
        </p:scale>
        <p:origin x="54" y="378"/>
      </p:cViewPr>
      <p:guideLst>
        <p:guide pos="150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3E28-B8AA-45A5-9B9F-101590D65CD6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2EB5-C323-4C20-91A4-E8E82DB2A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https://de.wikipedia.org/wiki/Aachen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7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https://de.wiktionary.org/wiki/Aachen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https://de.wikipedia.org/wiki/Aachener_B%C3%A4che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https://de.wikipedia.org/wiki/Natronlokomotive (</a:t>
            </a:r>
            <a:r>
              <a:rPr lang="de-DE" dirty="0" err="1"/>
              <a:t>feuerlos</a:t>
            </a:r>
            <a:r>
              <a:rPr lang="de-DE" dirty="0"/>
              <a:t>!)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14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Napoleon kam erst 1806, </a:t>
            </a:r>
            <a:r>
              <a:rPr lang="de-DE"/>
              <a:t>vorher Revolutionskriege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95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Heiligtumsfahrt</a:t>
            </a:r>
            <a:r>
              <a:rPr lang="de-DE" dirty="0"/>
              <a:t>: alle 7 Jahre (2014, 2021), das Kleid Mariens, die Windeln Jesu,</a:t>
            </a:r>
            <a:r>
              <a:rPr lang="de-DE" baseline="0" dirty="0"/>
              <a:t> das Lendentuch Jesu, das Enthauptungstuch Johannes des Täufers</a:t>
            </a:r>
          </a:p>
          <a:p>
            <a:r>
              <a:rPr lang="de-DE" baseline="0" dirty="0"/>
              <a:t>CHIO: seit 1924, inzwischen Springreiten, Dressurreiten, Fahren, Vielseitigkeitsreiten und Voltigieren</a:t>
            </a:r>
          </a:p>
          <a:p>
            <a:r>
              <a:rPr lang="de-DE" baseline="0" dirty="0"/>
              <a:t>Karlspreis: seit 1950, Preisträger März 2018 franz. Staatspräsident Emmanuel </a:t>
            </a:r>
            <a:r>
              <a:rPr lang="de-DE" baseline="0" dirty="0" err="1"/>
              <a:t>Macron</a:t>
            </a:r>
            <a:endParaRPr lang="de-DE" baseline="0" dirty="0"/>
          </a:p>
          <a:p>
            <a:r>
              <a:rPr lang="de-DE" baseline="0" dirty="0"/>
              <a:t>Wider den tierischen Ernst: vom Aachener Karnevalsverein seit 1952, Preisträger 2018 Winfried Kretschmann, grüner Ministerpräsident von Bad.-</a:t>
            </a:r>
            <a:r>
              <a:rPr lang="de-DE" baseline="0" dirty="0" err="1"/>
              <a:t>Württ</a:t>
            </a:r>
            <a:r>
              <a:rPr lang="de-DE" baseline="0" dirty="0"/>
              <a:t>.</a:t>
            </a:r>
          </a:p>
          <a:p>
            <a:r>
              <a:rPr lang="de-DE" baseline="0" dirty="0"/>
              <a:t>Karneval: 1798 unter franz. Besetzung Verbot der Schützenvereine, dann Schmählieder, Lumpenuniform und falscher Gruß vor Kasernen, </a:t>
            </a:r>
          </a:p>
          <a:p>
            <a:r>
              <a:rPr lang="de-DE" baseline="0" dirty="0"/>
              <a:t>Weihnachtsmarkt: ca. 1970 entstanden, rund 1,5 Mio. Besucher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02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Printen: Lebkuchen/Gebildbrot aus Mehl und Honig/Zucker sowie Kräutern/Schokolade  (</a:t>
            </a:r>
            <a:r>
              <a:rPr lang="de-DE" dirty="0" err="1"/>
              <a:t>Lambertz</a:t>
            </a:r>
            <a:r>
              <a:rPr lang="de-DE" dirty="0"/>
              <a:t>, </a:t>
            </a:r>
            <a:r>
              <a:rPr lang="de-DE" dirty="0" err="1"/>
              <a:t>Nobis</a:t>
            </a:r>
            <a:r>
              <a:rPr lang="de-DE" dirty="0"/>
              <a:t>, Klein, </a:t>
            </a:r>
            <a:r>
              <a:rPr lang="de-DE" dirty="0" err="1"/>
              <a:t>Drouven</a:t>
            </a:r>
            <a:r>
              <a:rPr lang="de-DE" dirty="0"/>
              <a:t>, u.a.)</a:t>
            </a:r>
          </a:p>
          <a:p>
            <a:r>
              <a:rPr lang="de-DE" dirty="0" err="1"/>
              <a:t>Poschweck</a:t>
            </a:r>
            <a:r>
              <a:rPr lang="de-DE" dirty="0"/>
              <a:t>:</a:t>
            </a:r>
            <a:r>
              <a:rPr lang="de-DE" baseline="0" dirty="0"/>
              <a:t> "Aachener Osterbrot", Hefeteig mit Butter, Orangeat, Zitronat, Nüssen, Rosinen, ursprünglich "</a:t>
            </a:r>
            <a:r>
              <a:rPr lang="de-DE" baseline="0" dirty="0" err="1"/>
              <a:t>Freibrot</a:t>
            </a:r>
            <a:r>
              <a:rPr lang="de-DE" baseline="0" dirty="0"/>
              <a:t>" von Bäckern nach Ostern verschenkt</a:t>
            </a:r>
          </a:p>
          <a:p>
            <a:r>
              <a:rPr lang="de-DE" baseline="0" dirty="0"/>
              <a:t>Süßwaren: Aachener </a:t>
            </a:r>
            <a:r>
              <a:rPr lang="de-DE" baseline="0" dirty="0" err="1"/>
              <a:t>Pflümli</a:t>
            </a:r>
            <a:r>
              <a:rPr lang="de-DE" baseline="0" dirty="0"/>
              <a:t>, </a:t>
            </a:r>
            <a:r>
              <a:rPr lang="de-DE" baseline="0" dirty="0" err="1"/>
              <a:t>Nusspli</a:t>
            </a:r>
            <a:r>
              <a:rPr lang="de-DE" dirty="0"/>
              <a:t> (</a:t>
            </a:r>
            <a:r>
              <a:rPr lang="de-DE" dirty="0" err="1"/>
              <a:t>Zentis</a:t>
            </a:r>
            <a:r>
              <a:rPr lang="de-DE" dirty="0"/>
              <a:t>)</a:t>
            </a:r>
            <a:endParaRPr lang="de-DE" baseline="0" dirty="0"/>
          </a:p>
          <a:p>
            <a:r>
              <a:rPr lang="de-DE" baseline="0" dirty="0"/>
              <a:t>Schokolade: </a:t>
            </a:r>
            <a:r>
              <a:rPr lang="de-DE" baseline="0" dirty="0" err="1"/>
              <a:t>Lindt&amp;Sprüngli</a:t>
            </a:r>
            <a:r>
              <a:rPr lang="de-DE" baseline="0" dirty="0"/>
              <a:t> als Lizenzfertigung, Trumpf-Schokolade (urspr. Leonhard Monheim), </a:t>
            </a:r>
            <a:r>
              <a:rPr lang="de-DE" baseline="0" dirty="0" err="1"/>
              <a:t>Schogetten</a:t>
            </a:r>
            <a:r>
              <a:rPr lang="de-DE" baseline="0" dirty="0"/>
              <a:t>, Luftschokolade </a:t>
            </a:r>
            <a:r>
              <a:rPr lang="de-DE" baseline="0" dirty="0" err="1"/>
              <a:t>Aero</a:t>
            </a:r>
            <a:r>
              <a:rPr lang="de-DE" baseline="0" dirty="0"/>
              <a:t> und </a:t>
            </a:r>
            <a:r>
              <a:rPr lang="de-DE" baseline="0" dirty="0" err="1"/>
              <a:t>Edle</a:t>
            </a:r>
            <a:r>
              <a:rPr lang="de-DE" baseline="0" dirty="0"/>
              <a:t> Tropfen in Nuss</a:t>
            </a:r>
            <a:r>
              <a:rPr lang="de-DE" dirty="0"/>
              <a:t> (Trumpf, Lindt &amp; </a:t>
            </a:r>
            <a:r>
              <a:rPr lang="de-DE" dirty="0" err="1"/>
              <a:t>Sprüngli</a:t>
            </a:r>
            <a:r>
              <a:rPr lang="de-DE" dirty="0"/>
              <a:t>)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43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wichtige Produkte außer</a:t>
            </a:r>
            <a:r>
              <a:rPr lang="de-DE" baseline="0" dirty="0"/>
              <a:t> Süßwaren (Printen, Schokolade, etc.)</a:t>
            </a:r>
          </a:p>
          <a:p>
            <a:r>
              <a:rPr lang="de-DE" dirty="0"/>
              <a:t>Medikamente (</a:t>
            </a:r>
            <a:r>
              <a:rPr lang="de-DE" dirty="0" err="1"/>
              <a:t>Grünenthal</a:t>
            </a:r>
            <a:r>
              <a:rPr lang="de-DE" dirty="0"/>
              <a:t>)</a:t>
            </a:r>
          </a:p>
          <a:p>
            <a:r>
              <a:rPr lang="de-DE" dirty="0"/>
              <a:t>Glas (Saint-</a:t>
            </a:r>
            <a:r>
              <a:rPr lang="de-DE" dirty="0" err="1"/>
              <a:t>Gobain</a:t>
            </a:r>
            <a:r>
              <a:rPr lang="de-DE" dirty="0"/>
              <a:t>)</a:t>
            </a:r>
          </a:p>
          <a:p>
            <a:r>
              <a:rPr lang="de-DE" dirty="0"/>
              <a:t>Schienenfahrzeuge (Talbot)</a:t>
            </a:r>
          </a:p>
          <a:p>
            <a:r>
              <a:rPr lang="de-DE" dirty="0"/>
              <a:t>E-Autos (Street-</a:t>
            </a:r>
            <a:r>
              <a:rPr lang="de-DE" dirty="0" err="1"/>
              <a:t>Scooter</a:t>
            </a:r>
            <a:r>
              <a:rPr lang="de-DE" dirty="0"/>
              <a:t>)</a:t>
            </a:r>
          </a:p>
          <a:p>
            <a:r>
              <a:rPr lang="de-DE" dirty="0"/>
              <a:t>Versicherung (</a:t>
            </a:r>
            <a:r>
              <a:rPr lang="de-DE" dirty="0" err="1"/>
              <a:t>AachenMünchener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05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BE0C70-E586-4778-861C-78654EB86A3A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3C274-17B7-46A0-A8AA-50AAF96F0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BE0C70-E586-4778-861C-78654EB86A3A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3C274-17B7-46A0-A8AA-50AAF96F0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0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BE0C70-E586-4778-861C-78654EB86A3A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3C274-17B7-46A0-A8AA-50AAF96F0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3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BE0C70-E586-4778-861C-78654EB86A3A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3C274-17B7-46A0-A8AA-50AAF96F0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3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1"/>
          <p:cNvGrpSpPr/>
          <p:nvPr userDrawn="1"/>
        </p:nvGrpSpPr>
        <p:grpSpPr>
          <a:xfrm>
            <a:off x="0" y="-3314700"/>
            <a:ext cx="12192000" cy="4633646"/>
            <a:chOff x="0" y="-3314700"/>
            <a:chExt cx="12192000" cy="4633646"/>
          </a:xfrm>
        </p:grpSpPr>
        <p:sp>
          <p:nvSpPr>
            <p:cNvPr id="6" name="Rechteck 5"/>
            <p:cNvSpPr/>
            <p:nvPr/>
          </p:nvSpPr>
          <p:spPr>
            <a:xfrm>
              <a:off x="0" y="-3314700"/>
              <a:ext cx="12192000" cy="40996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292100" y="664319"/>
              <a:ext cx="766618" cy="6546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4000" dirty="0">
                  <a:latin typeface="+mj-lt"/>
                </a:rPr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0" y="77083"/>
              <a:ext cx="4008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+mj-lt"/>
                </a:rPr>
                <a:t>Überblick</a:t>
              </a:r>
            </a:p>
          </p:txBody>
        </p:sp>
        <p:sp>
          <p:nvSpPr>
            <p:cNvPr id="25" name="Foto1"/>
            <p:cNvSpPr txBox="1"/>
            <p:nvPr userDrawn="1"/>
          </p:nvSpPr>
          <p:spPr>
            <a:xfrm rot="16200000">
              <a:off x="1726314" y="-735363"/>
              <a:ext cx="11620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Foto: Frans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Berkelaar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17" y="-1264866"/>
              <a:ext cx="2065867" cy="11620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26" name="Gruppe2"/>
          <p:cNvGrpSpPr/>
          <p:nvPr userDrawn="1"/>
        </p:nvGrpSpPr>
        <p:grpSpPr>
          <a:xfrm>
            <a:off x="2755900" y="-3314700"/>
            <a:ext cx="9436100" cy="4633646"/>
            <a:chOff x="2755900" y="-3314700"/>
            <a:chExt cx="9436100" cy="4633646"/>
          </a:xfrm>
        </p:grpSpPr>
        <p:sp>
          <p:nvSpPr>
            <p:cNvPr id="11" name="Rechteck 10"/>
            <p:cNvSpPr/>
            <p:nvPr userDrawn="1"/>
          </p:nvSpPr>
          <p:spPr>
            <a:xfrm>
              <a:off x="2755900" y="-3314700"/>
              <a:ext cx="9436100" cy="40996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oto2"/>
            <p:cNvSpPr txBox="1"/>
            <p:nvPr userDrawn="1"/>
          </p:nvSpPr>
          <p:spPr>
            <a:xfrm rot="16200000">
              <a:off x="4064193" y="-735363"/>
              <a:ext cx="11620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Foto: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Geolina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 userDrawn="1"/>
          </p:nvSpPr>
          <p:spPr>
            <a:xfrm>
              <a:off x="3048000" y="664319"/>
              <a:ext cx="766618" cy="65462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4000" dirty="0">
                  <a:latin typeface="+mj-lt"/>
                </a:rPr>
                <a:t>2</a:t>
              </a:r>
            </a:p>
          </p:txBody>
        </p:sp>
        <p:pic>
          <p:nvPicPr>
            <p:cNvPr id="13" name="Grafik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300" y="-1264866"/>
              <a:ext cx="1549400" cy="11620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sp>
          <p:nvSpPr>
            <p:cNvPr id="14" name="Textfeld 13"/>
            <p:cNvSpPr txBox="1"/>
            <p:nvPr userDrawn="1"/>
          </p:nvSpPr>
          <p:spPr>
            <a:xfrm>
              <a:off x="2755900" y="77083"/>
              <a:ext cx="4008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+mj-lt"/>
                </a:rPr>
                <a:t>Geschichte</a:t>
              </a:r>
            </a:p>
          </p:txBody>
        </p:sp>
      </p:grpSp>
      <p:sp>
        <p:nvSpPr>
          <p:cNvPr id="20" name="Titel"/>
          <p:cNvSpPr>
            <a:spLocks noGrp="1"/>
          </p:cNvSpPr>
          <p:nvPr userDrawn="1">
            <p:ph type="title"/>
          </p:nvPr>
        </p:nvSpPr>
        <p:spPr>
          <a:xfrm>
            <a:off x="515937" y="4657725"/>
            <a:ext cx="111601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grpSp>
        <p:nvGrpSpPr>
          <p:cNvPr id="22" name="Gruppe3"/>
          <p:cNvGrpSpPr/>
          <p:nvPr userDrawn="1"/>
        </p:nvGrpSpPr>
        <p:grpSpPr>
          <a:xfrm>
            <a:off x="5816600" y="-3314700"/>
            <a:ext cx="9436100" cy="4633646"/>
            <a:chOff x="5816600" y="-3314700"/>
            <a:chExt cx="9436100" cy="4633646"/>
          </a:xfrm>
        </p:grpSpPr>
        <p:sp>
          <p:nvSpPr>
            <p:cNvPr id="16" name="Rechteck 15"/>
            <p:cNvSpPr/>
            <p:nvPr/>
          </p:nvSpPr>
          <p:spPr>
            <a:xfrm>
              <a:off x="5816600" y="-3314700"/>
              <a:ext cx="9436100" cy="4099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6108700" y="664319"/>
              <a:ext cx="766618" cy="65462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4000" dirty="0">
                  <a:latin typeface="+mj-lt"/>
                </a:rPr>
                <a:t>3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16600" y="77083"/>
              <a:ext cx="4008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+mj-lt"/>
                </a:rPr>
                <a:t>Wichtiges</a:t>
              </a: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1264866"/>
              <a:ext cx="1743075" cy="11620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sp>
          <p:nvSpPr>
            <p:cNvPr id="21" name="Foto3"/>
            <p:cNvSpPr txBox="1"/>
            <p:nvPr userDrawn="1"/>
          </p:nvSpPr>
          <p:spPr>
            <a:xfrm rot="16200000">
              <a:off x="7327300" y="-739047"/>
              <a:ext cx="11620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Foto: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kirahoffmann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5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25 L 0 2.59259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25 L 0 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25 L 0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5937" y="2708275"/>
            <a:ext cx="11160125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Kapitel1"/>
          <p:cNvSpPr/>
          <p:nvPr userDrawn="1"/>
        </p:nvSpPr>
        <p:spPr>
          <a:xfrm>
            <a:off x="0" y="-914400"/>
            <a:ext cx="203835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7200" dirty="0">
                <a:latin typeface="+mj-lt"/>
              </a:rPr>
              <a:t>1</a:t>
            </a:r>
          </a:p>
        </p:txBody>
      </p:sp>
      <p:sp>
        <p:nvSpPr>
          <p:cNvPr id="7" name="Kapitel2"/>
          <p:cNvSpPr/>
          <p:nvPr userDrawn="1"/>
        </p:nvSpPr>
        <p:spPr>
          <a:xfrm>
            <a:off x="2133600" y="-914400"/>
            <a:ext cx="2038350" cy="18288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7200" dirty="0">
                <a:latin typeface="+mj-lt"/>
              </a:rPr>
              <a:t>2</a:t>
            </a:r>
          </a:p>
        </p:txBody>
      </p:sp>
      <p:sp>
        <p:nvSpPr>
          <p:cNvPr id="8" name="Kapitel3"/>
          <p:cNvSpPr/>
          <p:nvPr userDrawn="1"/>
        </p:nvSpPr>
        <p:spPr>
          <a:xfrm>
            <a:off x="4267200" y="-914400"/>
            <a:ext cx="2038350" cy="1828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7200" dirty="0">
                <a:latin typeface="+mj-lt"/>
              </a:rPr>
              <a:t>3</a:t>
            </a:r>
          </a:p>
        </p:txBody>
      </p:sp>
      <p:grpSp>
        <p:nvGrpSpPr>
          <p:cNvPr id="14" name="Kapitel4">
            <a:extLst>
              <a:ext uri="{FF2B5EF4-FFF2-40B4-BE49-F238E27FC236}">
                <a16:creationId xmlns:a16="http://schemas.microsoft.com/office/drawing/2014/main" id="{4330249E-BC95-4EED-BA6B-7982E4F442A0}"/>
              </a:ext>
            </a:extLst>
          </p:cNvPr>
          <p:cNvGrpSpPr/>
          <p:nvPr userDrawn="1"/>
        </p:nvGrpSpPr>
        <p:grpSpPr>
          <a:xfrm>
            <a:off x="8345714" y="-931862"/>
            <a:ext cx="1843315" cy="1828800"/>
            <a:chOff x="8345714" y="-931862"/>
            <a:chExt cx="1843315" cy="1828800"/>
          </a:xfrm>
        </p:grpSpPr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1BE9BEEB-6DF9-4D99-AC70-9C29FC9328D6}"/>
                </a:ext>
              </a:extLst>
            </p:cNvPr>
            <p:cNvSpPr/>
            <p:nvPr userDrawn="1"/>
          </p:nvSpPr>
          <p:spPr>
            <a:xfrm>
              <a:off x="8345714" y="-931862"/>
              <a:ext cx="1843315" cy="1828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057696-C25D-4C39-AAED-C301A6459D82}"/>
                </a:ext>
              </a:extLst>
            </p:cNvPr>
            <p:cNvSpPr txBox="1"/>
            <p:nvPr userDrawn="1"/>
          </p:nvSpPr>
          <p:spPr>
            <a:xfrm>
              <a:off x="8519885" y="-914400"/>
              <a:ext cx="1494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b="1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0.25 L -3.75E-6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0.25 L -3.75E-6 0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0.25 L -3.75E-6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0.25 L 2.91667E-6 -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5937" y="365125"/>
            <a:ext cx="11160125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5937" y="1825625"/>
            <a:ext cx="11160125" cy="4806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136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3" r:id="rId4"/>
    <p:sldLayoutId id="2147483695" r:id="rId5"/>
    <p:sldLayoutId id="214748369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4178" userDrawn="1">
          <p15:clr>
            <a:srgbClr val="F26B43"/>
          </p15:clr>
        </p15:guide>
        <p15:guide id="5" orient="horz" pos="1069" userDrawn="1">
          <p15:clr>
            <a:srgbClr val="F26B43"/>
          </p15:clr>
        </p15:guide>
        <p15:guide id="6" orient="horz" pos="1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 ist ein simples Beispiel</a:t>
            </a:r>
          </a:p>
        </p:txBody>
      </p:sp>
    </p:spTree>
    <p:extLst>
      <p:ext uri="{BB962C8B-B14F-4D97-AF65-F5344CB8AC3E}">
        <p14:creationId xmlns:p14="http://schemas.microsoft.com/office/powerpoint/2010/main" val="324354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Karl der Große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Lateinisch: Carolus Magnus</a:t>
            </a:r>
          </a:p>
          <a:p>
            <a:r>
              <a:rPr lang="de-DE"/>
              <a:t>Englisch/Französisch: Charlemagne</a:t>
            </a:r>
          </a:p>
          <a:p>
            <a:r>
              <a:rPr lang="de-DE"/>
              <a:t>Geboren: 2. April 747 oder 748</a:t>
            </a:r>
          </a:p>
          <a:p>
            <a:r>
              <a:rPr lang="de-DE"/>
              <a:t>Kaiserkrönung: 25. Dezember 800 in Rom</a:t>
            </a:r>
          </a:p>
          <a:p>
            <a:r>
              <a:rPr lang="de-DE"/>
              <a:t>Gestorben:  28. Januar 814 in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1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4"/>
    </mc:Choice>
    <mc:Fallback xmlns="">
      <p:transition spd="slow" advTm="42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Barockzeit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2. Mai 1656: großer Stadtbrand</a:t>
            </a:r>
          </a:p>
          <a:p>
            <a:r>
              <a:rPr lang="de-DE"/>
              <a:t>4.600 von 5.300 Häusern wurden vernichtet</a:t>
            </a:r>
          </a:p>
          <a:p>
            <a:r>
              <a:rPr lang="de-DE"/>
              <a:t>Neuaufbau mit Stein- statt Holz-Häusern</a:t>
            </a:r>
          </a:p>
          <a:p>
            <a:r>
              <a:rPr lang="de-DE"/>
              <a:t>Dann einer der modernsten Badeorte Europas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3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"/>
    </mc:Choice>
    <mc:Fallback xmlns="">
      <p:transition spd="slow" advTm="66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Franzosenzeit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15. Dezember 1792 erster Einmarsch in Aachen</a:t>
            </a:r>
          </a:p>
          <a:p>
            <a:r>
              <a:rPr lang="de-DE"/>
              <a:t>1. März 1793 von österr. Truppen geschlagen</a:t>
            </a:r>
          </a:p>
          <a:p>
            <a:r>
              <a:rPr lang="de-DE"/>
              <a:t>22. September 1794 erneute Besetzung</a:t>
            </a:r>
          </a:p>
          <a:p>
            <a:r>
              <a:rPr lang="de-DE"/>
              <a:t>Gehört dann zum franz. Département Roer</a:t>
            </a:r>
          </a:p>
          <a:p>
            <a:r>
              <a:rPr lang="de-DE"/>
              <a:t>Schleifung der Stadtmauern zugunsten von Alleen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8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"/>
    </mc:Choice>
    <mc:Fallback xmlns="">
      <p:transition spd="slow" advTm="40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Wissenswertes und Besonderes</a:t>
            </a:r>
          </a:p>
        </p:txBody>
      </p:sp>
    </p:spTree>
    <p:extLst>
      <p:ext uri="{BB962C8B-B14F-4D97-AF65-F5344CB8AC3E}">
        <p14:creationId xmlns:p14="http://schemas.microsoft.com/office/powerpoint/2010/main" val="18780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Wichtige Gebäude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Aachener Dom</a:t>
            </a:r>
          </a:p>
          <a:p>
            <a:r>
              <a:rPr lang="de-DE"/>
              <a:t>Aachener Rathaus</a:t>
            </a:r>
          </a:p>
          <a:p>
            <a:r>
              <a:rPr lang="de-DE"/>
              <a:t>Grashaus (ehemaliges Rathaus)</a:t>
            </a:r>
          </a:p>
          <a:p>
            <a:r>
              <a:rPr lang="de-DE"/>
              <a:t>Ponttor, Marschiertor</a:t>
            </a:r>
          </a:p>
          <a:p>
            <a:r>
              <a:rPr lang="de-DE"/>
              <a:t>Universitätsklinikum</a:t>
            </a:r>
          </a:p>
          <a:p>
            <a:r>
              <a:rPr lang="de-DE"/>
              <a:t>RWTH-Hauptgebäude</a:t>
            </a:r>
          </a:p>
          <a:p>
            <a:r>
              <a:rPr lang="de-DE"/>
              <a:t>Super-C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"/>
    </mc:Choice>
    <mc:Fallback xmlns="">
      <p:transition spd="slow" advTm="78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Wichtige Veranstaltungen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Aachener Heiligtumsfahrt</a:t>
            </a:r>
          </a:p>
          <a:p>
            <a:r>
              <a:rPr lang="de-DE"/>
              <a:t>CHIO (Concours Hippique International Officiel)</a:t>
            </a:r>
          </a:p>
          <a:p>
            <a:r>
              <a:rPr lang="de-DE"/>
              <a:t>Internationaler Karlspreis zu Aachen</a:t>
            </a:r>
          </a:p>
          <a:p>
            <a:r>
              <a:rPr lang="de-DE"/>
              <a:t>Verleihung des Ordens wider den tierischen Ernst</a:t>
            </a:r>
          </a:p>
          <a:p>
            <a:r>
              <a:rPr lang="de-DE"/>
              <a:t>Karneval</a:t>
            </a:r>
          </a:p>
          <a:p>
            <a:r>
              <a:rPr lang="de-DE"/>
              <a:t>Weihnachtsmarkt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0"/>
    </mc:Choice>
    <mc:Fallback xmlns="">
      <p:transition spd="slow" advTm="808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Wichtige Lebensmittel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Printen</a:t>
            </a:r>
          </a:p>
          <a:p>
            <a:r>
              <a:rPr lang="de-DE" dirty="0" err="1"/>
              <a:t>Poschweck</a:t>
            </a:r>
            <a:endParaRPr lang="de-DE" dirty="0"/>
          </a:p>
          <a:p>
            <a:r>
              <a:rPr lang="de-DE" dirty="0"/>
              <a:t>Konfitüre/Süßwaren</a:t>
            </a:r>
          </a:p>
          <a:p>
            <a:r>
              <a:rPr lang="de-DE" dirty="0"/>
              <a:t>Schokolade</a:t>
            </a:r>
          </a:p>
        </p:txBody>
      </p:sp>
    </p:spTree>
    <p:extLst>
      <p:ext uri="{BB962C8B-B14F-4D97-AF65-F5344CB8AC3E}">
        <p14:creationId xmlns:p14="http://schemas.microsoft.com/office/powerpoint/2010/main" val="29301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9"/>
    </mc:Choice>
    <mc:Fallback xmlns="">
      <p:transition spd="slow" advTm="74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Wichtige Produkte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Nadeln und Tuche (nur bis 19. Jh.)</a:t>
            </a:r>
          </a:p>
          <a:p>
            <a:r>
              <a:rPr lang="de-DE" dirty="0"/>
              <a:t>Medikamente</a:t>
            </a:r>
          </a:p>
          <a:p>
            <a:r>
              <a:rPr lang="de-DE" dirty="0"/>
              <a:t>Glas</a:t>
            </a:r>
          </a:p>
          <a:p>
            <a:r>
              <a:rPr lang="de-DE" dirty="0"/>
              <a:t>Schienenfahrzeuge</a:t>
            </a:r>
          </a:p>
          <a:p>
            <a:r>
              <a:rPr lang="de-DE" dirty="0"/>
              <a:t>E-Autos</a:t>
            </a:r>
          </a:p>
          <a:p>
            <a:r>
              <a:rPr lang="de-DE" dirty="0"/>
              <a:t>Versicherung</a:t>
            </a:r>
          </a:p>
        </p:txBody>
      </p:sp>
    </p:spTree>
    <p:extLst>
      <p:ext uri="{BB962C8B-B14F-4D97-AF65-F5344CB8AC3E}">
        <p14:creationId xmlns:p14="http://schemas.microsoft.com/office/powerpoint/2010/main" val="8493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9"/>
    </mc:Choice>
    <mc:Fallback xmlns="">
      <p:transition spd="slow" advTm="54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und Fakten</a:t>
            </a:r>
          </a:p>
        </p:txBody>
      </p:sp>
    </p:spTree>
    <p:extLst>
      <p:ext uri="{BB962C8B-B14F-4D97-AF65-F5344CB8AC3E}">
        <p14:creationId xmlns:p14="http://schemas.microsoft.com/office/powerpoint/2010/main" val="36206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Aachen: 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Einwohner: 245.500</a:t>
            </a:r>
          </a:p>
          <a:p>
            <a:r>
              <a:rPr lang="de-DE"/>
              <a:t>Fläche: 160 km²</a:t>
            </a:r>
          </a:p>
          <a:p>
            <a:r>
              <a:rPr lang="de-DE" dirty="0"/>
              <a:t>Höhe über NN: </a:t>
            </a:r>
          </a:p>
          <a:p>
            <a:pPr lvl="1"/>
            <a:r>
              <a:rPr lang="de-DE" dirty="0"/>
              <a:t>min. 125 m</a:t>
            </a:r>
          </a:p>
          <a:p>
            <a:pPr lvl="1"/>
            <a:r>
              <a:rPr lang="de-DE" dirty="0"/>
              <a:t>max. 410 m</a:t>
            </a:r>
          </a:p>
          <a:p>
            <a:r>
              <a:rPr lang="de-DE" dirty="0"/>
              <a:t>Postleitzahlen: 52062 - 52080</a:t>
            </a:r>
          </a:p>
        </p:txBody>
      </p:sp>
    </p:spTree>
    <p:extLst>
      <p:ext uri="{BB962C8B-B14F-4D97-AF65-F5344CB8AC3E}">
        <p14:creationId xmlns:p14="http://schemas.microsoft.com/office/powerpoint/2010/main" val="2393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"/>
    </mc:Choice>
    <mc:Fallback xmlns="">
      <p:transition spd="slow" advTm="46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Aachen: Name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Germanisch: Ahha (=Wasser)</a:t>
            </a:r>
          </a:p>
          <a:p>
            <a:r>
              <a:rPr lang="de-DE"/>
              <a:t>Althochdeutsch: Aha</a:t>
            </a:r>
          </a:p>
          <a:p>
            <a:r>
              <a:rPr lang="de-DE"/>
              <a:t>Aachener Platt: Oche</a:t>
            </a:r>
          </a:p>
          <a:p>
            <a:r>
              <a:rPr lang="de-DE"/>
              <a:t>Lateinisch: Aquae Granni (auch: Aquis granum) </a:t>
            </a:r>
          </a:p>
          <a:p>
            <a:r>
              <a:rPr lang="de-DE"/>
              <a:t>Französisch: Aix-la-Chapelle</a:t>
            </a:r>
          </a:p>
          <a:p>
            <a:r>
              <a:rPr lang="de-DE"/>
              <a:t>Niederländisch: Aken</a:t>
            </a:r>
          </a:p>
          <a:p>
            <a:r>
              <a:rPr lang="de-DE"/>
              <a:t>Offiziell: Bad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0"/>
    </mc:Choice>
    <mc:Fallback xmlns="">
      <p:transition spd="slow" advTm="93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Aachen: Wasser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Wurm</a:t>
            </a:r>
          </a:p>
          <a:p>
            <a:r>
              <a:rPr lang="de-DE"/>
              <a:t>Pau</a:t>
            </a:r>
          </a:p>
          <a:p>
            <a:r>
              <a:rPr lang="de-DE"/>
              <a:t>Beverbach</a:t>
            </a:r>
          </a:p>
          <a:p>
            <a:r>
              <a:rPr lang="de-DE"/>
              <a:t>Johannisbach</a:t>
            </a:r>
          </a:p>
          <a:p>
            <a:r>
              <a:rPr lang="de-DE"/>
              <a:t>Gillesbach</a:t>
            </a:r>
          </a:p>
          <a:p>
            <a:r>
              <a:rPr lang="de-DE"/>
              <a:t>Senserbach</a:t>
            </a:r>
          </a:p>
          <a:p>
            <a:r>
              <a:rPr lang="de-DE"/>
              <a:t>Amstelbach</a:t>
            </a:r>
          </a:p>
          <a:p>
            <a:r>
              <a:rPr lang="de-DE"/>
              <a:t>Kannegießerbach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1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7"/>
    </mc:Choice>
    <mc:Fallback xmlns="">
      <p:transition spd="slow" advTm="6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936-1531 </a:t>
            </a:r>
            <a:r>
              <a:rPr lang="de-DE" dirty="0"/>
              <a:t>Über 30 Königs- und Kaiserkrönungen</a:t>
            </a:r>
          </a:p>
          <a:p>
            <a:r>
              <a:rPr lang="de-DE" dirty="0"/>
              <a:t>1807 Älteste von Bürgern angelegte Parkanlage</a:t>
            </a:r>
          </a:p>
          <a:p>
            <a:r>
              <a:rPr lang="de-DE" dirty="0"/>
              <a:t>1884 Versuchsbetrieb einer Natron-Lokomotive</a:t>
            </a:r>
          </a:p>
          <a:p>
            <a:r>
              <a:rPr lang="de-DE" dirty="0"/>
              <a:t>1914 Viertgrößtes Straßenbahn-Netz Deutschlands</a:t>
            </a:r>
          </a:p>
          <a:p>
            <a:r>
              <a:rPr lang="de-DE" dirty="0"/>
              <a:t>1925 Eines der ersten Stahlskelett-Hochhäuser</a:t>
            </a:r>
          </a:p>
          <a:p>
            <a:r>
              <a:rPr lang="de-DE" dirty="0"/>
              <a:t>1945 Erste befreite Großstadt im 2. Weltkrieg</a:t>
            </a:r>
          </a:p>
          <a:p>
            <a:r>
              <a:rPr lang="de-DE" dirty="0"/>
              <a:t>1945-1953 Schmuggel an "Aachener Kaffeefront"</a:t>
            </a:r>
          </a:p>
          <a:p>
            <a:r>
              <a:rPr lang="de-DE" dirty="0"/>
              <a:t>Westlichste Großstadt Deutschland</a:t>
            </a:r>
          </a:p>
        </p:txBody>
      </p:sp>
    </p:spTree>
    <p:extLst>
      <p:ext uri="{BB962C8B-B14F-4D97-AF65-F5344CB8AC3E}">
        <p14:creationId xmlns:p14="http://schemas.microsoft.com/office/powerpoint/2010/main" val="120929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8"/>
    </mc:Choice>
    <mc:Fallback xmlns="">
      <p:transition spd="slow" advTm="56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3.000 v. Chr. bis heute</a:t>
            </a:r>
          </a:p>
        </p:txBody>
      </p:sp>
    </p:spTree>
    <p:extLst>
      <p:ext uri="{BB962C8B-B14F-4D97-AF65-F5344CB8AC3E}">
        <p14:creationId xmlns:p14="http://schemas.microsoft.com/office/powerpoint/2010/main" val="97008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Steinzeit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3.000 – 2.500 v. Chr.</a:t>
            </a:r>
          </a:p>
          <a:p>
            <a:r>
              <a:rPr lang="de-DE"/>
              <a:t>Intensiver Feuerstein-Abbau am Lousberg</a:t>
            </a:r>
          </a:p>
          <a:p>
            <a:r>
              <a:rPr lang="de-DE"/>
              <a:t>Herstellung von Beilen</a:t>
            </a:r>
          </a:p>
          <a:p>
            <a:r>
              <a:rPr lang="de-DE"/>
              <a:t>Export bis 280 km Entfernung (Minden)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3"/>
    </mc:Choice>
    <mc:Fallback xmlns="">
      <p:transition spd="slow" advTm="58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Etwa ab Christi Geburt Römer-Siedlung</a:t>
            </a:r>
          </a:p>
          <a:p>
            <a:r>
              <a:rPr lang="de-DE"/>
              <a:t>Große Thermal-Anlagen wegen heißer Quellen</a:t>
            </a:r>
          </a:p>
          <a:p>
            <a:r>
              <a:rPr lang="de-DE"/>
              <a:t>Wasserleitungen</a:t>
            </a:r>
          </a:p>
          <a:p>
            <a:r>
              <a:rPr lang="de-DE"/>
              <a:t>Tempelbezirk im nahegelegenen Kornelimünster</a:t>
            </a:r>
          </a:p>
          <a:p>
            <a:r>
              <a:rPr lang="de-DE"/>
              <a:t>Anfang des 5. Jh. Abzug der Römer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3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"/>
    </mc:Choice>
    <mc:Fallback xmlns="">
      <p:transition spd="slow" advTm="335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nd &amp; Band">
      <a:majorFont>
        <a:latin typeface="Avenir Black"/>
        <a:ea typeface=""/>
        <a:cs typeface=""/>
      </a:majorFont>
      <a:minorFont>
        <a:latin typeface="Aven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73BF971-AFE0-424E-9EB9-1C4505637353}"/>
</file>

<file path=customXml/itemProps2.xml><?xml version="1.0" encoding="utf-8"?>
<ds:datastoreItem xmlns:ds="http://schemas.openxmlformats.org/officeDocument/2006/customXml" ds:itemID="{700B27C3-F348-4233-945E-120BACBCAA75}"/>
</file>

<file path=customXml/itemProps3.xml><?xml version="1.0" encoding="utf-8"?>
<ds:datastoreItem xmlns:ds="http://schemas.openxmlformats.org/officeDocument/2006/customXml" ds:itemID="{4A9535EF-5CCA-4A17-8D4D-EDEBA83BF7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655</Words>
  <Application>Microsoft Office PowerPoint</Application>
  <PresentationFormat>Breitbild</PresentationFormat>
  <Paragraphs>121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Avenir</vt:lpstr>
      <vt:lpstr>Avenir Black</vt:lpstr>
      <vt:lpstr>Calibri</vt:lpstr>
      <vt:lpstr>Office Theme</vt:lpstr>
      <vt:lpstr>Dies ist ein simples Beispiel</vt:lpstr>
      <vt:lpstr>Zahlen und Fakten</vt:lpstr>
      <vt:lpstr>Aachen: Zahlen</vt:lpstr>
      <vt:lpstr>Aachen: Name</vt:lpstr>
      <vt:lpstr>Aachen: Wasser</vt:lpstr>
      <vt:lpstr>Besonderheiten</vt:lpstr>
      <vt:lpstr>Von 3.000 v. Chr. bis heute</vt:lpstr>
      <vt:lpstr>Steinzeit</vt:lpstr>
      <vt:lpstr>Römer</vt:lpstr>
      <vt:lpstr>Karl der Große</vt:lpstr>
      <vt:lpstr>Barockzeit</vt:lpstr>
      <vt:lpstr>Franzosenzeit</vt:lpstr>
      <vt:lpstr>Wissenswertes und Besonderes</vt:lpstr>
      <vt:lpstr>Wichtige Gebäude</vt:lpstr>
      <vt:lpstr>Wichtige Veranstaltungen</vt:lpstr>
      <vt:lpstr>Wichtige Lebensmittel</vt:lpstr>
      <vt:lpstr>Wichtige Produkte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Vielseitiges Beispiel Aachen</dc:title>
  <dc:creator>Lorenz_Sirius</dc:creator>
  <cp:lastModifiedBy>Heike Hofert</cp:lastModifiedBy>
  <cp:revision>212</cp:revision>
  <dcterms:created xsi:type="dcterms:W3CDTF">2018-02-22T06:59:43Z</dcterms:created>
  <dcterms:modified xsi:type="dcterms:W3CDTF">2020-09-03T08:00:28Z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