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68" r:id="rId4"/>
    <p:sldId id="281" r:id="rId5"/>
    <p:sldId id="258" r:id="rId6"/>
    <p:sldId id="262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504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09"/>
    <a:srgbClr val="F2F2F2"/>
    <a:srgbClr val="24232E"/>
    <a:srgbClr val="CFB077"/>
    <a:srgbClr val="7C7C7C"/>
    <a:srgbClr val="4472C4"/>
    <a:srgbClr val="5B9BD5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8" autoAdjust="0"/>
    <p:restoredTop sz="86013" autoAdjust="0"/>
  </p:normalViewPr>
  <p:slideViewPr>
    <p:cSldViewPr snapToGrid="0" showGuides="1">
      <p:cViewPr varScale="1">
        <p:scale>
          <a:sx n="101" d="100"/>
          <a:sy n="101" d="100"/>
        </p:scale>
        <p:origin x="1116" y="102"/>
      </p:cViewPr>
      <p:guideLst>
        <p:guide pos="150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3E28-B8AA-45A5-9B9F-101590D65CD6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2EB5-C323-4C20-91A4-E8E82DB2A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Hintergrundgrafiken ausblenden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6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https://de.wikipedia.org/wiki/Aachen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7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https://de.wiktionary.org/wiki/Aachen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groß, aber nicht bildschirmfüllend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32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freigestellt, also Hintergrund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08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 freigestellt, aber Hintergrund umgefärbt</a:t>
            </a:r>
          </a:p>
          <a:p>
            <a:r>
              <a:rPr lang="de-DE" dirty="0" smtClean="0"/>
              <a:t>Abdeck-Dreieck kopiert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88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bildschirmfüllend, also Logo aus Hintergrund hineinkopieren</a:t>
            </a:r>
          </a:p>
          <a:p>
            <a:r>
              <a:rPr lang="de-DE" dirty="0" smtClean="0"/>
              <a:t>aber bei Foto geht es so nicht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53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bildschirmfüllend, also Logo aus Hintergrund hineinkopieren</a:t>
            </a:r>
          </a:p>
          <a:p>
            <a:r>
              <a:rPr lang="de-DE" dirty="0" smtClean="0"/>
              <a:t>Foto auf Form zuschneiden kann keine Punkte bearbeiten!</a:t>
            </a:r>
          </a:p>
          <a:p>
            <a:r>
              <a:rPr lang="de-DE" dirty="0" smtClean="0"/>
              <a:t>Aber „Rechteck mit oberer rechter Ecke ab“ passt zufällig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9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bildschirmfüllend, also Logo aus Hintergrund hineinkopieren</a:t>
            </a:r>
          </a:p>
          <a:p>
            <a:r>
              <a:rPr lang="de-DE" dirty="0" smtClean="0"/>
              <a:t>Einfügen Form „Rechteck mit oberer rechter Ecke ab“ und dann „Bild- oder Texturfüllung“</a:t>
            </a:r>
          </a:p>
          <a:p>
            <a:r>
              <a:rPr lang="de-DE" dirty="0" smtClean="0"/>
              <a:t>dann lassen sich Punkte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6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250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39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8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0643937" y="0"/>
            <a:ext cx="1548063" cy="1628274"/>
          </a:xfrm>
          <a:custGeom>
            <a:avLst/>
            <a:gdLst>
              <a:gd name="connsiteX0" fmla="*/ 0 w 1548063"/>
              <a:gd name="connsiteY0" fmla="*/ 0 h 1628274"/>
              <a:gd name="connsiteX1" fmla="*/ 1548063 w 1548063"/>
              <a:gd name="connsiteY1" fmla="*/ 0 h 1628274"/>
              <a:gd name="connsiteX2" fmla="*/ 1548063 w 1548063"/>
              <a:gd name="connsiteY2" fmla="*/ 1628274 h 1628274"/>
              <a:gd name="connsiteX3" fmla="*/ 0 w 1548063"/>
              <a:gd name="connsiteY3" fmla="*/ 1628274 h 1628274"/>
              <a:gd name="connsiteX4" fmla="*/ 0 w 1548063"/>
              <a:gd name="connsiteY4" fmla="*/ 0 h 1628274"/>
              <a:gd name="connsiteX0" fmla="*/ 0 w 1548063"/>
              <a:gd name="connsiteY0" fmla="*/ 0 h 1628274"/>
              <a:gd name="connsiteX1" fmla="*/ 1548063 w 1548063"/>
              <a:gd name="connsiteY1" fmla="*/ 0 h 1628274"/>
              <a:gd name="connsiteX2" fmla="*/ 1548063 w 1548063"/>
              <a:gd name="connsiteY2" fmla="*/ 1628274 h 1628274"/>
              <a:gd name="connsiteX3" fmla="*/ 0 w 1548063"/>
              <a:gd name="connsiteY3" fmla="*/ 0 h 162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063" h="1628274">
                <a:moveTo>
                  <a:pt x="0" y="0"/>
                </a:moveTo>
                <a:lnTo>
                  <a:pt x="1548063" y="0"/>
                </a:lnTo>
                <a:lnTo>
                  <a:pt x="1548063" y="16282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3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96974"/>
            <a:ext cx="10515600" cy="5400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imgWappenGross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918" y="116618"/>
            <a:ext cx="839434" cy="1013610"/>
          </a:xfrm>
          <a:prstGeom prst="rect">
            <a:avLst/>
          </a:prstGeom>
          <a:effectLst/>
        </p:spPr>
      </p:pic>
      <p:sp>
        <p:nvSpPr>
          <p:cNvPr id="6" name="GelbAbdecken" hidden="1"/>
          <p:cNvSpPr/>
          <p:nvPr userDrawn="1"/>
        </p:nvSpPr>
        <p:spPr>
          <a:xfrm>
            <a:off x="11156156" y="147638"/>
            <a:ext cx="783432" cy="921543"/>
          </a:xfrm>
          <a:custGeom>
            <a:avLst/>
            <a:gdLst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26282 w 776288"/>
              <a:gd name="connsiteY3" fmla="*/ 535781 h 921543"/>
              <a:gd name="connsiteX4" fmla="*/ 652463 w 776288"/>
              <a:gd name="connsiteY4" fmla="*/ 704850 h 921543"/>
              <a:gd name="connsiteX5" fmla="*/ 607219 w 776288"/>
              <a:gd name="connsiteY5" fmla="*/ 762000 h 921543"/>
              <a:gd name="connsiteX6" fmla="*/ 516732 w 776288"/>
              <a:gd name="connsiteY6" fmla="*/ 857250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26282 w 776288"/>
              <a:gd name="connsiteY3" fmla="*/ 535781 h 921543"/>
              <a:gd name="connsiteX4" fmla="*/ 652463 w 776288"/>
              <a:gd name="connsiteY4" fmla="*/ 704850 h 921543"/>
              <a:gd name="connsiteX5" fmla="*/ 607219 w 776288"/>
              <a:gd name="connsiteY5" fmla="*/ 762000 h 921543"/>
              <a:gd name="connsiteX6" fmla="*/ 535782 w 776288"/>
              <a:gd name="connsiteY6" fmla="*/ 850106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26282 w 776288"/>
              <a:gd name="connsiteY3" fmla="*/ 535781 h 921543"/>
              <a:gd name="connsiteX4" fmla="*/ 657226 w 776288"/>
              <a:gd name="connsiteY4" fmla="*/ 726282 h 921543"/>
              <a:gd name="connsiteX5" fmla="*/ 607219 w 776288"/>
              <a:gd name="connsiteY5" fmla="*/ 762000 h 921543"/>
              <a:gd name="connsiteX6" fmla="*/ 535782 w 776288"/>
              <a:gd name="connsiteY6" fmla="*/ 850106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26282 w 776288"/>
              <a:gd name="connsiteY3" fmla="*/ 535781 h 921543"/>
              <a:gd name="connsiteX4" fmla="*/ 654844 w 776288"/>
              <a:gd name="connsiteY4" fmla="*/ 719138 h 921543"/>
              <a:gd name="connsiteX5" fmla="*/ 607219 w 776288"/>
              <a:gd name="connsiteY5" fmla="*/ 762000 h 921543"/>
              <a:gd name="connsiteX6" fmla="*/ 535782 w 776288"/>
              <a:gd name="connsiteY6" fmla="*/ 850106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26282 w 776288"/>
              <a:gd name="connsiteY3" fmla="*/ 535781 h 921543"/>
              <a:gd name="connsiteX4" fmla="*/ 654844 w 776288"/>
              <a:gd name="connsiteY4" fmla="*/ 719138 h 921543"/>
              <a:gd name="connsiteX5" fmla="*/ 607219 w 776288"/>
              <a:gd name="connsiteY5" fmla="*/ 776287 h 921543"/>
              <a:gd name="connsiteX6" fmla="*/ 535782 w 776288"/>
              <a:gd name="connsiteY6" fmla="*/ 850106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76288"/>
              <a:gd name="connsiteY0" fmla="*/ 0 h 921543"/>
              <a:gd name="connsiteX1" fmla="*/ 771525 w 776288"/>
              <a:gd name="connsiteY1" fmla="*/ 9525 h 921543"/>
              <a:gd name="connsiteX2" fmla="*/ 776288 w 776288"/>
              <a:gd name="connsiteY2" fmla="*/ 326231 h 921543"/>
              <a:gd name="connsiteX3" fmla="*/ 740570 w 776288"/>
              <a:gd name="connsiteY3" fmla="*/ 526256 h 921543"/>
              <a:gd name="connsiteX4" fmla="*/ 654844 w 776288"/>
              <a:gd name="connsiteY4" fmla="*/ 719138 h 921543"/>
              <a:gd name="connsiteX5" fmla="*/ 607219 w 776288"/>
              <a:gd name="connsiteY5" fmla="*/ 776287 h 921543"/>
              <a:gd name="connsiteX6" fmla="*/ 535782 w 776288"/>
              <a:gd name="connsiteY6" fmla="*/ 850106 h 921543"/>
              <a:gd name="connsiteX7" fmla="*/ 407194 w 776288"/>
              <a:gd name="connsiteY7" fmla="*/ 921543 h 921543"/>
              <a:gd name="connsiteX8" fmla="*/ 0 w 776288"/>
              <a:gd name="connsiteY8" fmla="*/ 442912 h 921543"/>
              <a:gd name="connsiteX9" fmla="*/ 0 w 776288"/>
              <a:gd name="connsiteY9" fmla="*/ 0 h 921543"/>
              <a:gd name="connsiteX0" fmla="*/ 0 w 783432"/>
              <a:gd name="connsiteY0" fmla="*/ 0 h 921543"/>
              <a:gd name="connsiteX1" fmla="*/ 771525 w 783432"/>
              <a:gd name="connsiteY1" fmla="*/ 9525 h 921543"/>
              <a:gd name="connsiteX2" fmla="*/ 783432 w 783432"/>
              <a:gd name="connsiteY2" fmla="*/ 326231 h 921543"/>
              <a:gd name="connsiteX3" fmla="*/ 740570 w 783432"/>
              <a:gd name="connsiteY3" fmla="*/ 526256 h 921543"/>
              <a:gd name="connsiteX4" fmla="*/ 654844 w 783432"/>
              <a:gd name="connsiteY4" fmla="*/ 719138 h 921543"/>
              <a:gd name="connsiteX5" fmla="*/ 607219 w 783432"/>
              <a:gd name="connsiteY5" fmla="*/ 776287 h 921543"/>
              <a:gd name="connsiteX6" fmla="*/ 535782 w 783432"/>
              <a:gd name="connsiteY6" fmla="*/ 850106 h 921543"/>
              <a:gd name="connsiteX7" fmla="*/ 407194 w 783432"/>
              <a:gd name="connsiteY7" fmla="*/ 921543 h 921543"/>
              <a:gd name="connsiteX8" fmla="*/ 0 w 783432"/>
              <a:gd name="connsiteY8" fmla="*/ 442912 h 921543"/>
              <a:gd name="connsiteX9" fmla="*/ 0 w 783432"/>
              <a:gd name="connsiteY9" fmla="*/ 0 h 921543"/>
              <a:gd name="connsiteX0" fmla="*/ 0 w 783432"/>
              <a:gd name="connsiteY0" fmla="*/ 0 h 921543"/>
              <a:gd name="connsiteX1" fmla="*/ 778668 w 783432"/>
              <a:gd name="connsiteY1" fmla="*/ 0 h 921543"/>
              <a:gd name="connsiteX2" fmla="*/ 783432 w 783432"/>
              <a:gd name="connsiteY2" fmla="*/ 326231 h 921543"/>
              <a:gd name="connsiteX3" fmla="*/ 740570 w 783432"/>
              <a:gd name="connsiteY3" fmla="*/ 526256 h 921543"/>
              <a:gd name="connsiteX4" fmla="*/ 654844 w 783432"/>
              <a:gd name="connsiteY4" fmla="*/ 719138 h 921543"/>
              <a:gd name="connsiteX5" fmla="*/ 607219 w 783432"/>
              <a:gd name="connsiteY5" fmla="*/ 776287 h 921543"/>
              <a:gd name="connsiteX6" fmla="*/ 535782 w 783432"/>
              <a:gd name="connsiteY6" fmla="*/ 850106 h 921543"/>
              <a:gd name="connsiteX7" fmla="*/ 407194 w 783432"/>
              <a:gd name="connsiteY7" fmla="*/ 921543 h 921543"/>
              <a:gd name="connsiteX8" fmla="*/ 0 w 783432"/>
              <a:gd name="connsiteY8" fmla="*/ 442912 h 921543"/>
              <a:gd name="connsiteX9" fmla="*/ 0 w 783432"/>
              <a:gd name="connsiteY9" fmla="*/ 0 h 92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2" h="921543">
                <a:moveTo>
                  <a:pt x="0" y="0"/>
                </a:moveTo>
                <a:lnTo>
                  <a:pt x="778668" y="0"/>
                </a:lnTo>
                <a:cubicBezTo>
                  <a:pt x="780256" y="105569"/>
                  <a:pt x="781844" y="220662"/>
                  <a:pt x="783432" y="326231"/>
                </a:cubicBezTo>
                <a:lnTo>
                  <a:pt x="740570" y="526256"/>
                </a:lnTo>
                <a:lnTo>
                  <a:pt x="654844" y="719138"/>
                </a:lnTo>
                <a:lnTo>
                  <a:pt x="607219" y="776287"/>
                </a:lnTo>
                <a:lnTo>
                  <a:pt x="535782" y="850106"/>
                </a:lnTo>
                <a:lnTo>
                  <a:pt x="407194" y="921543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FFE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0643937" y="1"/>
            <a:ext cx="1548063" cy="1628274"/>
          </a:xfrm>
          <a:custGeom>
            <a:avLst/>
            <a:gdLst>
              <a:gd name="connsiteX0" fmla="*/ 0 w 1884947"/>
              <a:gd name="connsiteY0" fmla="*/ 0 h 1884947"/>
              <a:gd name="connsiteX1" fmla="*/ 1884947 w 1884947"/>
              <a:gd name="connsiteY1" fmla="*/ 0 h 1884947"/>
              <a:gd name="connsiteX2" fmla="*/ 1884947 w 1884947"/>
              <a:gd name="connsiteY2" fmla="*/ 1884947 h 1884947"/>
              <a:gd name="connsiteX3" fmla="*/ 0 w 1884947"/>
              <a:gd name="connsiteY3" fmla="*/ 1884947 h 1884947"/>
              <a:gd name="connsiteX4" fmla="*/ 0 w 1884947"/>
              <a:gd name="connsiteY4" fmla="*/ 0 h 1884947"/>
              <a:gd name="connsiteX0" fmla="*/ 0 w 1884947"/>
              <a:gd name="connsiteY0" fmla="*/ 0 h 1884947"/>
              <a:gd name="connsiteX1" fmla="*/ 1884947 w 1884947"/>
              <a:gd name="connsiteY1" fmla="*/ 1884947 h 1884947"/>
              <a:gd name="connsiteX2" fmla="*/ 0 w 1884947"/>
              <a:gd name="connsiteY2" fmla="*/ 1884947 h 1884947"/>
              <a:gd name="connsiteX3" fmla="*/ 0 w 1884947"/>
              <a:gd name="connsiteY3" fmla="*/ 0 h 188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7" h="1884947">
                <a:moveTo>
                  <a:pt x="0" y="0"/>
                </a:moveTo>
                <a:lnTo>
                  <a:pt x="1884947" y="1884947"/>
                </a:lnTo>
                <a:lnTo>
                  <a:pt x="0" y="18849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6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Avenir Heavy" panose="020B07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" userDrawn="1">
          <p15:clr>
            <a:srgbClr val="F26B43"/>
          </p15:clr>
        </p15:guide>
        <p15:guide id="2" pos="523" userDrawn="1">
          <p15:clr>
            <a:srgbClr val="F26B43"/>
          </p15:clr>
        </p15:guide>
        <p15:guide id="3" pos="7155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 txBox="1">
            <a:spLocks/>
          </p:cNvSpPr>
          <p:nvPr/>
        </p:nvSpPr>
        <p:spPr>
          <a:xfrm>
            <a:off x="0" y="2954216"/>
            <a:ext cx="12191999" cy="1676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720000" tIns="36000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0" dirty="0" smtClean="0">
                <a:solidFill>
                  <a:srgbClr val="FFFF00"/>
                </a:solidFill>
              </a:rPr>
              <a:t>AACHEN</a:t>
            </a:r>
            <a:endParaRPr lang="de-DE" sz="12000" dirty="0">
              <a:solidFill>
                <a:srgbClr val="FFFF00"/>
              </a:solidFill>
            </a:endParaRPr>
          </a:p>
        </p:txBody>
      </p:sp>
      <p:pic>
        <p:nvPicPr>
          <p:cNvPr id="8" name="imgWappenGross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185694" y="2338610"/>
            <a:ext cx="2695966" cy="3255358"/>
          </a:xfrm>
          <a:prstGeom prst="rect">
            <a:avLst/>
          </a:prstGeom>
          <a:effectLst>
            <a:outerShdw blurRad="203200" dist="101600" dir="396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1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"/>
    </mc:Choice>
    <mc:Fallback xmlns="">
      <p:transition spd="slow" advTm="70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Aachen: 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Einwohner: 245.500</a:t>
            </a:r>
          </a:p>
          <a:p>
            <a:r>
              <a:rPr lang="de-DE" smtClean="0"/>
              <a:t>Fläche: 160 km²</a:t>
            </a:r>
          </a:p>
          <a:p>
            <a:r>
              <a:rPr lang="de-DE" dirty="0" smtClean="0"/>
              <a:t>Höhe über NN: </a:t>
            </a:r>
          </a:p>
          <a:p>
            <a:pPr lvl="1"/>
            <a:r>
              <a:rPr lang="de-DE" dirty="0" smtClean="0"/>
              <a:t>min. 125 m</a:t>
            </a:r>
          </a:p>
          <a:p>
            <a:pPr lvl="1"/>
            <a:r>
              <a:rPr lang="de-DE" dirty="0" smtClean="0"/>
              <a:t>max. 410 m</a:t>
            </a:r>
          </a:p>
          <a:p>
            <a:r>
              <a:rPr lang="de-DE" dirty="0" smtClean="0"/>
              <a:t>Postleitzahlen: 52062 - 52080</a:t>
            </a:r>
          </a:p>
        </p:txBody>
      </p:sp>
    </p:spTree>
    <p:extLst>
      <p:ext uri="{BB962C8B-B14F-4D97-AF65-F5344CB8AC3E}">
        <p14:creationId xmlns:p14="http://schemas.microsoft.com/office/powerpoint/2010/main" val="2393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"/>
    </mc:Choice>
    <mc:Fallback xmlns="">
      <p:transition spd="slow" advTm="46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Aachen: Name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Germanisch: Ahha (=Wasser)</a:t>
            </a:r>
          </a:p>
          <a:p>
            <a:r>
              <a:rPr lang="de-DE" smtClean="0"/>
              <a:t>Althochdeutsch: Aha</a:t>
            </a:r>
          </a:p>
          <a:p>
            <a:r>
              <a:rPr lang="de-DE" smtClean="0"/>
              <a:t>Aachener Platt: Oche</a:t>
            </a:r>
          </a:p>
          <a:p>
            <a:r>
              <a:rPr lang="de-DE" smtClean="0"/>
              <a:t>Lateinisch: Aquae Granni (auch: Aquis granum) </a:t>
            </a:r>
          </a:p>
          <a:p>
            <a:r>
              <a:rPr lang="de-DE" smtClean="0"/>
              <a:t>Französisch: Aix-la-Chapelle</a:t>
            </a:r>
          </a:p>
          <a:p>
            <a:r>
              <a:rPr lang="de-DE" smtClean="0"/>
              <a:t>Niederländisch: Aken</a:t>
            </a:r>
          </a:p>
          <a:p>
            <a:r>
              <a:rPr lang="de-DE" smtClean="0"/>
              <a:t>Offiziell: Bad Aachen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0"/>
    </mc:Choice>
    <mc:Fallback xmlns="">
      <p:transition spd="slow" advTm="93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Karlsthron</a:t>
            </a:r>
            <a:endParaRPr lang="de-DE" dirty="0"/>
          </a:p>
        </p:txBody>
      </p:sp>
      <p:pic>
        <p:nvPicPr>
          <p:cNvPr id="7" name="imgKarlThron" descr="Marmorner Thronsitz im Aachener Dom für Karl den Großen.&#10;&#10;Fotograf: Torsten Maue [CC BY-SA 2.0 (https://creativecommons.org/licenses/by-sa/2.0)], via Wikimedia Commons" title="Karlsthron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0262" y="1196975"/>
            <a:ext cx="8174037" cy="54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4"/>
          <p:cNvSpPr txBox="1">
            <a:spLocks/>
          </p:cNvSpPr>
          <p:nvPr/>
        </p:nvSpPr>
        <p:spPr>
          <a:xfrm rot="16200000">
            <a:off x="-62796" y="5704591"/>
            <a:ext cx="1649588" cy="1365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Foto</a:t>
            </a:r>
            <a:r>
              <a:rPr lang="de-DE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nb-NO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Torsten Maue (CC BY-SA 2.0)</a:t>
            </a:r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gRathaus">
            <a:hlinkClick r:id="" action="ppaction://macro?name=KlickMich" highlightClick="1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6667500"/>
          </a:xfrm>
          <a:prstGeom prst="rect">
            <a:avLst/>
          </a:prstGeom>
          <a:ln w="3175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Aachener Rathaus</a:t>
            </a:r>
            <a:endParaRPr lang="de-DE" dirty="0"/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 rot="16200000">
            <a:off x="1279928" y="4469950"/>
            <a:ext cx="2026430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Foto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Frans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Berkelaar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(CC BY-SA 2.0)</a:t>
            </a:r>
          </a:p>
        </p:txBody>
      </p:sp>
    </p:spTree>
    <p:extLst>
      <p:ext uri="{BB962C8B-B14F-4D97-AF65-F5344CB8AC3E}">
        <p14:creationId xmlns:p14="http://schemas.microsoft.com/office/powerpoint/2010/main" val="27796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"/>
    </mc:Choice>
    <mc:Fallback xmlns="">
      <p:transition spd="slow" advTm="972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/>
          <p:nvPr/>
        </p:nvSpPr>
        <p:spPr>
          <a:xfrm>
            <a:off x="-203200" y="6134100"/>
            <a:ext cx="12522200" cy="792669"/>
          </a:xfrm>
          <a:custGeom>
            <a:avLst/>
            <a:gdLst>
              <a:gd name="connsiteX0" fmla="*/ 0 w 12484100"/>
              <a:gd name="connsiteY0" fmla="*/ 0 h 641744"/>
              <a:gd name="connsiteX1" fmla="*/ 12484100 w 12484100"/>
              <a:gd name="connsiteY1" fmla="*/ 0 h 641744"/>
              <a:gd name="connsiteX2" fmla="*/ 12484100 w 12484100"/>
              <a:gd name="connsiteY2" fmla="*/ 641744 h 641744"/>
              <a:gd name="connsiteX3" fmla="*/ 0 w 12484100"/>
              <a:gd name="connsiteY3" fmla="*/ 641744 h 641744"/>
              <a:gd name="connsiteX4" fmla="*/ 0 w 12484100"/>
              <a:gd name="connsiteY4" fmla="*/ 0 h 641744"/>
              <a:gd name="connsiteX0" fmla="*/ 0 w 12496800"/>
              <a:gd name="connsiteY0" fmla="*/ 254000 h 641744"/>
              <a:gd name="connsiteX1" fmla="*/ 12496800 w 12496800"/>
              <a:gd name="connsiteY1" fmla="*/ 0 h 641744"/>
              <a:gd name="connsiteX2" fmla="*/ 12496800 w 12496800"/>
              <a:gd name="connsiteY2" fmla="*/ 641744 h 641744"/>
              <a:gd name="connsiteX3" fmla="*/ 12700 w 12496800"/>
              <a:gd name="connsiteY3" fmla="*/ 641744 h 641744"/>
              <a:gd name="connsiteX4" fmla="*/ 0 w 12496800"/>
              <a:gd name="connsiteY4" fmla="*/ 254000 h 641744"/>
              <a:gd name="connsiteX0" fmla="*/ 0 w 12509500"/>
              <a:gd name="connsiteY0" fmla="*/ 88900 h 641744"/>
              <a:gd name="connsiteX1" fmla="*/ 12509500 w 12509500"/>
              <a:gd name="connsiteY1" fmla="*/ 0 h 641744"/>
              <a:gd name="connsiteX2" fmla="*/ 12509500 w 12509500"/>
              <a:gd name="connsiteY2" fmla="*/ 641744 h 641744"/>
              <a:gd name="connsiteX3" fmla="*/ 25400 w 12509500"/>
              <a:gd name="connsiteY3" fmla="*/ 641744 h 641744"/>
              <a:gd name="connsiteX4" fmla="*/ 0 w 12509500"/>
              <a:gd name="connsiteY4" fmla="*/ 88900 h 641744"/>
              <a:gd name="connsiteX0" fmla="*/ 0 w 12509500"/>
              <a:gd name="connsiteY0" fmla="*/ 127000 h 679844"/>
              <a:gd name="connsiteX1" fmla="*/ 12509500 w 12509500"/>
              <a:gd name="connsiteY1" fmla="*/ 0 h 679844"/>
              <a:gd name="connsiteX2" fmla="*/ 12509500 w 12509500"/>
              <a:gd name="connsiteY2" fmla="*/ 679844 h 679844"/>
              <a:gd name="connsiteX3" fmla="*/ 25400 w 12509500"/>
              <a:gd name="connsiteY3" fmla="*/ 679844 h 679844"/>
              <a:gd name="connsiteX4" fmla="*/ 0 w 12509500"/>
              <a:gd name="connsiteY4" fmla="*/ 127000 h 679844"/>
              <a:gd name="connsiteX0" fmla="*/ 0 w 12509500"/>
              <a:gd name="connsiteY0" fmla="*/ 139700 h 692544"/>
              <a:gd name="connsiteX1" fmla="*/ 12484100 w 12509500"/>
              <a:gd name="connsiteY1" fmla="*/ 0 h 692544"/>
              <a:gd name="connsiteX2" fmla="*/ 12509500 w 12509500"/>
              <a:gd name="connsiteY2" fmla="*/ 692544 h 692544"/>
              <a:gd name="connsiteX3" fmla="*/ 25400 w 12509500"/>
              <a:gd name="connsiteY3" fmla="*/ 692544 h 692544"/>
              <a:gd name="connsiteX4" fmla="*/ 0 w 12509500"/>
              <a:gd name="connsiteY4" fmla="*/ 139700 h 692544"/>
              <a:gd name="connsiteX0" fmla="*/ 0 w 12509500"/>
              <a:gd name="connsiteY0" fmla="*/ 139700 h 692544"/>
              <a:gd name="connsiteX1" fmla="*/ 5857875 w 12509500"/>
              <a:gd name="connsiteY1" fmla="*/ 8243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8151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139700 h 692544"/>
              <a:gd name="connsiteX1" fmla="*/ 5815012 w 12509500"/>
              <a:gd name="connsiteY1" fmla="*/ 63388 h 692544"/>
              <a:gd name="connsiteX2" fmla="*/ 12484100 w 12509500"/>
              <a:gd name="connsiteY2" fmla="*/ 0 h 692544"/>
              <a:gd name="connsiteX3" fmla="*/ 12509500 w 12509500"/>
              <a:gd name="connsiteY3" fmla="*/ 692544 h 692544"/>
              <a:gd name="connsiteX4" fmla="*/ 25400 w 12509500"/>
              <a:gd name="connsiteY4" fmla="*/ 692544 h 692544"/>
              <a:gd name="connsiteX5" fmla="*/ 0 w 12509500"/>
              <a:gd name="connsiteY5" fmla="*/ 139700 h 692544"/>
              <a:gd name="connsiteX0" fmla="*/ 0 w 12509500"/>
              <a:gd name="connsiteY0" fmla="*/ 92075 h 644919"/>
              <a:gd name="connsiteX1" fmla="*/ 5815012 w 12509500"/>
              <a:gd name="connsiteY1" fmla="*/ 15763 h 644919"/>
              <a:gd name="connsiteX2" fmla="*/ 12493625 w 12509500"/>
              <a:gd name="connsiteY2" fmla="*/ 0 h 644919"/>
              <a:gd name="connsiteX3" fmla="*/ 12509500 w 12509500"/>
              <a:gd name="connsiteY3" fmla="*/ 644919 h 644919"/>
              <a:gd name="connsiteX4" fmla="*/ 25400 w 12509500"/>
              <a:gd name="connsiteY4" fmla="*/ 644919 h 644919"/>
              <a:gd name="connsiteX5" fmla="*/ 0 w 12509500"/>
              <a:gd name="connsiteY5" fmla="*/ 92075 h 644919"/>
              <a:gd name="connsiteX0" fmla="*/ 0 w 12509500"/>
              <a:gd name="connsiteY0" fmla="*/ 160665 h 713509"/>
              <a:gd name="connsiteX1" fmla="*/ 5815012 w 12509500"/>
              <a:gd name="connsiteY1" fmla="*/ 84353 h 713509"/>
              <a:gd name="connsiteX2" fmla="*/ 12493625 w 12509500"/>
              <a:gd name="connsiteY2" fmla="*/ 0 h 713509"/>
              <a:gd name="connsiteX3" fmla="*/ 12509500 w 12509500"/>
              <a:gd name="connsiteY3" fmla="*/ 713509 h 713509"/>
              <a:gd name="connsiteX4" fmla="*/ 25400 w 12509500"/>
              <a:gd name="connsiteY4" fmla="*/ 713509 h 713509"/>
              <a:gd name="connsiteX5" fmla="*/ 0 w 12509500"/>
              <a:gd name="connsiteY5" fmla="*/ 160665 h 713509"/>
              <a:gd name="connsiteX0" fmla="*/ 0 w 12496800"/>
              <a:gd name="connsiteY0" fmla="*/ 309277 h 713509"/>
              <a:gd name="connsiteX1" fmla="*/ 5802312 w 12496800"/>
              <a:gd name="connsiteY1" fmla="*/ 84353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496800"/>
              <a:gd name="connsiteY0" fmla="*/ 309277 h 713509"/>
              <a:gd name="connsiteX1" fmla="*/ 4278312 w 12496800"/>
              <a:gd name="connsiteY1" fmla="*/ 152944 h 713509"/>
              <a:gd name="connsiteX2" fmla="*/ 12480925 w 12496800"/>
              <a:gd name="connsiteY2" fmla="*/ 0 h 713509"/>
              <a:gd name="connsiteX3" fmla="*/ 12496800 w 12496800"/>
              <a:gd name="connsiteY3" fmla="*/ 713509 h 713509"/>
              <a:gd name="connsiteX4" fmla="*/ 12700 w 12496800"/>
              <a:gd name="connsiteY4" fmla="*/ 713509 h 713509"/>
              <a:gd name="connsiteX5" fmla="*/ 0 w 12496800"/>
              <a:gd name="connsiteY5" fmla="*/ 309277 h 713509"/>
              <a:gd name="connsiteX0" fmla="*/ 0 w 12522200"/>
              <a:gd name="connsiteY0" fmla="*/ 240687 h 713509"/>
              <a:gd name="connsiteX1" fmla="*/ 4303712 w 12522200"/>
              <a:gd name="connsiteY1" fmla="*/ 152944 h 713509"/>
              <a:gd name="connsiteX2" fmla="*/ 12506325 w 12522200"/>
              <a:gd name="connsiteY2" fmla="*/ 0 h 713509"/>
              <a:gd name="connsiteX3" fmla="*/ 12522200 w 12522200"/>
              <a:gd name="connsiteY3" fmla="*/ 713509 h 713509"/>
              <a:gd name="connsiteX4" fmla="*/ 38100 w 12522200"/>
              <a:gd name="connsiteY4" fmla="*/ 713509 h 713509"/>
              <a:gd name="connsiteX5" fmla="*/ 0 w 12522200"/>
              <a:gd name="connsiteY5" fmla="*/ 240687 h 7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2200" h="713509">
                <a:moveTo>
                  <a:pt x="0" y="240687"/>
                </a:moveTo>
                <a:lnTo>
                  <a:pt x="4303712" y="152944"/>
                </a:lnTo>
                <a:lnTo>
                  <a:pt x="12506325" y="0"/>
                </a:lnTo>
                <a:lnTo>
                  <a:pt x="12522200" y="713509"/>
                </a:lnTo>
                <a:lnTo>
                  <a:pt x="38100" y="713509"/>
                </a:lnTo>
                <a:lnTo>
                  <a:pt x="0" y="240687"/>
                </a:lnTo>
                <a:close/>
              </a:path>
            </a:pathLst>
          </a:custGeom>
          <a:gradFill flip="none" rotWithShape="1">
            <a:gsLst>
              <a:gs pos="61984">
                <a:srgbClr val="24232E"/>
              </a:gs>
              <a:gs pos="100000">
                <a:srgbClr val="28282D"/>
              </a:gs>
              <a:gs pos="4000">
                <a:srgbClr val="312B32"/>
              </a:gs>
            </a:gsLst>
            <a:lin ang="10800000" scaled="1"/>
            <a:tileRect/>
          </a:gradFill>
          <a:ln w="31750">
            <a:gradFill flip="none" rotWithShape="1">
              <a:gsLst>
                <a:gs pos="0">
                  <a:srgbClr val="010315"/>
                </a:gs>
                <a:gs pos="100000">
                  <a:srgbClr val="15152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imgKarlBueste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1" y="0"/>
            <a:ext cx="4700953" cy="685753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FB077"/>
                </a:solidFill>
              </a:rPr>
              <a:t>Karl der Große</a:t>
            </a:r>
            <a:endParaRPr lang="de-DE" dirty="0">
              <a:solidFill>
                <a:srgbClr val="CFB077"/>
              </a:solidFill>
            </a:endParaRPr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3522578" y="6370096"/>
            <a:ext cx="1649588" cy="18891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Foto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800" dirty="0" err="1" smtClean="0">
                <a:solidFill>
                  <a:schemeClr val="bg1">
                    <a:lumMod val="50000"/>
                  </a:schemeClr>
                </a:solidFill>
              </a:rPr>
              <a:t>Beckstet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(CC BY-SA 3.0)</a:t>
            </a:r>
          </a:p>
        </p:txBody>
      </p:sp>
      <p:sp>
        <p:nvSpPr>
          <p:cNvPr id="6" name="Rechteck 3"/>
          <p:cNvSpPr/>
          <p:nvPr/>
        </p:nvSpPr>
        <p:spPr>
          <a:xfrm>
            <a:off x="10643937" y="1"/>
            <a:ext cx="1548063" cy="1628274"/>
          </a:xfrm>
          <a:custGeom>
            <a:avLst/>
            <a:gdLst>
              <a:gd name="connsiteX0" fmla="*/ 0 w 1884947"/>
              <a:gd name="connsiteY0" fmla="*/ 0 h 1884947"/>
              <a:gd name="connsiteX1" fmla="*/ 1884947 w 1884947"/>
              <a:gd name="connsiteY1" fmla="*/ 0 h 1884947"/>
              <a:gd name="connsiteX2" fmla="*/ 1884947 w 1884947"/>
              <a:gd name="connsiteY2" fmla="*/ 1884947 h 1884947"/>
              <a:gd name="connsiteX3" fmla="*/ 0 w 1884947"/>
              <a:gd name="connsiteY3" fmla="*/ 1884947 h 1884947"/>
              <a:gd name="connsiteX4" fmla="*/ 0 w 1884947"/>
              <a:gd name="connsiteY4" fmla="*/ 0 h 1884947"/>
              <a:gd name="connsiteX0" fmla="*/ 0 w 1884947"/>
              <a:gd name="connsiteY0" fmla="*/ 0 h 1884947"/>
              <a:gd name="connsiteX1" fmla="*/ 1884947 w 1884947"/>
              <a:gd name="connsiteY1" fmla="*/ 1884947 h 1884947"/>
              <a:gd name="connsiteX2" fmla="*/ 0 w 1884947"/>
              <a:gd name="connsiteY2" fmla="*/ 1884947 h 1884947"/>
              <a:gd name="connsiteX3" fmla="*/ 0 w 1884947"/>
              <a:gd name="connsiteY3" fmla="*/ 0 h 188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7" h="1884947">
                <a:moveTo>
                  <a:pt x="0" y="0"/>
                </a:moveTo>
                <a:lnTo>
                  <a:pt x="1884947" y="1884947"/>
                </a:lnTo>
                <a:lnTo>
                  <a:pt x="0" y="18849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3"/>
    </mc:Choice>
    <mc:Fallback xmlns="">
      <p:transition spd="slow" advTm="107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Apfelbaum" descr="Innenstadtbereich Aachens mit dem Couven-Museum (links), dem &quot;Apfelbaum&quot; (Mitte) in barocker Gestaltung.&#10;&#10;By Lokilech [GFDL (http://www.gnu.org/copyleft/fdl.html), CC-BY-SA-3.0 (http://creativecommons.org/licenses/by-sa/3.0/) or CC BY-SA 2.5-2.0-1.0 (https://creativecommons.org/licenses/by-sa/2.5-2.0-1.0)], via Wikimedia Commons" title="Panorama am Rathaus"/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Lütticher Barock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1561783" y="6510648"/>
            <a:ext cx="2711247" cy="17400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</a:rPr>
              <a:t>Foto: </a:t>
            </a:r>
            <a:r>
              <a:rPr lang="de-DE" sz="800" dirty="0" err="1">
                <a:solidFill>
                  <a:schemeClr val="bg1"/>
                </a:solidFill>
              </a:rPr>
              <a:t>LoKiLeCh</a:t>
            </a:r>
            <a:r>
              <a:rPr lang="de-DE" sz="800" dirty="0">
                <a:solidFill>
                  <a:schemeClr val="bg1"/>
                </a:solidFill>
              </a:rPr>
              <a:t> (CC BY-SA 3.0)</a:t>
            </a:r>
          </a:p>
        </p:txBody>
      </p:sp>
      <p:sp>
        <p:nvSpPr>
          <p:cNvPr id="8" name="Rechteck 4"/>
          <p:cNvSpPr/>
          <p:nvPr/>
        </p:nvSpPr>
        <p:spPr>
          <a:xfrm>
            <a:off x="10643937" y="0"/>
            <a:ext cx="1548063" cy="1628274"/>
          </a:xfrm>
          <a:custGeom>
            <a:avLst/>
            <a:gdLst>
              <a:gd name="connsiteX0" fmla="*/ 0 w 1548063"/>
              <a:gd name="connsiteY0" fmla="*/ 0 h 1628274"/>
              <a:gd name="connsiteX1" fmla="*/ 1548063 w 1548063"/>
              <a:gd name="connsiteY1" fmla="*/ 0 h 1628274"/>
              <a:gd name="connsiteX2" fmla="*/ 1548063 w 1548063"/>
              <a:gd name="connsiteY2" fmla="*/ 1628274 h 1628274"/>
              <a:gd name="connsiteX3" fmla="*/ 0 w 1548063"/>
              <a:gd name="connsiteY3" fmla="*/ 1628274 h 1628274"/>
              <a:gd name="connsiteX4" fmla="*/ 0 w 1548063"/>
              <a:gd name="connsiteY4" fmla="*/ 0 h 1628274"/>
              <a:gd name="connsiteX0" fmla="*/ 0 w 1548063"/>
              <a:gd name="connsiteY0" fmla="*/ 0 h 1628274"/>
              <a:gd name="connsiteX1" fmla="*/ 1548063 w 1548063"/>
              <a:gd name="connsiteY1" fmla="*/ 0 h 1628274"/>
              <a:gd name="connsiteX2" fmla="*/ 1548063 w 1548063"/>
              <a:gd name="connsiteY2" fmla="*/ 1628274 h 1628274"/>
              <a:gd name="connsiteX3" fmla="*/ 0 w 1548063"/>
              <a:gd name="connsiteY3" fmla="*/ 0 h 162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063" h="1628274">
                <a:moveTo>
                  <a:pt x="0" y="0"/>
                </a:moveTo>
                <a:lnTo>
                  <a:pt x="1548063" y="0"/>
                </a:lnTo>
                <a:lnTo>
                  <a:pt x="1548063" y="16282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gWappenGross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918" y="116618"/>
            <a:ext cx="839434" cy="1013610"/>
          </a:xfrm>
          <a:prstGeom prst="rect">
            <a:avLst/>
          </a:prstGeom>
          <a:effectLst/>
        </p:spPr>
      </p:pic>
      <p:sp>
        <p:nvSpPr>
          <p:cNvPr id="10" name="Rechteck 3"/>
          <p:cNvSpPr/>
          <p:nvPr/>
        </p:nvSpPr>
        <p:spPr>
          <a:xfrm>
            <a:off x="10643937" y="1"/>
            <a:ext cx="1548063" cy="1628274"/>
          </a:xfrm>
          <a:custGeom>
            <a:avLst/>
            <a:gdLst>
              <a:gd name="connsiteX0" fmla="*/ 0 w 1884947"/>
              <a:gd name="connsiteY0" fmla="*/ 0 h 1884947"/>
              <a:gd name="connsiteX1" fmla="*/ 1884947 w 1884947"/>
              <a:gd name="connsiteY1" fmla="*/ 0 h 1884947"/>
              <a:gd name="connsiteX2" fmla="*/ 1884947 w 1884947"/>
              <a:gd name="connsiteY2" fmla="*/ 1884947 h 1884947"/>
              <a:gd name="connsiteX3" fmla="*/ 0 w 1884947"/>
              <a:gd name="connsiteY3" fmla="*/ 1884947 h 1884947"/>
              <a:gd name="connsiteX4" fmla="*/ 0 w 1884947"/>
              <a:gd name="connsiteY4" fmla="*/ 0 h 1884947"/>
              <a:gd name="connsiteX0" fmla="*/ 0 w 1884947"/>
              <a:gd name="connsiteY0" fmla="*/ 0 h 1884947"/>
              <a:gd name="connsiteX1" fmla="*/ 1884947 w 1884947"/>
              <a:gd name="connsiteY1" fmla="*/ 1884947 h 1884947"/>
              <a:gd name="connsiteX2" fmla="*/ 0 w 1884947"/>
              <a:gd name="connsiteY2" fmla="*/ 1884947 h 1884947"/>
              <a:gd name="connsiteX3" fmla="*/ 0 w 1884947"/>
              <a:gd name="connsiteY3" fmla="*/ 0 h 188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7" h="1884947">
                <a:moveTo>
                  <a:pt x="0" y="0"/>
                </a:moveTo>
                <a:lnTo>
                  <a:pt x="1884947" y="1884947"/>
                </a:lnTo>
                <a:lnTo>
                  <a:pt x="0" y="18849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"/>
    </mc:Choice>
    <mc:Fallback xmlns="">
      <p:transition spd="slow" advTm="109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Apfelbaum" descr="Innenstadtbereich Aachens mit dem Couven-Museum (links), dem &quot;Apfelbaum&quot; (Mitte) in barocker Gestaltung.&#10;&#10;By Lokilech [GFDL (http://www.gnu.org/copyleft/fdl.html), CC-BY-SA-3.0 (http://creativecommons.org/licenses/by-sa/3.0/) or CC BY-SA 2.5-2.0-1.0 (https://creativecommons.org/licenses/by-sa/2.5-2.0-1.0)], via Wikimedia Commons" title="Panorama am Rathaus"/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snip1Rect">
            <a:avLst>
              <a:gd name="adj" fmla="val 22778"/>
            </a:avLst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Lütticher Barock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1561783" y="6510648"/>
            <a:ext cx="2711247" cy="17400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</a:rPr>
              <a:t>Foto: </a:t>
            </a:r>
            <a:r>
              <a:rPr lang="de-DE" sz="800" dirty="0" err="1">
                <a:solidFill>
                  <a:schemeClr val="bg1"/>
                </a:solidFill>
              </a:rPr>
              <a:t>LoKiLeCh</a:t>
            </a:r>
            <a:r>
              <a:rPr lang="de-DE" sz="800" dirty="0">
                <a:solidFill>
                  <a:schemeClr val="bg1"/>
                </a:solidFill>
              </a:rPr>
              <a:t> (CC BY-SA 3.0)</a:t>
            </a:r>
          </a:p>
        </p:txBody>
      </p:sp>
    </p:spTree>
    <p:extLst>
      <p:ext uri="{BB962C8B-B14F-4D97-AF65-F5344CB8AC3E}">
        <p14:creationId xmlns:p14="http://schemas.microsoft.com/office/powerpoint/2010/main" val="357330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"/>
    </mc:Choice>
    <mc:Fallback xmlns="">
      <p:transition spd="slow" advTm="109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ine Ecke des Rechtecks schneiden 2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048977 w 12192000"/>
              <a:gd name="connsiteY1" fmla="*/ 0 h 6858000"/>
              <a:gd name="connsiteX2" fmla="*/ 12192000 w 12192000"/>
              <a:gd name="connsiteY2" fmla="*/ 1143023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9525 h 6867525"/>
              <a:gd name="connsiteX1" fmla="*/ 10791802 w 12192000"/>
              <a:gd name="connsiteY1" fmla="*/ 0 h 6867525"/>
              <a:gd name="connsiteX2" fmla="*/ 12192000 w 12192000"/>
              <a:gd name="connsiteY2" fmla="*/ 1152548 h 6867525"/>
              <a:gd name="connsiteX3" fmla="*/ 12192000 w 12192000"/>
              <a:gd name="connsiteY3" fmla="*/ 6867525 h 6867525"/>
              <a:gd name="connsiteX4" fmla="*/ 0 w 12192000"/>
              <a:gd name="connsiteY4" fmla="*/ 6867525 h 6867525"/>
              <a:gd name="connsiteX5" fmla="*/ 0 w 12192000"/>
              <a:gd name="connsiteY5" fmla="*/ 9525 h 6867525"/>
              <a:gd name="connsiteX0" fmla="*/ 0 w 12192000"/>
              <a:gd name="connsiteY0" fmla="*/ 9525 h 6867525"/>
              <a:gd name="connsiteX1" fmla="*/ 10791802 w 12192000"/>
              <a:gd name="connsiteY1" fmla="*/ 0 h 6867525"/>
              <a:gd name="connsiteX2" fmla="*/ 12182475 w 12192000"/>
              <a:gd name="connsiteY2" fmla="*/ 2028848 h 6867525"/>
              <a:gd name="connsiteX3" fmla="*/ 12192000 w 12192000"/>
              <a:gd name="connsiteY3" fmla="*/ 6867525 h 6867525"/>
              <a:gd name="connsiteX4" fmla="*/ 0 w 12192000"/>
              <a:gd name="connsiteY4" fmla="*/ 6867525 h 6867525"/>
              <a:gd name="connsiteX5" fmla="*/ 0 w 12192000"/>
              <a:gd name="connsiteY5" fmla="*/ 9525 h 6867525"/>
              <a:gd name="connsiteX0" fmla="*/ 0 w 12192000"/>
              <a:gd name="connsiteY0" fmla="*/ 9525 h 6867525"/>
              <a:gd name="connsiteX1" fmla="*/ 10791802 w 12192000"/>
              <a:gd name="connsiteY1" fmla="*/ 0 h 6867525"/>
              <a:gd name="connsiteX2" fmla="*/ 12192000 w 12192000"/>
              <a:gd name="connsiteY2" fmla="*/ 1638323 h 6867525"/>
              <a:gd name="connsiteX3" fmla="*/ 12192000 w 12192000"/>
              <a:gd name="connsiteY3" fmla="*/ 6867525 h 6867525"/>
              <a:gd name="connsiteX4" fmla="*/ 0 w 12192000"/>
              <a:gd name="connsiteY4" fmla="*/ 6867525 h 6867525"/>
              <a:gd name="connsiteX5" fmla="*/ 0 w 12192000"/>
              <a:gd name="connsiteY5" fmla="*/ 9525 h 6867525"/>
              <a:gd name="connsiteX0" fmla="*/ 0 w 12192000"/>
              <a:gd name="connsiteY0" fmla="*/ 9525 h 6867525"/>
              <a:gd name="connsiteX1" fmla="*/ 10677502 w 12192000"/>
              <a:gd name="connsiteY1" fmla="*/ 0 h 6867525"/>
              <a:gd name="connsiteX2" fmla="*/ 12192000 w 12192000"/>
              <a:gd name="connsiteY2" fmla="*/ 1638323 h 6867525"/>
              <a:gd name="connsiteX3" fmla="*/ 12192000 w 12192000"/>
              <a:gd name="connsiteY3" fmla="*/ 6867525 h 6867525"/>
              <a:gd name="connsiteX4" fmla="*/ 0 w 12192000"/>
              <a:gd name="connsiteY4" fmla="*/ 6867525 h 6867525"/>
              <a:gd name="connsiteX5" fmla="*/ 0 w 12192000"/>
              <a:gd name="connsiteY5" fmla="*/ 9525 h 6867525"/>
              <a:gd name="connsiteX0" fmla="*/ 0 w 12192000"/>
              <a:gd name="connsiteY0" fmla="*/ 0 h 6858000"/>
              <a:gd name="connsiteX1" fmla="*/ 10572727 w 12192000"/>
              <a:gd name="connsiteY1" fmla="*/ 0 h 6858000"/>
              <a:gd name="connsiteX2" fmla="*/ 12192000 w 12192000"/>
              <a:gd name="connsiteY2" fmla="*/ 1628798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0639402 w 12192000"/>
              <a:gd name="connsiteY1" fmla="*/ 0 h 6858000"/>
              <a:gd name="connsiteX2" fmla="*/ 12192000 w 12192000"/>
              <a:gd name="connsiteY2" fmla="*/ 1628798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0639402 w 12192000"/>
              <a:gd name="connsiteY1" fmla="*/ 0 h 6858000"/>
              <a:gd name="connsiteX2" fmla="*/ 12192000 w 12192000"/>
              <a:gd name="connsiteY2" fmla="*/ 1619273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639402" y="0"/>
                </a:lnTo>
                <a:lnTo>
                  <a:pt x="12192000" y="16192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Lütticher Barock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1561783" y="6510648"/>
            <a:ext cx="2711247" cy="17400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</a:rPr>
              <a:t>Foto: </a:t>
            </a:r>
            <a:r>
              <a:rPr lang="de-DE" sz="800" dirty="0" err="1">
                <a:solidFill>
                  <a:schemeClr val="bg1"/>
                </a:solidFill>
              </a:rPr>
              <a:t>LoKiLeCh</a:t>
            </a:r>
            <a:r>
              <a:rPr lang="de-DE" sz="800" dirty="0">
                <a:solidFill>
                  <a:schemeClr val="bg1"/>
                </a:solidFill>
              </a:rPr>
              <a:t> (CC BY-SA 3.0)</a:t>
            </a:r>
          </a:p>
        </p:txBody>
      </p:sp>
    </p:spTree>
    <p:extLst>
      <p:ext uri="{BB962C8B-B14F-4D97-AF65-F5344CB8AC3E}">
        <p14:creationId xmlns:p14="http://schemas.microsoft.com/office/powerpoint/2010/main" val="26958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6"/>
    </mc:Choice>
    <mc:Fallback xmlns="">
      <p:transition spd="slow" advTm="109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nd &amp; Band">
      <a:majorFont>
        <a:latin typeface="Avenir Black"/>
        <a:ea typeface=""/>
        <a:cs typeface=""/>
      </a:majorFont>
      <a:minorFont>
        <a:latin typeface="Aven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C692F04-C755-4EBE-994A-6DD7DB251B89}"/>
</file>

<file path=customXml/itemProps2.xml><?xml version="1.0" encoding="utf-8"?>
<ds:datastoreItem xmlns:ds="http://schemas.openxmlformats.org/officeDocument/2006/customXml" ds:itemID="{BCA9CF85-CA82-4DFF-839C-8FAEA9AEC39B}"/>
</file>

<file path=customXml/itemProps3.xml><?xml version="1.0" encoding="utf-8"?>
<ds:datastoreItem xmlns:ds="http://schemas.openxmlformats.org/officeDocument/2006/customXml" ds:itemID="{2AE2FC74-6053-4218-BD1E-47DDAF96B1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Breitbild</PresentationFormat>
  <Paragraphs>52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Avenir</vt:lpstr>
      <vt:lpstr>Avenir Black</vt:lpstr>
      <vt:lpstr>Avenir Heavy</vt:lpstr>
      <vt:lpstr>Calibri</vt:lpstr>
      <vt:lpstr>Office Theme</vt:lpstr>
      <vt:lpstr>PowerPoint-Präsentation</vt:lpstr>
      <vt:lpstr>Aachen: Zahlen</vt:lpstr>
      <vt:lpstr>Aachen: Name</vt:lpstr>
      <vt:lpstr>Karlsthron</vt:lpstr>
      <vt:lpstr>Aachener Rathaus</vt:lpstr>
      <vt:lpstr>Karl der Große</vt:lpstr>
      <vt:lpstr>Lütticher Barock</vt:lpstr>
      <vt:lpstr>Lütticher Barock</vt:lpstr>
      <vt:lpstr>Lütticher Barock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Vielseitiges Beispiel Aachen</dc:title>
  <dc:creator>Lorenz_Sirius</dc:creator>
  <cp:lastModifiedBy>Lorenz_Sirius</cp:lastModifiedBy>
  <cp:revision>196</cp:revision>
  <dcterms:created xsi:type="dcterms:W3CDTF">2018-02-22T06:59:43Z</dcterms:created>
  <dcterms:modified xsi:type="dcterms:W3CDTF">2020-08-21T08:47:23Z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