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agen" id="{B70125D1-9044-47F9-A1F5-B8EEADEE436F}">
          <p14:sldIdLst>
            <p14:sldId id="257"/>
            <p14:sldId id="259"/>
            <p14:sldId id="260"/>
            <p14:sldId id="261"/>
          </p14:sldIdLst>
        </p14:section>
        <p14:section name="Antworten 1" id="{0CF0E04D-9E12-4AA6-99CA-430B321DCB38}">
          <p14:sldIdLst>
            <p14:sldId id="262"/>
            <p14:sldId id="263"/>
          </p14:sldIdLst>
        </p14:section>
        <p14:section name="Antworten 2" id="{44E1F146-0942-4966-A958-8D5619FCECFE}">
          <p14:sldIdLst>
            <p14:sldId id="264"/>
            <p14:sldId id="265"/>
          </p14:sldIdLst>
        </p14:section>
        <p14:section name="Antworten 3" id="{F636C833-1673-4CAD-A24F-136CE59919B0}">
          <p14:sldIdLst>
            <p14:sldId id="266"/>
            <p14:sldId id="267"/>
          </p14:sldIdLst>
        </p14:section>
        <p14:section name="Antworten 4" id="{B1D0C582-B4AA-4BBD-9E7B-DF9B88835567}">
          <p14:sldIdLst>
            <p14:sldId id="268"/>
            <p14:sldId id="269"/>
          </p14:sldIdLst>
        </p14:section>
        <p14:section name="Reste" id="{7D7D6C03-547E-429F-ABB6-C47694782941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4838" userDrawn="1">
          <p15:clr>
            <a:srgbClr val="A4A3A4"/>
          </p15:clr>
        </p15:guide>
        <p15:guide id="2" orient="horz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6" autoAdjust="0"/>
    <p:restoredTop sz="79515" autoAdjust="0"/>
  </p:normalViewPr>
  <p:slideViewPr>
    <p:cSldViewPr snapToGrid="0">
      <p:cViewPr varScale="1">
        <p:scale>
          <a:sx n="67" d="100"/>
          <a:sy n="67" d="100"/>
        </p:scale>
        <p:origin x="648" y="72"/>
      </p:cViewPr>
      <p:guideLst>
        <p:guide pos="4838"/>
        <p:guide orient="horz" pos="12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28AFA-3A42-4628-9251-8E768D32886E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78BC-3B7B-48EC-A712-E8EE53A18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44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Platzhalter kann keinen runden Beschnitt, nur rechteckige Formen, daher lokal eingefügt!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78BC-3B7B-48EC-A712-E8EE53A18F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58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78BC-3B7B-48EC-A712-E8EE53A18F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3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Devise</a:t>
            </a:r>
            <a:r>
              <a:rPr lang="de-DE" baseline="0" dirty="0"/>
              <a:t> des Hosenbandordens (Beschämt sei, wer schlecht darüber denkt)</a:t>
            </a:r>
            <a:endParaRPr lang="de-DE" dirty="0"/>
          </a:p>
          <a:p>
            <a:r>
              <a:rPr lang="de-DE" dirty="0"/>
              <a:t>2. ja</a:t>
            </a:r>
          </a:p>
          <a:p>
            <a:r>
              <a:rPr lang="de-DE" dirty="0"/>
              <a:t>3. Heinrich Heine</a:t>
            </a:r>
          </a:p>
          <a:p>
            <a:r>
              <a:rPr lang="de-DE" dirty="0"/>
              <a:t>4. Paracelsus (Die Dosis macht das Gift)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78BC-3B7B-48EC-A712-E8EE53A18F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45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71450" y="411480"/>
            <a:ext cx="12504420" cy="4800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45870" y="296864"/>
            <a:ext cx="7479032" cy="792162"/>
          </a:xfrm>
          <a:ln>
            <a:noFill/>
          </a:ln>
        </p:spPr>
        <p:txBody>
          <a:bodyPr/>
          <a:lstStyle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4400"/>
            </a:lvl1pPr>
            <a:lvl2pPr marL="914400" indent="-45720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Avenir Heavy" panose="020B0703020203020204" pitchFamily="34" charset="0"/>
              <a:buChar char="?"/>
              <a:defRPr sz="3200"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>
          <a:xfrm>
            <a:off x="9464039" y="296863"/>
            <a:ext cx="2464435" cy="792162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/>
              <a:t>Frage </a:t>
            </a:r>
            <a:fld id="{C30E137C-AB0D-4F16-94A1-4BB9BFDCA50D}" type="slidenum">
              <a:rPr smtClean="0"/>
              <a:pPr>
                <a:lnSpc>
                  <a:spcPct val="90000"/>
                </a:lnSpc>
                <a:spcBef>
                  <a:spcPct val="0"/>
                </a:spcBef>
              </a:pPr>
              <a:t>‹Nr.›</a:t>
            </a:fld>
            <a:endParaRPr dirty="0"/>
          </a:p>
        </p:txBody>
      </p:sp>
      <p:sp>
        <p:nvSpPr>
          <p:cNvPr id="9" name="Abgerundete rechteckige Legende 8"/>
          <p:cNvSpPr/>
          <p:nvPr userDrawn="1"/>
        </p:nvSpPr>
        <p:spPr>
          <a:xfrm>
            <a:off x="400050" y="69533"/>
            <a:ext cx="480060" cy="480060"/>
          </a:xfrm>
          <a:prstGeom prst="wedgeRoundRectCallout">
            <a:avLst>
              <a:gd name="adj1" fmla="val 69490"/>
              <a:gd name="adj2" fmla="val 38587"/>
              <a:gd name="adj3" fmla="val 16667"/>
            </a:avLst>
          </a:prstGeom>
          <a:solidFill>
            <a:srgbClr val="FFFF00"/>
          </a:solidFill>
          <a:ln w="76200">
            <a:solidFill>
              <a:schemeClr val="tx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15876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wort 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71450" y="411480"/>
            <a:ext cx="12504420" cy="4800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45869" y="296864"/>
            <a:ext cx="10058401" cy="792162"/>
          </a:xfrm>
          <a:ln>
            <a:noFill/>
          </a:ln>
        </p:spPr>
        <p:txBody>
          <a:bodyPr/>
          <a:lstStyle>
            <a:lvl1pPr>
              <a:defRPr sz="3200">
                <a:solidFill>
                  <a:srgbClr val="92D050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4400"/>
            </a:lvl1pPr>
            <a:lvl2pPr marL="457200" indent="-457200">
              <a:lnSpc>
                <a:spcPct val="100000"/>
              </a:lnSpc>
              <a:spcBef>
                <a:spcPts val="18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3200">
                <a:latin typeface="Avenir" panose="020B0503020203020204" pitchFamily="34" charset="0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Abgerundete rechteckige Legende 8"/>
          <p:cNvSpPr/>
          <p:nvPr userDrawn="1"/>
        </p:nvSpPr>
        <p:spPr>
          <a:xfrm>
            <a:off x="400050" y="69533"/>
            <a:ext cx="480060" cy="480060"/>
          </a:xfrm>
          <a:prstGeom prst="wedgeRoundRectCallout">
            <a:avLst>
              <a:gd name="adj1" fmla="val 69490"/>
              <a:gd name="adj2" fmla="val 38587"/>
              <a:gd name="adj3" fmla="val 16667"/>
            </a:avLst>
          </a:prstGeom>
          <a:solidFill>
            <a:srgbClr val="92D050"/>
          </a:solidFill>
          <a:ln w="76200">
            <a:solidFill>
              <a:schemeClr val="tx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1087100" y="182880"/>
            <a:ext cx="84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de-DE" sz="5400" b="1" dirty="0">
              <a:solidFill>
                <a:srgbClr val="92D050"/>
              </a:solidFill>
            </a:endParaRPr>
          </a:p>
        </p:txBody>
      </p:sp>
      <p:sp>
        <p:nvSpPr>
          <p:cNvPr id="7" name="Pfeil nach rechts 6"/>
          <p:cNvSpPr/>
          <p:nvPr userDrawn="1"/>
        </p:nvSpPr>
        <p:spPr>
          <a:xfrm>
            <a:off x="254804" y="5882321"/>
            <a:ext cx="1608285" cy="82327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de-DE" sz="2400" dirty="0">
                <a:solidFill>
                  <a:schemeClr val="tx1"/>
                </a:solidFill>
              </a:rPr>
              <a:t>weiter</a:t>
            </a:r>
          </a:p>
        </p:txBody>
      </p:sp>
    </p:spTree>
    <p:extLst>
      <p:ext uri="{BB962C8B-B14F-4D97-AF65-F5344CB8AC3E}">
        <p14:creationId xmlns:p14="http://schemas.microsoft.com/office/powerpoint/2010/main" val="16115744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wort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71450" y="411480"/>
            <a:ext cx="12504420" cy="4800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45869" y="296864"/>
            <a:ext cx="10058401" cy="792162"/>
          </a:xfrm>
          <a:ln>
            <a:noFill/>
          </a:ln>
        </p:spPr>
        <p:txBody>
          <a:bodyPr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4400"/>
            </a:lvl1pPr>
            <a:lvl2pPr marL="457200" indent="-457200">
              <a:lnSpc>
                <a:spcPct val="100000"/>
              </a:lnSpc>
              <a:spcBef>
                <a:spcPts val="18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3200">
                <a:latin typeface="Avenir" panose="020B0503020203020204" pitchFamily="34" charset="0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Abgerundete rechteckige Legende 8"/>
          <p:cNvSpPr/>
          <p:nvPr userDrawn="1"/>
        </p:nvSpPr>
        <p:spPr>
          <a:xfrm>
            <a:off x="400050" y="69533"/>
            <a:ext cx="480060" cy="480060"/>
          </a:xfrm>
          <a:prstGeom prst="wedgeRoundRectCallout">
            <a:avLst>
              <a:gd name="adj1" fmla="val 69490"/>
              <a:gd name="adj2" fmla="val 38587"/>
              <a:gd name="adj3" fmla="val 16667"/>
            </a:avLst>
          </a:prstGeom>
          <a:solidFill>
            <a:srgbClr val="FF0000"/>
          </a:solidFill>
          <a:ln w="76200">
            <a:solidFill>
              <a:schemeClr val="tx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1087100" y="182880"/>
            <a:ext cx="84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de-DE" sz="5400" b="1" dirty="0">
              <a:solidFill>
                <a:srgbClr val="FF0000"/>
              </a:solidFill>
            </a:endParaRPr>
          </a:p>
        </p:txBody>
      </p:sp>
      <p:sp>
        <p:nvSpPr>
          <p:cNvPr id="5" name="Pfeil nach links 4"/>
          <p:cNvSpPr/>
          <p:nvPr userDrawn="1"/>
        </p:nvSpPr>
        <p:spPr>
          <a:xfrm>
            <a:off x="254804" y="5882321"/>
            <a:ext cx="1608285" cy="823278"/>
          </a:xfrm>
          <a:prstGeom prst="leftArrow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de-DE" sz="2400" dirty="0">
                <a:solidFill>
                  <a:schemeClr val="tx1"/>
                </a:solidFill>
              </a:rPr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2272566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253E4C-B3DA-46B3-B014-40FFA8912261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137C-AB0D-4F16-94A1-4BB9BFDCA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3525" y="296864"/>
            <a:ext cx="8347075" cy="7921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3525" y="1233487"/>
            <a:ext cx="11664950" cy="5327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24901" y="296863"/>
            <a:ext cx="3203574" cy="7921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lang="de-DE" sz="4400" smtClean="0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dirty="0"/>
              <a:t>Frage </a:t>
            </a:r>
            <a:fld id="{C30E137C-AB0D-4F16-94A1-4BB9BFDCA50D}" type="slidenum">
              <a:rPr smtClean="0"/>
              <a:pPr>
                <a:lnSpc>
                  <a:spcPct val="90000"/>
                </a:lnSpc>
                <a:spcBef>
                  <a:spcPct val="0"/>
                </a:spcBef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1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166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777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Gebäude: Rathaus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Wie heißt </a:t>
            </a:r>
            <a:r>
              <a:rPr lang="de-DE" dirty="0"/>
              <a:t>das erste Rathaus Aachens?</a:t>
            </a:r>
          </a:p>
          <a:p>
            <a:pPr lvl="1"/>
            <a:r>
              <a:rPr lang="de-DE" dirty="0" err="1"/>
              <a:t>Mulleklenkes</a:t>
            </a:r>
            <a:endParaRPr lang="de-DE" dirty="0"/>
          </a:p>
          <a:p>
            <a:pPr lvl="1"/>
            <a:r>
              <a:rPr lang="de-DE" dirty="0"/>
              <a:t>Villa Barbarossa</a:t>
            </a:r>
          </a:p>
          <a:p>
            <a:pPr lvl="1"/>
            <a:r>
              <a:rPr lang="de-DE" dirty="0" err="1"/>
              <a:t>Grashaus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Frage </a:t>
            </a:r>
            <a:fld id="{C30E137C-AB0D-4F16-94A1-4BB9BFDCA50D}" type="slidenum">
              <a:rPr smtClean="0"/>
              <a:pPr/>
              <a:t>1</a:t>
            </a:fld>
            <a:endParaRPr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4" y="1934846"/>
            <a:ext cx="4248149" cy="41490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echteck 20">
            <a:hlinkClick r:id="rId4" action="ppaction://hlinksldjump"/>
          </p:cNvPr>
          <p:cNvSpPr/>
          <p:nvPr/>
        </p:nvSpPr>
        <p:spPr>
          <a:xfrm>
            <a:off x="1131570" y="3497580"/>
            <a:ext cx="188595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hlinkClick r:id="rId5" action="ppaction://hlinksldjump"/>
          </p:cNvPr>
          <p:cNvSpPr/>
          <p:nvPr/>
        </p:nvSpPr>
        <p:spPr>
          <a:xfrm>
            <a:off x="1131570" y="2079784"/>
            <a:ext cx="266319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hlinkClick r:id="rId5" action="ppaction://hlinksldjump"/>
          </p:cNvPr>
          <p:cNvSpPr/>
          <p:nvPr/>
        </p:nvSpPr>
        <p:spPr>
          <a:xfrm>
            <a:off x="1131570" y="2788682"/>
            <a:ext cx="316611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91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Falsche Antwort zu Frage 3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Nein, Karl der Große war Karl I.</a:t>
            </a:r>
          </a:p>
          <a:p>
            <a:pPr lvl="1"/>
            <a:r>
              <a:rPr lang="de-DE" dirty="0" err="1"/>
              <a:t>Pippin</a:t>
            </a:r>
            <a:r>
              <a:rPr lang="de-DE" dirty="0"/>
              <a:t> der Jüngere (auch: der Kurze) war Karls Vater</a:t>
            </a:r>
          </a:p>
          <a:p>
            <a:pPr lvl="1"/>
            <a:r>
              <a:rPr lang="de-DE" dirty="0"/>
              <a:t>Es gibt mehrere Personen unter dem Namen „Karl IV.“, aber Karl der Große gehörte nicht dazu</a:t>
            </a:r>
          </a:p>
          <a:p>
            <a:pPr lvl="1"/>
            <a:r>
              <a:rPr lang="de-DE" dirty="0"/>
              <a:t>Karlmann hieß sein Bruder</a:t>
            </a:r>
          </a:p>
          <a:p>
            <a:pPr lvl="1"/>
            <a:r>
              <a:rPr lang="de-DE" dirty="0"/>
              <a:t>Karl-Heinz ist natürlich Unsinn</a:t>
            </a: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263525" y="6081078"/>
            <a:ext cx="1633855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30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Richtige Antwort zu Frage 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François Blondel prägte diesen Spruch</a:t>
            </a:r>
          </a:p>
          <a:p>
            <a:pPr lvl="1"/>
            <a:r>
              <a:rPr lang="de-DE" dirty="0"/>
              <a:t>Nach dem Großen Stadtbrand von 1656 war Aachen zu über 85 % zerstört</a:t>
            </a:r>
          </a:p>
          <a:p>
            <a:pPr lvl="1"/>
            <a:r>
              <a:rPr lang="de-DE" dirty="0"/>
              <a:t>Der flämische Badearzt François Blondel machte die Trinkkur mit dem schwefelhaltigen Aachener Wasser populär</a:t>
            </a:r>
          </a:p>
          <a:p>
            <a:pPr lvl="1"/>
            <a:r>
              <a:rPr lang="de-DE" dirty="0"/>
              <a:t>Die Einnahmen durch die reichen Besucher finanzierten den Wiederaufbau der Stadt</a:t>
            </a:r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5650787"/>
            <a:ext cx="2547991" cy="1207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254804" y="5882321"/>
            <a:ext cx="1608285" cy="82327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de-DE" sz="2400" dirty="0">
                <a:solidFill>
                  <a:schemeClr val="tx1"/>
                </a:solidFill>
              </a:rPr>
              <a:t>fertig</a:t>
            </a:r>
          </a:p>
        </p:txBody>
      </p:sp>
    </p:spTree>
    <p:extLst>
      <p:ext uri="{BB962C8B-B14F-4D97-AF65-F5344CB8AC3E}">
        <p14:creationId xmlns:p14="http://schemas.microsoft.com/office/powerpoint/2010/main" val="342979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Falsche Antwort zu Frage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François Blondel prägte den Spruch zu Feuer und Wasser</a:t>
            </a:r>
          </a:p>
          <a:p>
            <a:pPr lvl="1"/>
            <a:r>
              <a:rPr lang="de-DE" dirty="0"/>
              <a:t>Er machte die Trinkkur mit Aachener Wasser populär, so dass der Wiederaufbau nach dem Stadtbrand finanzierbar war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Honni</a:t>
            </a:r>
            <a:r>
              <a:rPr lang="de-DE" dirty="0"/>
              <a:t>...“ lautet das Motto des Hosenbandordens</a:t>
            </a:r>
          </a:p>
          <a:p>
            <a:pPr lvl="1"/>
            <a:r>
              <a:rPr lang="de-DE" dirty="0"/>
              <a:t>„Ich möcht‘...“ stammt von Heinrich Heine</a:t>
            </a:r>
          </a:p>
          <a:p>
            <a:pPr lvl="1"/>
            <a:r>
              <a:rPr lang="de-DE" dirty="0"/>
              <a:t>„Dosis...“ ist von Paracelsus</a:t>
            </a: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263525" y="6081078"/>
            <a:ext cx="1633855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2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87514" y="2759562"/>
            <a:ext cx="127949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Frage 1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787764" y="2470830"/>
            <a:ext cx="208026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Antwort 1 richtig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787764" y="3203422"/>
            <a:ext cx="208026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Antwort 1 falsch</a:t>
            </a:r>
          </a:p>
        </p:txBody>
      </p:sp>
      <p:cxnSp>
        <p:nvCxnSpPr>
          <p:cNvPr id="9" name="Gerader Verbinder 8"/>
          <p:cNvCxnSpPr>
            <a:stCxn id="2" idx="3"/>
            <a:endCxn id="3" idx="1"/>
          </p:cNvCxnSpPr>
          <p:nvPr/>
        </p:nvCxnSpPr>
        <p:spPr>
          <a:xfrm flipV="1">
            <a:off x="2067004" y="2655496"/>
            <a:ext cx="720760" cy="288732"/>
          </a:xfrm>
          <a:prstGeom prst="line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2" idx="3"/>
            <a:endCxn id="4" idx="1"/>
          </p:cNvCxnSpPr>
          <p:nvPr/>
        </p:nvCxnSpPr>
        <p:spPr>
          <a:xfrm>
            <a:off x="2067004" y="2944228"/>
            <a:ext cx="720760" cy="443860"/>
          </a:xfrm>
          <a:prstGeom prst="line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588784" y="2759562"/>
            <a:ext cx="127949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Frage 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89034" y="2470830"/>
            <a:ext cx="208026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Antwort 2 richtig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589034" y="3203422"/>
            <a:ext cx="208026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Antwort 2 falsch</a:t>
            </a:r>
          </a:p>
        </p:txBody>
      </p:sp>
      <p:cxnSp>
        <p:nvCxnSpPr>
          <p:cNvPr id="21" name="Gerader Verbinder 20"/>
          <p:cNvCxnSpPr>
            <a:stCxn id="18" idx="3"/>
            <a:endCxn id="19" idx="1"/>
          </p:cNvCxnSpPr>
          <p:nvPr/>
        </p:nvCxnSpPr>
        <p:spPr>
          <a:xfrm flipV="1">
            <a:off x="6868274" y="2655496"/>
            <a:ext cx="720760" cy="288732"/>
          </a:xfrm>
          <a:prstGeom prst="line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8" idx="3"/>
            <a:endCxn id="20" idx="1"/>
          </p:cNvCxnSpPr>
          <p:nvPr/>
        </p:nvCxnSpPr>
        <p:spPr>
          <a:xfrm>
            <a:off x="6868274" y="2944228"/>
            <a:ext cx="720760" cy="443860"/>
          </a:xfrm>
          <a:prstGeom prst="line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3" idx="3"/>
            <a:endCxn id="18" idx="1"/>
          </p:cNvCxnSpPr>
          <p:nvPr/>
        </p:nvCxnSpPr>
        <p:spPr>
          <a:xfrm>
            <a:off x="4868024" y="2655496"/>
            <a:ext cx="720760" cy="288732"/>
          </a:xfrm>
          <a:prstGeom prst="line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9" idx="3"/>
            <a:endCxn id="35" idx="1"/>
          </p:cNvCxnSpPr>
          <p:nvPr/>
        </p:nvCxnSpPr>
        <p:spPr>
          <a:xfrm>
            <a:off x="9669294" y="2655496"/>
            <a:ext cx="720760" cy="282660"/>
          </a:xfrm>
          <a:prstGeom prst="line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0390054" y="2753490"/>
            <a:ext cx="127949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Frage 3</a:t>
            </a:r>
          </a:p>
        </p:txBody>
      </p:sp>
      <p:cxnSp>
        <p:nvCxnSpPr>
          <p:cNvPr id="11" name="Gekrümmte Verbindung 10"/>
          <p:cNvCxnSpPr>
            <a:stCxn id="4" idx="2"/>
            <a:endCxn id="2" idx="1"/>
          </p:cNvCxnSpPr>
          <p:nvPr/>
        </p:nvCxnSpPr>
        <p:spPr>
          <a:xfrm rot="5400000" flipH="1">
            <a:off x="1993441" y="1738301"/>
            <a:ext cx="628526" cy="3040380"/>
          </a:xfrm>
          <a:prstGeom prst="curvedConnector4">
            <a:avLst>
              <a:gd name="adj1" fmla="val -111565"/>
              <a:gd name="adj2" fmla="val 111912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/>
          <p:cNvCxnSpPr>
            <a:stCxn id="20" idx="2"/>
            <a:endCxn id="18" idx="1"/>
          </p:cNvCxnSpPr>
          <p:nvPr/>
        </p:nvCxnSpPr>
        <p:spPr>
          <a:xfrm rot="5400000" flipH="1">
            <a:off x="6794711" y="1738301"/>
            <a:ext cx="628526" cy="3040380"/>
          </a:xfrm>
          <a:prstGeom prst="curvedConnector4">
            <a:avLst>
              <a:gd name="adj1" fmla="val -98487"/>
              <a:gd name="adj2" fmla="val 107519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3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Gebäude: Dom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Welcher Teil des Aachener Doms wurde zuerst erbaut?</a:t>
            </a:r>
          </a:p>
          <a:p>
            <a:pPr lvl="1"/>
            <a:r>
              <a:rPr lang="de-DE" dirty="0"/>
              <a:t>Chorhalle</a:t>
            </a:r>
          </a:p>
          <a:p>
            <a:pPr lvl="1"/>
            <a:r>
              <a:rPr lang="de-DE" dirty="0"/>
              <a:t>Ungarn-Kapelle</a:t>
            </a:r>
          </a:p>
          <a:p>
            <a:pPr lvl="1"/>
            <a:r>
              <a:rPr lang="de-DE" dirty="0"/>
              <a:t>Oktogon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Frage </a:t>
            </a:r>
            <a:fld id="{C30E137C-AB0D-4F16-94A1-4BB9BFDCA50D}" type="slidenum">
              <a:rPr smtClean="0"/>
              <a:pPr/>
              <a:t>2</a:t>
            </a:fld>
            <a:endParaRPr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9" r="9259"/>
          <a:stretch/>
        </p:blipFill>
        <p:spPr>
          <a:xfrm>
            <a:off x="7680325" y="1916113"/>
            <a:ext cx="4248149" cy="4150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hteck 7">
            <a:hlinkClick r:id="rId4" action="ppaction://hlinksldjump"/>
          </p:cNvPr>
          <p:cNvSpPr/>
          <p:nvPr/>
        </p:nvSpPr>
        <p:spPr>
          <a:xfrm>
            <a:off x="1121296" y="2655137"/>
            <a:ext cx="2002048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hlinkClick r:id="rId4" action="ppaction://hlinksldjump"/>
          </p:cNvPr>
          <p:cNvSpPr/>
          <p:nvPr/>
        </p:nvSpPr>
        <p:spPr>
          <a:xfrm>
            <a:off x="1121295" y="3386199"/>
            <a:ext cx="3121931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hlinkClick r:id="rId5" action="ppaction://hlinksldjump"/>
          </p:cNvPr>
          <p:cNvSpPr/>
          <p:nvPr/>
        </p:nvSpPr>
        <p:spPr>
          <a:xfrm>
            <a:off x="1121296" y="4117260"/>
            <a:ext cx="2002048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2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Personen: Karl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Karl der Große heißt offiziell ...</a:t>
            </a:r>
          </a:p>
          <a:p>
            <a:pPr lvl="1"/>
            <a:r>
              <a:rPr lang="de-DE" dirty="0" err="1"/>
              <a:t>Pippin</a:t>
            </a:r>
            <a:r>
              <a:rPr lang="de-DE" dirty="0"/>
              <a:t> der Jüngere</a:t>
            </a:r>
          </a:p>
          <a:p>
            <a:pPr lvl="1"/>
            <a:r>
              <a:rPr lang="de-DE" dirty="0"/>
              <a:t>Karl I.</a:t>
            </a:r>
          </a:p>
          <a:p>
            <a:pPr lvl="1"/>
            <a:r>
              <a:rPr lang="de-DE" dirty="0"/>
              <a:t>Karl II.</a:t>
            </a:r>
          </a:p>
          <a:p>
            <a:pPr lvl="1"/>
            <a:r>
              <a:rPr lang="de-DE" dirty="0"/>
              <a:t>Karl IV.</a:t>
            </a:r>
          </a:p>
          <a:p>
            <a:pPr lvl="1"/>
            <a:r>
              <a:rPr lang="de-DE" dirty="0"/>
              <a:t>Karlmann</a:t>
            </a:r>
          </a:p>
          <a:p>
            <a:pPr lvl="1"/>
            <a:r>
              <a:rPr lang="de-DE" dirty="0"/>
              <a:t>Karl-Heinz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/>
              <a:t>Frage </a:t>
            </a:r>
            <a:fld id="{C30E137C-AB0D-4F16-94A1-4BB9BFDCA50D}" type="slidenum">
              <a:rPr smtClean="0"/>
              <a:pPr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72" r="-29255"/>
          <a:stretch/>
        </p:blipFill>
        <p:spPr>
          <a:xfrm>
            <a:off x="7680325" y="1916113"/>
            <a:ext cx="4248149" cy="4150800"/>
          </a:xfrm>
          <a:prstGeom prst="ellipse">
            <a:avLst/>
          </a:prstGeom>
          <a:solidFill>
            <a:schemeClr val="tx1"/>
          </a:solidFill>
          <a:ln w="63500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hteck 5">
            <a:hlinkClick r:id="rId3" action="ppaction://hlinksldjump"/>
          </p:cNvPr>
          <p:cNvSpPr/>
          <p:nvPr/>
        </p:nvSpPr>
        <p:spPr>
          <a:xfrm>
            <a:off x="1131570" y="2079784"/>
            <a:ext cx="3820574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hlinkClick r:id="rId4" action="ppaction://hlinksldjump"/>
          </p:cNvPr>
          <p:cNvSpPr/>
          <p:nvPr/>
        </p:nvSpPr>
        <p:spPr>
          <a:xfrm>
            <a:off x="1131570" y="2781761"/>
            <a:ext cx="119039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hlinkClick r:id="rId3" action="ppaction://hlinksldjump"/>
          </p:cNvPr>
          <p:cNvSpPr/>
          <p:nvPr/>
        </p:nvSpPr>
        <p:spPr>
          <a:xfrm>
            <a:off x="1131570" y="3483738"/>
            <a:ext cx="1344502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131570" y="4185715"/>
            <a:ext cx="1478066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hlinkClick r:id="rId3" action="ppaction://hlinksldjump"/>
          </p:cNvPr>
          <p:cNvSpPr/>
          <p:nvPr/>
        </p:nvSpPr>
        <p:spPr>
          <a:xfrm>
            <a:off x="1131570" y="4887692"/>
            <a:ext cx="1940403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hlinkClick r:id="rId3" action="ppaction://hlinksldjump"/>
          </p:cNvPr>
          <p:cNvSpPr/>
          <p:nvPr/>
        </p:nvSpPr>
        <p:spPr>
          <a:xfrm>
            <a:off x="1131570" y="5589669"/>
            <a:ext cx="2125338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Personen: Blondel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/>
              <a:t>Frage </a:t>
            </a:r>
            <a:fld id="{C30E137C-AB0D-4F16-94A1-4BB9BFDCA50D}" type="slidenum">
              <a:rPr smtClean="0"/>
              <a:pPr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3" t="9463" r="11021" b="39043"/>
          <a:stretch/>
        </p:blipFill>
        <p:spPr>
          <a:xfrm>
            <a:off x="7680324" y="1916113"/>
            <a:ext cx="4248149" cy="4150800"/>
          </a:xfrm>
          <a:prstGeom prst="ellipse">
            <a:avLst/>
          </a:prstGeom>
          <a:solidFill>
            <a:schemeClr val="tx1"/>
          </a:solidFill>
          <a:ln w="63500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</a:t>
            </a:r>
            <a:r>
              <a:rPr lang="de-DE" b="1" dirty="0"/>
              <a:t>rançois Blondel</a:t>
            </a:r>
            <a:r>
              <a:rPr lang="de-DE" dirty="0"/>
              <a:t> prägte den Spruch:</a:t>
            </a:r>
          </a:p>
          <a:p>
            <a:pPr lvl="1"/>
            <a:r>
              <a:rPr lang="de-DE" b="1" dirty="0" err="1"/>
              <a:t>Honni</a:t>
            </a:r>
            <a:r>
              <a:rPr lang="de-DE" b="1" dirty="0"/>
              <a:t> </a:t>
            </a:r>
            <a:r>
              <a:rPr lang="de-DE" b="1" dirty="0" err="1"/>
              <a:t>soit</a:t>
            </a:r>
            <a:r>
              <a:rPr lang="de-DE" b="1" dirty="0"/>
              <a:t>, </a:t>
            </a:r>
            <a:r>
              <a:rPr lang="de-DE" b="1" dirty="0" err="1"/>
              <a:t>qui</a:t>
            </a:r>
            <a:r>
              <a:rPr lang="de-DE" b="1" dirty="0"/>
              <a:t> mal y </a:t>
            </a:r>
            <a:r>
              <a:rPr lang="de-DE" b="1" dirty="0" err="1"/>
              <a:t>pense</a:t>
            </a:r>
            <a:endParaRPr lang="de-DE" b="1" dirty="0"/>
          </a:p>
          <a:p>
            <a:pPr lvl="1"/>
            <a:r>
              <a:rPr lang="de-DE" b="1" dirty="0"/>
              <a:t>Was das Feuer zerstört hat,</a:t>
            </a:r>
            <a:br>
              <a:rPr lang="de-DE" b="1" dirty="0"/>
            </a:br>
            <a:r>
              <a:rPr lang="de-DE" b="1" dirty="0"/>
              <a:t>baut das Wasser wieder auf</a:t>
            </a:r>
          </a:p>
          <a:p>
            <a:pPr lvl="1"/>
            <a:r>
              <a:rPr lang="de-DE" b="1" dirty="0"/>
              <a:t>Ich möcht‘ nicht tot und begraben </a:t>
            </a:r>
            <a:r>
              <a:rPr lang="de-DE" b="1" dirty="0">
                <a:solidFill>
                  <a:schemeClr val="bg1"/>
                </a:solidFill>
              </a:rPr>
              <a:t>sein</a:t>
            </a:r>
            <a:br>
              <a:rPr lang="de-DE" b="1" dirty="0"/>
            </a:br>
            <a:r>
              <a:rPr lang="de-DE" b="1" dirty="0"/>
              <a:t>als Kaiser zu Aachen im Dome</a:t>
            </a:r>
          </a:p>
          <a:p>
            <a:pPr lvl="1"/>
            <a:r>
              <a:rPr lang="de-DE" dirty="0"/>
              <a:t>Dosis </a:t>
            </a:r>
            <a:r>
              <a:rPr lang="de-DE" dirty="0" err="1"/>
              <a:t>facit</a:t>
            </a:r>
            <a:r>
              <a:rPr lang="de-DE" dirty="0"/>
              <a:t> </a:t>
            </a:r>
            <a:r>
              <a:rPr lang="de-DE" dirty="0" err="1"/>
              <a:t>venenum</a:t>
            </a:r>
            <a:endParaRPr lang="de-DE" b="1" dirty="0"/>
          </a:p>
          <a:p>
            <a:pPr lvl="1"/>
            <a:endParaRPr lang="de-DE" b="1" dirty="0"/>
          </a:p>
        </p:txBody>
      </p:sp>
      <p:sp>
        <p:nvSpPr>
          <p:cNvPr id="6" name="Rechteck 5">
            <a:hlinkClick r:id="rId4" action="ppaction://hlinksldjump"/>
          </p:cNvPr>
          <p:cNvSpPr/>
          <p:nvPr/>
        </p:nvSpPr>
        <p:spPr>
          <a:xfrm>
            <a:off x="1131570" y="2079784"/>
            <a:ext cx="539252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hlinkClick r:id="rId5" action="ppaction://hlinksldjump"/>
          </p:cNvPr>
          <p:cNvSpPr/>
          <p:nvPr/>
        </p:nvSpPr>
        <p:spPr>
          <a:xfrm>
            <a:off x="1131570" y="2794687"/>
            <a:ext cx="5392520" cy="100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hlinkClick r:id="rId4" action="ppaction://hlinksldjump"/>
          </p:cNvPr>
          <p:cNvSpPr/>
          <p:nvPr/>
        </p:nvSpPr>
        <p:spPr>
          <a:xfrm>
            <a:off x="1131570" y="4034196"/>
            <a:ext cx="7467900" cy="890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hlinkClick r:id="rId4" action="ppaction://hlinksldjump"/>
          </p:cNvPr>
          <p:cNvSpPr/>
          <p:nvPr/>
        </p:nvSpPr>
        <p:spPr>
          <a:xfrm>
            <a:off x="1131570" y="5159161"/>
            <a:ext cx="393359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9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Richtige Antwort zu Frage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erste Rathaus Aachens heißt „</a:t>
            </a:r>
            <a:r>
              <a:rPr lang="de-DE" dirty="0" err="1"/>
              <a:t>Grashaus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Davor befand sich eine Grasfläche, auf welcher sowohl die Prozesse als auch die Hinrichtungen stattfanden</a:t>
            </a:r>
          </a:p>
          <a:p>
            <a:pPr lvl="1"/>
            <a:r>
              <a:rPr lang="de-DE" dirty="0"/>
              <a:t>Es steht südlich des Doms, während sich das heutige Rathaus auf der Nordseite befindet</a:t>
            </a: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263525" y="6081078"/>
            <a:ext cx="1633855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43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Falsche Antwort zu Frage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Nein, das erste Rathaus Aachens heißt „</a:t>
            </a:r>
            <a:r>
              <a:rPr lang="de-DE" dirty="0" err="1"/>
              <a:t>Grashaus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Mulleklenkes</a:t>
            </a:r>
            <a:r>
              <a:rPr lang="de-DE" dirty="0"/>
              <a:t>“ ist der Spitzname des Aachener Funkturms</a:t>
            </a:r>
          </a:p>
          <a:p>
            <a:pPr lvl="1"/>
            <a:r>
              <a:rPr lang="de-DE" dirty="0"/>
              <a:t>Eine „Villa Barbarossa“ gibt es nicht in Aachen</a:t>
            </a: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263525" y="6081078"/>
            <a:ext cx="1633855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84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Richtige Antwort zu Frage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Oktogon wurde zuerst erbaut</a:t>
            </a:r>
          </a:p>
          <a:p>
            <a:pPr lvl="1"/>
            <a:r>
              <a:rPr lang="de-DE" dirty="0"/>
              <a:t>Die karolingische Pfalzkapelle Karls des Großen bestand nur aus dem achteckigen („Oktogon“) Gebäudeteil</a:t>
            </a:r>
          </a:p>
          <a:p>
            <a:pPr lvl="1"/>
            <a:r>
              <a:rPr lang="de-DE" dirty="0"/>
              <a:t>In der Mitte des 14. Jhd. begann der Bau der gotischen Chorhalle</a:t>
            </a:r>
          </a:p>
          <a:p>
            <a:pPr lvl="1"/>
            <a:r>
              <a:rPr lang="de-DE" dirty="0"/>
              <a:t>Die Ungarnkapelle stammt von 1357</a:t>
            </a:r>
          </a:p>
          <a:p>
            <a:pPr lvl="1"/>
            <a:endParaRPr lang="de-DE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263525" y="6081078"/>
            <a:ext cx="1633855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8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Falsche Antwort zu Frage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Nein, der Aachener Dom bestand ursprünglich nur aus dem Oktogon</a:t>
            </a:r>
          </a:p>
          <a:p>
            <a:pPr lvl="1"/>
            <a:r>
              <a:rPr lang="de-DE" dirty="0"/>
              <a:t>Die Chorhalle und die Ungarnkapelle stammen beide erst aus der Mitte des 14. Jahrhunderts</a:t>
            </a: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263525" y="6081078"/>
            <a:ext cx="1633855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2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Richtige Antwort zu Frage 3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Karl der Große war offiziell Karl I.</a:t>
            </a:r>
          </a:p>
          <a:p>
            <a:pPr lvl="1"/>
            <a:r>
              <a:rPr lang="de-DE" dirty="0" err="1"/>
              <a:t>Pippin</a:t>
            </a:r>
            <a:r>
              <a:rPr lang="de-DE" dirty="0"/>
              <a:t> der Jüngere (auch: der Kurze) war Karls Vater</a:t>
            </a:r>
          </a:p>
          <a:p>
            <a:pPr lvl="1"/>
            <a:r>
              <a:rPr lang="de-DE" dirty="0"/>
              <a:t>Karlmann hieß sein Bruder</a:t>
            </a: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263525" y="6081078"/>
            <a:ext cx="1633855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Avenir Black"/>
        <a:ea typeface=""/>
        <a:cs typeface=""/>
      </a:majorFont>
      <a:minorFont>
        <a:latin typeface="Avenir Heav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62BE0B6-2A0A-471E-946C-BFB389113395}"/>
</file>

<file path=customXml/itemProps2.xml><?xml version="1.0" encoding="utf-8"?>
<ds:datastoreItem xmlns:ds="http://schemas.openxmlformats.org/officeDocument/2006/customXml" ds:itemID="{043B903D-B116-49B2-9970-97750DEEBCF2}"/>
</file>

<file path=customXml/itemProps3.xml><?xml version="1.0" encoding="utf-8"?>
<ds:datastoreItem xmlns:ds="http://schemas.openxmlformats.org/officeDocument/2006/customXml" ds:itemID="{2B48F05D-06F6-40DE-B04A-8736DC7A73F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Breitbild</PresentationFormat>
  <Paragraphs>81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Avenir</vt:lpstr>
      <vt:lpstr>Avenir Black</vt:lpstr>
      <vt:lpstr>Avenir Heavy</vt:lpstr>
      <vt:lpstr>Calibri</vt:lpstr>
      <vt:lpstr>Wingdings</vt:lpstr>
      <vt:lpstr>Office Theme</vt:lpstr>
      <vt:lpstr>Gebäude: Rathaus</vt:lpstr>
      <vt:lpstr>Gebäude: Dom</vt:lpstr>
      <vt:lpstr>Personen: Karl</vt:lpstr>
      <vt:lpstr>Personen: Blondel</vt:lpstr>
      <vt:lpstr>Richtige Antwort zu Frage 1</vt:lpstr>
      <vt:lpstr>Falsche Antwort zu Frage 1</vt:lpstr>
      <vt:lpstr>Richtige Antwort zu Frage 2</vt:lpstr>
      <vt:lpstr>Falsche Antwort zu Frage 2</vt:lpstr>
      <vt:lpstr>Richtige Antwort zu Frage 3</vt:lpstr>
      <vt:lpstr>Falsche Antwort zu Frage 3</vt:lpstr>
      <vt:lpstr>Richtige Antwort zu Frage 4</vt:lpstr>
      <vt:lpstr>Falsche Antwort zu Frage 4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Lorenz_Sirius</dc:creator>
  <cp:lastModifiedBy>Heike Hofert</cp:lastModifiedBy>
  <cp:revision>39</cp:revision>
  <dcterms:created xsi:type="dcterms:W3CDTF">2020-08-21T14:27:02Z</dcterms:created>
  <dcterms:modified xsi:type="dcterms:W3CDTF">2020-09-06T07:54:51Z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