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Play"/>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lay-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lay-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3" name="Shape 73"/>
        <p:cNvGrpSpPr/>
        <p:nvPr/>
      </p:nvGrpSpPr>
      <p:grpSpPr>
        <a:xfrm>
          <a:off x="0" y="0"/>
          <a:ext cx="0" cy="0"/>
          <a:chOff x="0" y="0"/>
          <a:chExt cx="0" cy="0"/>
        </a:xfrm>
      </p:grpSpPr>
      <p:sp>
        <p:nvSpPr>
          <p:cNvPr id="74" name="Google Shape;74;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
          <p:cNvSpPr/>
          <p:nvPr>
            <p:ph idx="2" type="pic"/>
          </p:nvPr>
        </p:nvSpPr>
        <p:spPr>
          <a:xfrm>
            <a:off x="5183188" y="987425"/>
            <a:ext cx="6172200" cy="4873625"/>
          </a:xfrm>
          <a:prstGeom prst="rect">
            <a:avLst/>
          </a:prstGeom>
          <a:noFill/>
          <a:ln>
            <a:noFill/>
          </a:ln>
        </p:spPr>
      </p:sp>
      <p:sp>
        <p:nvSpPr>
          <p:cNvPr id="76" name="Google Shape;76;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6" name="Shape 86"/>
        <p:cNvGrpSpPr/>
        <p:nvPr/>
      </p:nvGrpSpPr>
      <p:grpSpPr>
        <a:xfrm>
          <a:off x="0" y="0"/>
          <a:ext cx="0" cy="0"/>
          <a:chOff x="0" y="0"/>
          <a:chExt cx="0" cy="0"/>
        </a:xfrm>
      </p:grpSpPr>
      <p:sp>
        <p:nvSpPr>
          <p:cNvPr id="87" name="Google Shape;87;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9" name="Shape 29"/>
        <p:cNvGrpSpPr/>
        <p:nvPr/>
      </p:nvGrpSpPr>
      <p:grpSpPr>
        <a:xfrm>
          <a:off x="0" y="0"/>
          <a:ext cx="0" cy="0"/>
          <a:chOff x="0" y="0"/>
          <a:chExt cx="0" cy="0"/>
        </a:xfrm>
      </p:grpSpPr>
      <p:sp>
        <p:nvSpPr>
          <p:cNvPr id="30" name="Google Shape;30;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5" name="Shape 35"/>
        <p:cNvGrpSpPr/>
        <p:nvPr/>
      </p:nvGrpSpPr>
      <p:grpSpPr>
        <a:xfrm>
          <a:off x="0" y="0"/>
          <a:ext cx="0" cy="0"/>
          <a:chOff x="0" y="0"/>
          <a:chExt cx="0" cy="0"/>
        </a:xfrm>
      </p:grpSpPr>
      <p:sp>
        <p:nvSpPr>
          <p:cNvPr id="36" name="Google Shape;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9" name="Shape 39"/>
        <p:cNvGrpSpPr/>
        <p:nvPr/>
      </p:nvGrpSpPr>
      <p:grpSpPr>
        <a:xfrm>
          <a:off x="0" y="0"/>
          <a:ext cx="0" cy="0"/>
          <a:chOff x="0" y="0"/>
          <a:chExt cx="0" cy="0"/>
        </a:xfrm>
      </p:grpSpPr>
      <p:sp>
        <p:nvSpPr>
          <p:cNvPr id="40" name="Google Shape;40;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2" name="Shape 52"/>
        <p:cNvGrpSpPr/>
        <p:nvPr/>
      </p:nvGrpSpPr>
      <p:grpSpPr>
        <a:xfrm>
          <a:off x="0" y="0"/>
          <a:ext cx="0" cy="0"/>
          <a:chOff x="0" y="0"/>
          <a:chExt cx="0" cy="0"/>
        </a:xfrm>
      </p:grpSpPr>
      <p:sp>
        <p:nvSpPr>
          <p:cNvPr id="53" name="Google Shape;53;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1" name="Shape 61"/>
        <p:cNvGrpSpPr/>
        <p:nvPr/>
      </p:nvGrpSpPr>
      <p:grpSpPr>
        <a:xfrm>
          <a:off x="0" y="0"/>
          <a:ext cx="0" cy="0"/>
          <a:chOff x="0" y="0"/>
          <a:chExt cx="0" cy="0"/>
        </a:xfrm>
      </p:grpSpPr>
      <p:sp>
        <p:nvSpPr>
          <p:cNvPr id="62" name="Google Shape;6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6" name="Shape 66"/>
        <p:cNvGrpSpPr/>
        <p:nvPr/>
      </p:nvGrpSpPr>
      <p:grpSpPr>
        <a:xfrm>
          <a:off x="0" y="0"/>
          <a:ext cx="0" cy="0"/>
          <a:chOff x="0" y="0"/>
          <a:chExt cx="0" cy="0"/>
        </a:xfrm>
      </p:grpSpPr>
      <p:sp>
        <p:nvSpPr>
          <p:cNvPr id="67" name="Google Shape;67;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Play"/>
              <a:buNone/>
              <a:defRPr b="0" i="0" sz="4400" u="none" cap="none" strike="noStrik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velneo.es/estabilidad-en-el-softwar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javiergarzas.com/2010/03/documentacion-agil.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velneo.es/4-claves-contratar-buen-programador-softwa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velneo.es/cinco-fases-claves-en-el-desarrollo-de-softwa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velneo.es/cuanto-vale-tu-softwa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velneo.es/secretos-buen-analisis-proyectos-softwar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velneo.es/diseno-y-usabilidad-en-softwar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sp>
        <p:nvSpPr>
          <p:cNvPr id="96" name="Google Shape;96;p15"/>
          <p:cNvSpPr/>
          <p:nvPr/>
        </p:nvSpPr>
        <p:spPr>
          <a:xfrm>
            <a:off x="0" y="0"/>
            <a:ext cx="4650658" cy="6858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D8D8D8"/>
              </a:solidFill>
              <a:latin typeface="Arial"/>
              <a:ea typeface="Arial"/>
              <a:cs typeface="Arial"/>
              <a:sym typeface="Arial"/>
            </a:endParaRPr>
          </a:p>
        </p:txBody>
      </p:sp>
      <p:sp>
        <p:nvSpPr>
          <p:cNvPr id="97" name="Google Shape;97;p15"/>
          <p:cNvSpPr txBox="1"/>
          <p:nvPr>
            <p:ph type="ctrTitle"/>
          </p:nvPr>
        </p:nvSpPr>
        <p:spPr>
          <a:xfrm>
            <a:off x="475488" y="2745736"/>
            <a:ext cx="3703320" cy="1366528"/>
          </a:xfrm>
          <a:prstGeom prst="rect">
            <a:avLst/>
          </a:prstGeom>
          <a:solidFill>
            <a:schemeClr val="lt1">
              <a:alpha val="49803"/>
            </a:schemeClr>
          </a:solidFill>
          <a:ln cap="sq" cmpd="sng" w="25400">
            <a:solidFill>
              <a:schemeClr val="dk1"/>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000"/>
              <a:buFont typeface="Play"/>
              <a:buNone/>
            </a:pPr>
            <a:r>
              <a:rPr b="1" lang="en-US" sz="3000">
                <a:solidFill>
                  <a:schemeClr val="dk1"/>
                </a:solidFill>
                <a:latin typeface="Play"/>
                <a:ea typeface="Play"/>
                <a:cs typeface="Play"/>
                <a:sym typeface="Play"/>
              </a:rPr>
              <a:t>Seguridad en el desarrollo de aplicaciones</a:t>
            </a:r>
            <a:endParaRPr b="1" sz="3000">
              <a:solidFill>
                <a:schemeClr val="dk1"/>
              </a:solidFill>
              <a:latin typeface="Play"/>
              <a:ea typeface="Play"/>
              <a:cs typeface="Play"/>
              <a:sym typeface="Play"/>
            </a:endParaRPr>
          </a:p>
        </p:txBody>
      </p:sp>
      <p:sp>
        <p:nvSpPr>
          <p:cNvPr id="98" name="Google Shape;98;p15"/>
          <p:cNvSpPr/>
          <p:nvPr/>
        </p:nvSpPr>
        <p:spPr>
          <a:xfrm>
            <a:off x="4654297" y="-2"/>
            <a:ext cx="7537704" cy="685800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9" name="Google Shape;99;p15"/>
          <p:cNvSpPr txBox="1"/>
          <p:nvPr>
            <p:ph idx="1" type="subTitle"/>
          </p:nvPr>
        </p:nvSpPr>
        <p:spPr>
          <a:xfrm>
            <a:off x="5294377" y="640080"/>
            <a:ext cx="6049953" cy="252385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Font typeface="Arial"/>
              <a:buChar char="•"/>
            </a:pPr>
            <a:r>
              <a:rPr b="1" lang="en-US" sz="2000"/>
              <a:t>I. Principios de codificación seguridad</a:t>
            </a:r>
            <a:endParaRPr/>
          </a:p>
        </p:txBody>
      </p:sp>
      <p:sp>
        <p:nvSpPr>
          <p:cNvPr id="100" name="Google Shape;100;p15"/>
          <p:cNvSpPr txBox="1"/>
          <p:nvPr/>
        </p:nvSpPr>
        <p:spPr>
          <a:xfrm>
            <a:off x="5294377" y="3671317"/>
            <a:ext cx="6059423" cy="250564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400"/>
              <a:buFont typeface="Arial"/>
              <a:buChar char="•"/>
            </a:pPr>
            <a:r>
              <a:rPr b="0" i="0" lang="en-US" sz="1400" u="none" cap="none" strike="noStrike">
                <a:solidFill>
                  <a:schemeClr val="lt1"/>
                </a:solidFill>
                <a:latin typeface="Arial"/>
                <a:ea typeface="Arial"/>
                <a:cs typeface="Arial"/>
                <a:sym typeface="Arial"/>
              </a:rPr>
              <a:t>Desde la otra perspectiva, la industria del desarrollo de software evoluciona de forma muy rápida, dada la demanda y las oportunidades que ofrece el mercado en forma de necesidades no cubiertas. Hay muchísima competencia, ya que muchas empresas están intentando desarrollar sus propias soluciones para llevarse su parte del pastel. Desgraciadamente, muchos esfuerzos concienzudos y minuciosos se van al cubo de la basura en el desarrollo de software. Varias fuentes del sector señalan que aproximadamente un 80% de los proyectos de software no tienen éxito por malas previsiones, ejecuciones de proyecto muy mejorables, presupuestos y recursos limitados, o funcionalidades inapropiadas.</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p2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4" name="Google Shape;304;p24"/>
          <p:cNvSpPr/>
          <p:nvPr/>
        </p:nvSpPr>
        <p:spPr>
          <a:xfrm>
            <a:off x="1102368" y="694268"/>
            <a:ext cx="3553510" cy="547793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lang="en-US" sz="4400">
                <a:solidFill>
                  <a:schemeClr val="lt1"/>
                </a:solidFill>
                <a:latin typeface="Play"/>
                <a:ea typeface="Play"/>
                <a:cs typeface="Play"/>
                <a:sym typeface="Play"/>
              </a:rPr>
              <a:t># 8 Implementar el código de manera efectiva</a:t>
            </a:r>
            <a:endParaRPr b="1" sz="4400">
              <a:solidFill>
                <a:schemeClr val="lt1"/>
              </a:solidFill>
              <a:latin typeface="Play"/>
              <a:ea typeface="Play"/>
              <a:cs typeface="Play"/>
              <a:sym typeface="Play"/>
            </a:endParaRPr>
          </a:p>
          <a:p>
            <a:pPr indent="0" lvl="0" marL="0" marR="0" rtl="0" algn="ctr">
              <a:lnSpc>
                <a:spcPct val="90000"/>
              </a:lnSpc>
              <a:spcBef>
                <a:spcPts val="600"/>
              </a:spcBef>
              <a:spcAft>
                <a:spcPts val="0"/>
              </a:spcAft>
              <a:buNone/>
            </a:pPr>
            <a:r>
              <a:t/>
            </a:r>
            <a:endParaRPr b="1" sz="4400">
              <a:solidFill>
                <a:schemeClr val="lt1"/>
              </a:solidFill>
              <a:latin typeface="Play"/>
              <a:ea typeface="Play"/>
              <a:cs typeface="Play"/>
              <a:sym typeface="Play"/>
            </a:endParaRPr>
          </a:p>
        </p:txBody>
      </p:sp>
      <p:grpSp>
        <p:nvGrpSpPr>
          <p:cNvPr id="305" name="Google Shape;305;p24"/>
          <p:cNvGrpSpPr/>
          <p:nvPr/>
        </p:nvGrpSpPr>
        <p:grpSpPr>
          <a:xfrm>
            <a:off x="0" y="202912"/>
            <a:ext cx="1910252" cy="709660"/>
            <a:chOff x="2267504" y="2540250"/>
            <a:chExt cx="1990951" cy="739640"/>
          </a:xfrm>
        </p:grpSpPr>
        <p:sp>
          <p:nvSpPr>
            <p:cNvPr id="306" name="Google Shape;306;p24"/>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7" name="Google Shape;307;p24"/>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08" name="Google Shape;308;p24"/>
          <p:cNvGrpSpPr/>
          <p:nvPr/>
        </p:nvGrpSpPr>
        <p:grpSpPr>
          <a:xfrm>
            <a:off x="4737426" y="2203010"/>
            <a:ext cx="975169" cy="975171"/>
            <a:chOff x="5829300" y="3162300"/>
            <a:chExt cx="532256" cy="532257"/>
          </a:xfrm>
        </p:grpSpPr>
        <p:sp>
          <p:nvSpPr>
            <p:cNvPr id="309" name="Google Shape;309;p24"/>
            <p:cNvSpPr/>
            <p:nvPr/>
          </p:nvSpPr>
          <p:spPr>
            <a:xfrm>
              <a:off x="5859208" y="3192208"/>
              <a:ext cx="112966" cy="112966"/>
            </a:xfrm>
            <a:custGeom>
              <a:rect b="b" l="l" r="r" t="t"/>
              <a:pathLst>
                <a:path extrusionOk="0" h="112966" w="112966">
                  <a:moveTo>
                    <a:pt x="112967" y="0"/>
                  </a:moveTo>
                  <a:lnTo>
                    <a:pt x="0" y="112967"/>
                  </a:lnTo>
                  <a:cubicBezTo>
                    <a:pt x="25356" y="64747"/>
                    <a:pt x="64747" y="25356"/>
                    <a:pt x="1129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0" name="Google Shape;310;p24"/>
            <p:cNvSpPr/>
            <p:nvPr/>
          </p:nvSpPr>
          <p:spPr>
            <a:xfrm>
              <a:off x="5831205" y="3164205"/>
              <a:ext cx="230314" cy="230314"/>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1" name="Google Shape;311;p24"/>
            <p:cNvSpPr/>
            <p:nvPr/>
          </p:nvSpPr>
          <p:spPr>
            <a:xfrm>
              <a:off x="5829300" y="3162300"/>
              <a:ext cx="294131" cy="294131"/>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24"/>
            <p:cNvSpPr/>
            <p:nvPr/>
          </p:nvSpPr>
          <p:spPr>
            <a:xfrm>
              <a:off x="5837205" y="3170110"/>
              <a:ext cx="337184" cy="337280"/>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3" name="Google Shape;313;p24"/>
            <p:cNvSpPr/>
            <p:nvPr/>
          </p:nvSpPr>
          <p:spPr>
            <a:xfrm>
              <a:off x="5853207" y="3186207"/>
              <a:ext cx="364617" cy="364617"/>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4" name="Google Shape;314;p24"/>
            <p:cNvSpPr/>
            <p:nvPr/>
          </p:nvSpPr>
          <p:spPr>
            <a:xfrm>
              <a:off x="5875305" y="3208305"/>
              <a:ext cx="380238" cy="380238"/>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5" name="Google Shape;315;p24"/>
            <p:cNvSpPr/>
            <p:nvPr/>
          </p:nvSpPr>
          <p:spPr>
            <a:xfrm>
              <a:off x="5902832" y="3235832"/>
              <a:ext cx="385191" cy="385191"/>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6" name="Google Shape;316;p24"/>
            <p:cNvSpPr/>
            <p:nvPr/>
          </p:nvSpPr>
          <p:spPr>
            <a:xfrm>
              <a:off x="5935789" y="3268313"/>
              <a:ext cx="379761" cy="380237"/>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7" name="Google Shape;317;p24"/>
            <p:cNvSpPr/>
            <p:nvPr/>
          </p:nvSpPr>
          <p:spPr>
            <a:xfrm>
              <a:off x="5972841" y="3305841"/>
              <a:ext cx="364807" cy="364807"/>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8" name="Google Shape;318;p24"/>
            <p:cNvSpPr/>
            <p:nvPr/>
          </p:nvSpPr>
          <p:spPr>
            <a:xfrm>
              <a:off x="6016370" y="3349466"/>
              <a:ext cx="337280" cy="337280"/>
            </a:xfrm>
            <a:custGeom>
              <a:rect b="b" l="l" r="r" t="t"/>
              <a:pathLst>
                <a:path extrusionOk="0" h="337280" w="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9" name="Google Shape;319;p24"/>
            <p:cNvSpPr/>
            <p:nvPr/>
          </p:nvSpPr>
          <p:spPr>
            <a:xfrm>
              <a:off x="6067329" y="3400425"/>
              <a:ext cx="294227" cy="294132"/>
            </a:xfrm>
            <a:custGeom>
              <a:rect b="b" l="l" r="r" t="t"/>
              <a:pathLst>
                <a:path extrusionOk="0" h="294132" w="294227">
                  <a:moveTo>
                    <a:pt x="292989" y="0"/>
                  </a:moveTo>
                  <a:cubicBezTo>
                    <a:pt x="293561" y="5334"/>
                    <a:pt x="293942" y="10668"/>
                    <a:pt x="294227" y="15907"/>
                  </a:cubicBezTo>
                  <a:lnTo>
                    <a:pt x="15907" y="294132"/>
                  </a:lnTo>
                  <a:cubicBezTo>
                    <a:pt x="10668" y="294132"/>
                    <a:pt x="5334" y="293465"/>
                    <a:pt x="0" y="2928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0" name="Google Shape;320;p24"/>
            <p:cNvSpPr/>
            <p:nvPr/>
          </p:nvSpPr>
          <p:spPr>
            <a:xfrm>
              <a:off x="6129337" y="3462337"/>
              <a:ext cx="230314" cy="230314"/>
            </a:xfrm>
            <a:custGeom>
              <a:rect b="b" l="l" r="r" t="t"/>
              <a:pathLst>
                <a:path extrusionOk="0" h="230314" w="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1" name="Google Shape;321;p24"/>
            <p:cNvSpPr/>
            <p:nvPr/>
          </p:nvSpPr>
          <p:spPr>
            <a:xfrm>
              <a:off x="6218682" y="3551682"/>
              <a:ext cx="112871" cy="112871"/>
            </a:xfrm>
            <a:custGeom>
              <a:rect b="b" l="l" r="r" t="t"/>
              <a:pathLst>
                <a:path extrusionOk="0" h="112871" w="112871">
                  <a:moveTo>
                    <a:pt x="112871" y="0"/>
                  </a:moveTo>
                  <a:cubicBezTo>
                    <a:pt x="87618" y="48239"/>
                    <a:pt x="48239" y="87618"/>
                    <a:pt x="0" y="1128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22" name="Google Shape;322;p24"/>
          <p:cNvSpPr/>
          <p:nvPr/>
        </p:nvSpPr>
        <p:spPr>
          <a:xfrm>
            <a:off x="599502" y="4752208"/>
            <a:ext cx="365021" cy="365021"/>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 name="Google Shape;323;p24"/>
          <p:cNvSpPr/>
          <p:nvPr/>
        </p:nvSpPr>
        <p:spPr>
          <a:xfrm>
            <a:off x="599502" y="4752208"/>
            <a:ext cx="365021" cy="365021"/>
          </a:xfrm>
          <a:prstGeom prst="ellipse">
            <a:avLst/>
          </a:prstGeom>
          <a:solidFill>
            <a:schemeClr val="accent2">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4" name="Google Shape;324;p24"/>
          <p:cNvSpPr txBox="1"/>
          <p:nvPr/>
        </p:nvSpPr>
        <p:spPr>
          <a:xfrm>
            <a:off x="6234868" y="1130846"/>
            <a:ext cx="5217173"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El uso de módulos más pequeños que están autoprobados, probados unitariamente y que se integran continuamente es una buena práctica muy extendida. La automatización de herramientas </a:t>
            </a:r>
            <a:r>
              <a:rPr i="1" lang="en-US" sz="1800">
                <a:solidFill>
                  <a:schemeClr val="lt1"/>
                </a:solidFill>
                <a:latin typeface="Arial"/>
                <a:ea typeface="Arial"/>
                <a:cs typeface="Arial"/>
                <a:sym typeface="Arial"/>
              </a:rPr>
              <a:t>build</a:t>
            </a:r>
            <a:r>
              <a:rPr lang="en-US" sz="1800">
                <a:solidFill>
                  <a:schemeClr val="lt1"/>
                </a:solidFill>
                <a:latin typeface="Arial"/>
                <a:ea typeface="Arial"/>
                <a:cs typeface="Arial"/>
                <a:sym typeface="Arial"/>
              </a:rPr>
              <a:t> y la ejecución automatizada de pruebas de regresión para cada funcionalidad incluida se recomienda para garantizar que la funcionalidad ya implementada no rompe.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2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0" name="Google Shape;330;p25"/>
          <p:cNvSpPr/>
          <p:nvPr/>
        </p:nvSpPr>
        <p:spPr>
          <a:xfrm>
            <a:off x="1102368" y="923293"/>
            <a:ext cx="4030132" cy="464172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lang="en-US" sz="4400">
                <a:solidFill>
                  <a:schemeClr val="lt1"/>
                </a:solidFill>
                <a:latin typeface="Play"/>
                <a:ea typeface="Play"/>
                <a:cs typeface="Play"/>
                <a:sym typeface="Play"/>
              </a:rPr>
              <a:t>#9 Pruebas rigurosas y validación</a:t>
            </a:r>
            <a:endParaRPr/>
          </a:p>
          <a:p>
            <a:pPr indent="0" lvl="0" marL="0" marR="0" rtl="0" algn="ctr">
              <a:lnSpc>
                <a:spcPct val="90000"/>
              </a:lnSpc>
              <a:spcBef>
                <a:spcPts val="600"/>
              </a:spcBef>
              <a:spcAft>
                <a:spcPts val="0"/>
              </a:spcAft>
              <a:buNone/>
            </a:pPr>
            <a:r>
              <a:t/>
            </a:r>
            <a:endParaRPr b="1" sz="4400">
              <a:solidFill>
                <a:schemeClr val="lt1"/>
              </a:solidFill>
              <a:latin typeface="Play"/>
              <a:ea typeface="Play"/>
              <a:cs typeface="Play"/>
              <a:sym typeface="Play"/>
            </a:endParaRPr>
          </a:p>
        </p:txBody>
      </p:sp>
      <p:sp>
        <p:nvSpPr>
          <p:cNvPr id="331" name="Google Shape;331;p25"/>
          <p:cNvSpPr/>
          <p:nvPr/>
        </p:nvSpPr>
        <p:spPr>
          <a:xfrm>
            <a:off x="0" y="355862"/>
            <a:ext cx="1170294" cy="274629"/>
          </a:xfrm>
          <a:custGeom>
            <a:rect b="b" l="l" r="r" t="t"/>
            <a:pathLst>
              <a:path extrusionOk="0" h="274629" w="1170294">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2" name="Google Shape;332;p25"/>
          <p:cNvSpPr/>
          <p:nvPr/>
        </p:nvSpPr>
        <p:spPr>
          <a:xfrm>
            <a:off x="0" y="790894"/>
            <a:ext cx="1170294" cy="274629"/>
          </a:xfrm>
          <a:custGeom>
            <a:rect b="b" l="l" r="r" t="t"/>
            <a:pathLst>
              <a:path extrusionOk="0" h="274629" w="1170294">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3" name="Google Shape;333;p25"/>
          <p:cNvSpPr txBox="1"/>
          <p:nvPr/>
        </p:nvSpPr>
        <p:spPr>
          <a:xfrm>
            <a:off x="6234868" y="1130846"/>
            <a:ext cx="5217173"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700"/>
              <a:buFont typeface="Arial"/>
              <a:buChar char="•"/>
            </a:pPr>
            <a:r>
              <a:rPr lang="en-US" sz="1700">
                <a:solidFill>
                  <a:schemeClr val="lt1"/>
                </a:solidFill>
                <a:latin typeface="Arial"/>
                <a:ea typeface="Arial"/>
                <a:cs typeface="Arial"/>
                <a:sym typeface="Arial"/>
              </a:rPr>
              <a:t>La planificación de pruebas, la creación de conjuntos de pruebas y la ejecución de las mismas son muy importantes con el fin de </a:t>
            </a:r>
            <a:r>
              <a:rPr lang="en-US" sz="1700" u="sng">
                <a:solidFill>
                  <a:schemeClr val="hlink"/>
                </a:solidFill>
                <a:latin typeface="Arial"/>
                <a:ea typeface="Arial"/>
                <a:cs typeface="Arial"/>
                <a:sym typeface="Arial"/>
                <a:hlinkClick r:id="rId3"/>
              </a:rPr>
              <a:t>validar la funcionalidad desarrollada</a:t>
            </a:r>
            <a:r>
              <a:rPr lang="en-US" sz="1700">
                <a:solidFill>
                  <a:schemeClr val="lt1"/>
                </a:solidFill>
                <a:latin typeface="Arial"/>
                <a:ea typeface="Arial"/>
                <a:cs typeface="Arial"/>
                <a:sym typeface="Arial"/>
              </a:rPr>
              <a:t>. </a:t>
            </a:r>
            <a:endParaRPr/>
          </a:p>
          <a:p>
            <a:pPr indent="0" lvl="0" marL="0" marR="0" rtl="0" algn="l">
              <a:lnSpc>
                <a:spcPct val="90000"/>
              </a:lnSpc>
              <a:spcBef>
                <a:spcPts val="600"/>
              </a:spcBef>
              <a:spcAft>
                <a:spcPts val="0"/>
              </a:spcAft>
              <a:buClr>
                <a:schemeClr val="lt1"/>
              </a:buClr>
              <a:buSzPts val="1700"/>
              <a:buFont typeface="Arial"/>
              <a:buChar char="•"/>
            </a:pPr>
            <a:r>
              <a:rPr lang="en-US" sz="1700">
                <a:solidFill>
                  <a:schemeClr val="lt1"/>
                </a:solidFill>
                <a:latin typeface="Arial"/>
                <a:ea typeface="Arial"/>
                <a:cs typeface="Arial"/>
                <a:sym typeface="Arial"/>
              </a:rPr>
              <a:t>De hecho, la planificación de las pruebas debe hacerse en paralelo a la fase de desarrollo. Igual de importante es la documentación que hagamos de las pruebas, informar de forma efectiva los errores, el rastreo de los errores y la corrección de los mismos. </a:t>
            </a:r>
            <a:endParaRPr/>
          </a:p>
          <a:p>
            <a:pPr indent="0" lvl="0" marL="0" marR="0" rtl="0" algn="l">
              <a:lnSpc>
                <a:spcPct val="90000"/>
              </a:lnSpc>
              <a:spcBef>
                <a:spcPts val="600"/>
              </a:spcBef>
              <a:spcAft>
                <a:spcPts val="0"/>
              </a:spcAft>
              <a:buClr>
                <a:schemeClr val="lt1"/>
              </a:buClr>
              <a:buSzPts val="1700"/>
              <a:buFont typeface="Arial"/>
              <a:buChar char="•"/>
            </a:pPr>
            <a:r>
              <a:rPr lang="en-US" sz="1700">
                <a:solidFill>
                  <a:schemeClr val="lt1"/>
                </a:solidFill>
                <a:latin typeface="Arial"/>
                <a:ea typeface="Arial"/>
                <a:cs typeface="Arial"/>
                <a:sym typeface="Arial"/>
              </a:rPr>
              <a:t>El uso de herramientas automatizadas al igual que procesos contrastados que aseguren que los errores se identifiquen en la fase más temprana posible y resueltos con el menor coste.</a:t>
            </a:r>
            <a:endParaRPr/>
          </a:p>
          <a:p>
            <a:pPr indent="0" lvl="0" marL="0" marR="0" rtl="0" algn="l">
              <a:lnSpc>
                <a:spcPct val="90000"/>
              </a:lnSpc>
              <a:spcBef>
                <a:spcPts val="600"/>
              </a:spcBef>
              <a:spcAft>
                <a:spcPts val="0"/>
              </a:spcAft>
              <a:buClr>
                <a:schemeClr val="lt1"/>
              </a:buClr>
              <a:buSzPts val="1700"/>
              <a:buFont typeface="Arial"/>
              <a:buChar char="•"/>
            </a:pPr>
            <a:r>
              <a:rPr lang="en-US" sz="1700">
                <a:solidFill>
                  <a:schemeClr val="lt1"/>
                </a:solidFill>
                <a:latin typeface="Arial"/>
                <a:ea typeface="Arial"/>
                <a:cs typeface="Arial"/>
                <a:sym typeface="Arial"/>
              </a:rPr>
              <a:t>Las pruebas unitarias, las de integración, las de funcionalidades, las del sistema y las del rendimiento son algunos tipos de pruebas. Cada nivel de prueba requiere su pericia, planificación y ejecución.</a:t>
            </a:r>
            <a:endParaRPr/>
          </a:p>
        </p:txBody>
      </p:sp>
      <p:grpSp>
        <p:nvGrpSpPr>
          <p:cNvPr id="334" name="Google Shape;334;p25"/>
          <p:cNvGrpSpPr/>
          <p:nvPr/>
        </p:nvGrpSpPr>
        <p:grpSpPr>
          <a:xfrm>
            <a:off x="3121348" y="5364542"/>
            <a:ext cx="1562428" cy="1493465"/>
            <a:chOff x="3121343" y="4864099"/>
            <a:chExt cx="2085971" cy="1993901"/>
          </a:xfrm>
        </p:grpSpPr>
        <p:sp>
          <p:nvSpPr>
            <p:cNvPr id="335" name="Google Shape;335;p25"/>
            <p:cNvSpPr/>
            <p:nvPr/>
          </p:nvSpPr>
          <p:spPr>
            <a:xfrm>
              <a:off x="3238556" y="4981312"/>
              <a:ext cx="442726" cy="442726"/>
            </a:xfrm>
            <a:custGeom>
              <a:rect b="b" l="l" r="r" t="t"/>
              <a:pathLst>
                <a:path extrusionOk="0" h="112966" w="112966">
                  <a:moveTo>
                    <a:pt x="112967" y="0"/>
                  </a:moveTo>
                  <a:lnTo>
                    <a:pt x="0" y="112967"/>
                  </a:lnTo>
                  <a:cubicBezTo>
                    <a:pt x="25356" y="64747"/>
                    <a:pt x="64747" y="25356"/>
                    <a:pt x="1129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6" name="Google Shape;336;p25"/>
            <p:cNvSpPr/>
            <p:nvPr/>
          </p:nvSpPr>
          <p:spPr>
            <a:xfrm>
              <a:off x="3128809" y="4871565"/>
              <a:ext cx="902626" cy="902626"/>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7" name="Google Shape;337;p25"/>
            <p:cNvSpPr/>
            <p:nvPr/>
          </p:nvSpPr>
          <p:spPr>
            <a:xfrm>
              <a:off x="3121343" y="4864099"/>
              <a:ext cx="1152732" cy="1152732"/>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8" name="Google Shape;338;p25"/>
            <p:cNvSpPr/>
            <p:nvPr/>
          </p:nvSpPr>
          <p:spPr>
            <a:xfrm>
              <a:off x="3152324" y="4894707"/>
              <a:ext cx="1321462" cy="1321838"/>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9" name="Google Shape;339;p25"/>
            <p:cNvSpPr/>
            <p:nvPr/>
          </p:nvSpPr>
          <p:spPr>
            <a:xfrm>
              <a:off x="3215037" y="4957793"/>
              <a:ext cx="1428975" cy="1428975"/>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0" name="Google Shape;340;p25"/>
            <p:cNvSpPr/>
            <p:nvPr/>
          </p:nvSpPr>
          <p:spPr>
            <a:xfrm>
              <a:off x="3301642" y="5044398"/>
              <a:ext cx="1490195" cy="1490195"/>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1" name="Google Shape;341;p25"/>
            <p:cNvSpPr/>
            <p:nvPr/>
          </p:nvSpPr>
          <p:spPr>
            <a:xfrm>
              <a:off x="3409523" y="5152279"/>
              <a:ext cx="1509607" cy="1509607"/>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2" name="Google Shape;342;p25"/>
            <p:cNvSpPr/>
            <p:nvPr/>
          </p:nvSpPr>
          <p:spPr>
            <a:xfrm>
              <a:off x="3538685" y="5279576"/>
              <a:ext cx="1488326" cy="1490192"/>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3" name="Google Shape;343;p25"/>
            <p:cNvSpPr/>
            <p:nvPr/>
          </p:nvSpPr>
          <p:spPr>
            <a:xfrm>
              <a:off x="3683896" y="5426652"/>
              <a:ext cx="1429720" cy="1429720"/>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4" name="Google Shape;344;p25"/>
            <p:cNvSpPr/>
            <p:nvPr/>
          </p:nvSpPr>
          <p:spPr>
            <a:xfrm>
              <a:off x="3901021" y="5597624"/>
              <a:ext cx="1275308" cy="1260376"/>
            </a:xfrm>
            <a:custGeom>
              <a:rect b="b" l="l" r="r" t="t"/>
              <a:pathLst>
                <a:path extrusionOk="0" h="1260376" w="1275308">
                  <a:moveTo>
                    <a:pt x="1260376" y="0"/>
                  </a:moveTo>
                  <a:cubicBezTo>
                    <a:pt x="1265977" y="17174"/>
                    <a:pt x="1270829" y="34716"/>
                    <a:pt x="1275308" y="52634"/>
                  </a:cubicBezTo>
                  <a:lnTo>
                    <a:pt x="67566" y="1260376"/>
                  </a:lnTo>
                  <a:lnTo>
                    <a:pt x="0" y="1260376"/>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5" name="Google Shape;345;p25"/>
            <p:cNvSpPr/>
            <p:nvPr/>
          </p:nvSpPr>
          <p:spPr>
            <a:xfrm>
              <a:off x="4141456" y="5797338"/>
              <a:ext cx="1065858" cy="1060662"/>
            </a:xfrm>
            <a:custGeom>
              <a:rect b="b" l="l" r="r" t="t"/>
              <a:pathLst>
                <a:path extrusionOk="0" h="1060662" w="1065858">
                  <a:moveTo>
                    <a:pt x="1061006" y="0"/>
                  </a:moveTo>
                  <a:cubicBezTo>
                    <a:pt x="1063248" y="20905"/>
                    <a:pt x="1064741" y="41809"/>
                    <a:pt x="1065858" y="62342"/>
                  </a:cubicBezTo>
                  <a:lnTo>
                    <a:pt x="67196" y="1060662"/>
                  </a:lnTo>
                  <a:lnTo>
                    <a:pt x="0" y="10606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6" name="Google Shape;346;p25"/>
            <p:cNvSpPr/>
            <p:nvPr/>
          </p:nvSpPr>
          <p:spPr>
            <a:xfrm>
              <a:off x="4381830" y="6039978"/>
              <a:ext cx="818022" cy="818022"/>
            </a:xfrm>
            <a:custGeom>
              <a:rect b="b" l="l" r="r" t="t"/>
              <a:pathLst>
                <a:path extrusionOk="0" h="818022" w="818022">
                  <a:moveTo>
                    <a:pt x="818022" y="0"/>
                  </a:moveTo>
                  <a:cubicBezTo>
                    <a:pt x="814660" y="27250"/>
                    <a:pt x="810180" y="53755"/>
                    <a:pt x="804584" y="80632"/>
                  </a:cubicBezTo>
                  <a:lnTo>
                    <a:pt x="67190" y="818022"/>
                  </a:lnTo>
                  <a:lnTo>
                    <a:pt x="0" y="818022"/>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7" name="Google Shape;347;p25"/>
            <p:cNvSpPr/>
            <p:nvPr/>
          </p:nvSpPr>
          <p:spPr>
            <a:xfrm>
              <a:off x="4647375" y="6390131"/>
              <a:ext cx="442354" cy="442354"/>
            </a:xfrm>
            <a:custGeom>
              <a:rect b="b" l="l" r="r" t="t"/>
              <a:pathLst>
                <a:path extrusionOk="0" h="112871" w="112871">
                  <a:moveTo>
                    <a:pt x="112871" y="0"/>
                  </a:moveTo>
                  <a:cubicBezTo>
                    <a:pt x="87618" y="48239"/>
                    <a:pt x="48239" y="87618"/>
                    <a:pt x="0" y="1128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sp>
        <p:nvSpPr>
          <p:cNvPr id="352" name="Google Shape;352;p2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3" name="Google Shape;353;p26"/>
          <p:cNvSpPr/>
          <p:nvPr/>
        </p:nvSpPr>
        <p:spPr>
          <a:xfrm>
            <a:off x="1102368" y="694268"/>
            <a:ext cx="3553510" cy="547793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lang="en-US" sz="4400">
                <a:solidFill>
                  <a:schemeClr val="lt1"/>
                </a:solidFill>
                <a:latin typeface="Play"/>
                <a:ea typeface="Play"/>
                <a:cs typeface="Play"/>
                <a:sym typeface="Play"/>
              </a:rPr>
              <a:t>#10 </a:t>
            </a:r>
            <a:r>
              <a:rPr b="1" lang="en-US" sz="3200">
                <a:solidFill>
                  <a:schemeClr val="lt1"/>
                </a:solidFill>
                <a:latin typeface="Play"/>
                <a:ea typeface="Play"/>
                <a:cs typeface="Play"/>
                <a:sym typeface="Play"/>
              </a:rPr>
              <a:t>Documentación</a:t>
            </a:r>
            <a:endParaRPr/>
          </a:p>
          <a:p>
            <a:pPr indent="0" lvl="0" marL="0" marR="0" rtl="0" algn="ctr">
              <a:lnSpc>
                <a:spcPct val="90000"/>
              </a:lnSpc>
              <a:spcBef>
                <a:spcPts val="600"/>
              </a:spcBef>
              <a:spcAft>
                <a:spcPts val="0"/>
              </a:spcAft>
              <a:buNone/>
            </a:pPr>
            <a:r>
              <a:t/>
            </a:r>
            <a:endParaRPr b="1" sz="4400">
              <a:solidFill>
                <a:schemeClr val="lt1"/>
              </a:solidFill>
              <a:latin typeface="Play"/>
              <a:ea typeface="Play"/>
              <a:cs typeface="Play"/>
              <a:sym typeface="Play"/>
            </a:endParaRPr>
          </a:p>
        </p:txBody>
      </p:sp>
      <p:grpSp>
        <p:nvGrpSpPr>
          <p:cNvPr id="354" name="Google Shape;354;p26"/>
          <p:cNvGrpSpPr/>
          <p:nvPr/>
        </p:nvGrpSpPr>
        <p:grpSpPr>
          <a:xfrm>
            <a:off x="0" y="202912"/>
            <a:ext cx="1910252" cy="709660"/>
            <a:chOff x="2267504" y="2540250"/>
            <a:chExt cx="1990951" cy="739640"/>
          </a:xfrm>
        </p:grpSpPr>
        <p:sp>
          <p:nvSpPr>
            <p:cNvPr id="355" name="Google Shape;355;p26"/>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6" name="Google Shape;356;p26"/>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57" name="Google Shape;357;p26"/>
          <p:cNvGrpSpPr/>
          <p:nvPr/>
        </p:nvGrpSpPr>
        <p:grpSpPr>
          <a:xfrm>
            <a:off x="4737426" y="2203010"/>
            <a:ext cx="975169" cy="975171"/>
            <a:chOff x="5829300" y="3162300"/>
            <a:chExt cx="532256" cy="532257"/>
          </a:xfrm>
        </p:grpSpPr>
        <p:sp>
          <p:nvSpPr>
            <p:cNvPr id="358" name="Google Shape;358;p26"/>
            <p:cNvSpPr/>
            <p:nvPr/>
          </p:nvSpPr>
          <p:spPr>
            <a:xfrm>
              <a:off x="5859208" y="3192208"/>
              <a:ext cx="112966" cy="112966"/>
            </a:xfrm>
            <a:custGeom>
              <a:rect b="b" l="l" r="r" t="t"/>
              <a:pathLst>
                <a:path extrusionOk="0" h="112966" w="112966">
                  <a:moveTo>
                    <a:pt x="112967" y="0"/>
                  </a:moveTo>
                  <a:lnTo>
                    <a:pt x="0" y="112967"/>
                  </a:lnTo>
                  <a:cubicBezTo>
                    <a:pt x="25356" y="64747"/>
                    <a:pt x="64747" y="25356"/>
                    <a:pt x="1129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9" name="Google Shape;359;p26"/>
            <p:cNvSpPr/>
            <p:nvPr/>
          </p:nvSpPr>
          <p:spPr>
            <a:xfrm>
              <a:off x="5831205" y="3164205"/>
              <a:ext cx="230314" cy="230314"/>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p26"/>
            <p:cNvSpPr/>
            <p:nvPr/>
          </p:nvSpPr>
          <p:spPr>
            <a:xfrm>
              <a:off x="5829300" y="3162300"/>
              <a:ext cx="294131" cy="294131"/>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1" name="Google Shape;361;p26"/>
            <p:cNvSpPr/>
            <p:nvPr/>
          </p:nvSpPr>
          <p:spPr>
            <a:xfrm>
              <a:off x="5837205" y="3170110"/>
              <a:ext cx="337184" cy="337280"/>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2" name="Google Shape;362;p26"/>
            <p:cNvSpPr/>
            <p:nvPr/>
          </p:nvSpPr>
          <p:spPr>
            <a:xfrm>
              <a:off x="5853207" y="3186207"/>
              <a:ext cx="364617" cy="364617"/>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3" name="Google Shape;363;p26"/>
            <p:cNvSpPr/>
            <p:nvPr/>
          </p:nvSpPr>
          <p:spPr>
            <a:xfrm>
              <a:off x="5875305" y="3208305"/>
              <a:ext cx="380238" cy="380238"/>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4" name="Google Shape;364;p26"/>
            <p:cNvSpPr/>
            <p:nvPr/>
          </p:nvSpPr>
          <p:spPr>
            <a:xfrm>
              <a:off x="5902832" y="3235832"/>
              <a:ext cx="385191" cy="385191"/>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5" name="Google Shape;365;p26"/>
            <p:cNvSpPr/>
            <p:nvPr/>
          </p:nvSpPr>
          <p:spPr>
            <a:xfrm>
              <a:off x="5935789" y="3268313"/>
              <a:ext cx="379761" cy="380237"/>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6" name="Google Shape;366;p26"/>
            <p:cNvSpPr/>
            <p:nvPr/>
          </p:nvSpPr>
          <p:spPr>
            <a:xfrm>
              <a:off x="5972841" y="3305841"/>
              <a:ext cx="364807" cy="364807"/>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p26"/>
            <p:cNvSpPr/>
            <p:nvPr/>
          </p:nvSpPr>
          <p:spPr>
            <a:xfrm>
              <a:off x="6016370" y="3349466"/>
              <a:ext cx="337280" cy="337280"/>
            </a:xfrm>
            <a:custGeom>
              <a:rect b="b" l="l" r="r" t="t"/>
              <a:pathLst>
                <a:path extrusionOk="0" h="337280" w="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p26"/>
            <p:cNvSpPr/>
            <p:nvPr/>
          </p:nvSpPr>
          <p:spPr>
            <a:xfrm>
              <a:off x="6067329" y="3400425"/>
              <a:ext cx="294227" cy="294132"/>
            </a:xfrm>
            <a:custGeom>
              <a:rect b="b" l="l" r="r" t="t"/>
              <a:pathLst>
                <a:path extrusionOk="0" h="294132" w="294227">
                  <a:moveTo>
                    <a:pt x="292989" y="0"/>
                  </a:moveTo>
                  <a:cubicBezTo>
                    <a:pt x="293561" y="5334"/>
                    <a:pt x="293942" y="10668"/>
                    <a:pt x="294227" y="15907"/>
                  </a:cubicBezTo>
                  <a:lnTo>
                    <a:pt x="15907" y="294132"/>
                  </a:lnTo>
                  <a:cubicBezTo>
                    <a:pt x="10668" y="294132"/>
                    <a:pt x="5334" y="293465"/>
                    <a:pt x="0" y="2928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9" name="Google Shape;369;p26"/>
            <p:cNvSpPr/>
            <p:nvPr/>
          </p:nvSpPr>
          <p:spPr>
            <a:xfrm>
              <a:off x="6129337" y="3462337"/>
              <a:ext cx="230314" cy="230314"/>
            </a:xfrm>
            <a:custGeom>
              <a:rect b="b" l="l" r="r" t="t"/>
              <a:pathLst>
                <a:path extrusionOk="0" h="230314" w="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0" name="Google Shape;370;p26"/>
            <p:cNvSpPr/>
            <p:nvPr/>
          </p:nvSpPr>
          <p:spPr>
            <a:xfrm>
              <a:off x="6218682" y="3551682"/>
              <a:ext cx="112871" cy="112871"/>
            </a:xfrm>
            <a:custGeom>
              <a:rect b="b" l="l" r="r" t="t"/>
              <a:pathLst>
                <a:path extrusionOk="0" h="112871" w="112871">
                  <a:moveTo>
                    <a:pt x="112871" y="0"/>
                  </a:moveTo>
                  <a:cubicBezTo>
                    <a:pt x="87618" y="48239"/>
                    <a:pt x="48239" y="87618"/>
                    <a:pt x="0" y="1128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71" name="Google Shape;371;p26"/>
          <p:cNvSpPr/>
          <p:nvPr/>
        </p:nvSpPr>
        <p:spPr>
          <a:xfrm>
            <a:off x="599502" y="4752208"/>
            <a:ext cx="365021" cy="365021"/>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2" name="Google Shape;372;p26"/>
          <p:cNvSpPr/>
          <p:nvPr/>
        </p:nvSpPr>
        <p:spPr>
          <a:xfrm>
            <a:off x="599502" y="4752208"/>
            <a:ext cx="365021" cy="365021"/>
          </a:xfrm>
          <a:prstGeom prst="ellipse">
            <a:avLst/>
          </a:prstGeom>
          <a:solidFill>
            <a:schemeClr val="accent2">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3" name="Google Shape;373;p26"/>
          <p:cNvSpPr txBox="1"/>
          <p:nvPr/>
        </p:nvSpPr>
        <p:spPr>
          <a:xfrm>
            <a:off x="6234868" y="1130846"/>
            <a:ext cx="5217173"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Aún siendo importante el propio software, </a:t>
            </a:r>
            <a:r>
              <a:rPr lang="en-US" sz="1800" u="sng">
                <a:solidFill>
                  <a:schemeClr val="hlink"/>
                </a:solidFill>
                <a:latin typeface="Arial"/>
                <a:ea typeface="Arial"/>
                <a:cs typeface="Arial"/>
                <a:sym typeface="Arial"/>
                <a:hlinkClick r:id="rId3"/>
              </a:rPr>
              <a:t>igual de importante es toda la documentación</a:t>
            </a:r>
            <a:r>
              <a:rPr lang="en-US" sz="1800">
                <a:solidFill>
                  <a:schemeClr val="lt1"/>
                </a:solidFill>
                <a:latin typeface="Arial"/>
                <a:ea typeface="Arial"/>
                <a:cs typeface="Arial"/>
                <a:sym typeface="Arial"/>
              </a:rPr>
              <a:t> sobre el que se apoya –el plan del proyecto, requisitos y especificaciones, Diseño de Alto Nivel (HLD), Diseño de Bajo Nivel (LLD), planes de pruebas, informes de las pruebas, informes de estado y la documentación para los usuarios.Muchas veces estos documentos son parte de los entregables especificados por el cliente o las partes interesadas en un proyecto determinado. Estos documentos ayudan a garantizar el entendimiento del software, trazabilidad y eliminar la dependencia del equipo de desarrollo original. Pueden usarse como referencia en el futuro por otras personas que necesites mantener, mejorar o usar el software.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7" name="Shape 377"/>
        <p:cNvGrpSpPr/>
        <p:nvPr/>
      </p:nvGrpSpPr>
      <p:grpSpPr>
        <a:xfrm>
          <a:off x="0" y="0"/>
          <a:ext cx="0" cy="0"/>
          <a:chOff x="0" y="0"/>
          <a:chExt cx="0" cy="0"/>
        </a:xfrm>
      </p:grpSpPr>
      <p:sp>
        <p:nvSpPr>
          <p:cNvPr id="378" name="Google Shape;378;p2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9" name="Google Shape;379;p27"/>
          <p:cNvSpPr/>
          <p:nvPr/>
        </p:nvSpPr>
        <p:spPr>
          <a:xfrm>
            <a:off x="1102368" y="694268"/>
            <a:ext cx="3553510" cy="547793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lang="en-US" sz="4400">
                <a:solidFill>
                  <a:schemeClr val="lt1"/>
                </a:solidFill>
                <a:latin typeface="Play"/>
                <a:ea typeface="Play"/>
                <a:cs typeface="Play"/>
                <a:sym typeface="Play"/>
              </a:rPr>
              <a:t>#11 Instalación y despliegue eficaz</a:t>
            </a:r>
            <a:endParaRPr/>
          </a:p>
          <a:p>
            <a:pPr indent="0" lvl="0" marL="0" marR="0" rtl="0" algn="ctr">
              <a:lnSpc>
                <a:spcPct val="90000"/>
              </a:lnSpc>
              <a:spcBef>
                <a:spcPts val="600"/>
              </a:spcBef>
              <a:spcAft>
                <a:spcPts val="0"/>
              </a:spcAft>
              <a:buNone/>
            </a:pPr>
            <a:r>
              <a:t/>
            </a:r>
            <a:endParaRPr b="1" sz="4400">
              <a:solidFill>
                <a:schemeClr val="lt1"/>
              </a:solidFill>
              <a:latin typeface="Play"/>
              <a:ea typeface="Play"/>
              <a:cs typeface="Play"/>
              <a:sym typeface="Play"/>
            </a:endParaRPr>
          </a:p>
        </p:txBody>
      </p:sp>
      <p:grpSp>
        <p:nvGrpSpPr>
          <p:cNvPr id="380" name="Google Shape;380;p27"/>
          <p:cNvGrpSpPr/>
          <p:nvPr/>
        </p:nvGrpSpPr>
        <p:grpSpPr>
          <a:xfrm>
            <a:off x="0" y="202912"/>
            <a:ext cx="1910252" cy="709660"/>
            <a:chOff x="2267504" y="2540250"/>
            <a:chExt cx="1990951" cy="739640"/>
          </a:xfrm>
        </p:grpSpPr>
        <p:sp>
          <p:nvSpPr>
            <p:cNvPr id="381" name="Google Shape;381;p27"/>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2" name="Google Shape;382;p27"/>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83" name="Google Shape;383;p27"/>
          <p:cNvGrpSpPr/>
          <p:nvPr/>
        </p:nvGrpSpPr>
        <p:grpSpPr>
          <a:xfrm>
            <a:off x="4737426" y="2203010"/>
            <a:ext cx="975169" cy="975171"/>
            <a:chOff x="5829300" y="3162300"/>
            <a:chExt cx="532256" cy="532257"/>
          </a:xfrm>
        </p:grpSpPr>
        <p:sp>
          <p:nvSpPr>
            <p:cNvPr id="384" name="Google Shape;384;p27"/>
            <p:cNvSpPr/>
            <p:nvPr/>
          </p:nvSpPr>
          <p:spPr>
            <a:xfrm>
              <a:off x="5859208" y="3192208"/>
              <a:ext cx="112966" cy="112966"/>
            </a:xfrm>
            <a:custGeom>
              <a:rect b="b" l="l" r="r" t="t"/>
              <a:pathLst>
                <a:path extrusionOk="0" h="112966" w="112966">
                  <a:moveTo>
                    <a:pt x="112967" y="0"/>
                  </a:moveTo>
                  <a:lnTo>
                    <a:pt x="0" y="112967"/>
                  </a:lnTo>
                  <a:cubicBezTo>
                    <a:pt x="25356" y="64747"/>
                    <a:pt x="64747" y="25356"/>
                    <a:pt x="1129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5" name="Google Shape;385;p27"/>
            <p:cNvSpPr/>
            <p:nvPr/>
          </p:nvSpPr>
          <p:spPr>
            <a:xfrm>
              <a:off x="5831205" y="3164205"/>
              <a:ext cx="230314" cy="230314"/>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6" name="Google Shape;386;p27"/>
            <p:cNvSpPr/>
            <p:nvPr/>
          </p:nvSpPr>
          <p:spPr>
            <a:xfrm>
              <a:off x="5829300" y="3162300"/>
              <a:ext cx="294131" cy="294131"/>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7" name="Google Shape;387;p27"/>
            <p:cNvSpPr/>
            <p:nvPr/>
          </p:nvSpPr>
          <p:spPr>
            <a:xfrm>
              <a:off x="5837205" y="3170110"/>
              <a:ext cx="337184" cy="337280"/>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8" name="Google Shape;388;p27"/>
            <p:cNvSpPr/>
            <p:nvPr/>
          </p:nvSpPr>
          <p:spPr>
            <a:xfrm>
              <a:off x="5853207" y="3186207"/>
              <a:ext cx="364617" cy="364617"/>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9" name="Google Shape;389;p27"/>
            <p:cNvSpPr/>
            <p:nvPr/>
          </p:nvSpPr>
          <p:spPr>
            <a:xfrm>
              <a:off x="5875305" y="3208305"/>
              <a:ext cx="380238" cy="380238"/>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0" name="Google Shape;390;p27"/>
            <p:cNvSpPr/>
            <p:nvPr/>
          </p:nvSpPr>
          <p:spPr>
            <a:xfrm>
              <a:off x="5902832" y="3235832"/>
              <a:ext cx="385191" cy="385191"/>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1" name="Google Shape;391;p27"/>
            <p:cNvSpPr/>
            <p:nvPr/>
          </p:nvSpPr>
          <p:spPr>
            <a:xfrm>
              <a:off x="5935789" y="3268313"/>
              <a:ext cx="379761" cy="380237"/>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2" name="Google Shape;392;p27"/>
            <p:cNvSpPr/>
            <p:nvPr/>
          </p:nvSpPr>
          <p:spPr>
            <a:xfrm>
              <a:off x="5972841" y="3305841"/>
              <a:ext cx="364807" cy="364807"/>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3" name="Google Shape;393;p27"/>
            <p:cNvSpPr/>
            <p:nvPr/>
          </p:nvSpPr>
          <p:spPr>
            <a:xfrm>
              <a:off x="6016370" y="3349466"/>
              <a:ext cx="337280" cy="337280"/>
            </a:xfrm>
            <a:custGeom>
              <a:rect b="b" l="l" r="r" t="t"/>
              <a:pathLst>
                <a:path extrusionOk="0" h="337280" w="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4" name="Google Shape;394;p27"/>
            <p:cNvSpPr/>
            <p:nvPr/>
          </p:nvSpPr>
          <p:spPr>
            <a:xfrm>
              <a:off x="6067329" y="3400425"/>
              <a:ext cx="294227" cy="294132"/>
            </a:xfrm>
            <a:custGeom>
              <a:rect b="b" l="l" r="r" t="t"/>
              <a:pathLst>
                <a:path extrusionOk="0" h="294132" w="294227">
                  <a:moveTo>
                    <a:pt x="292989" y="0"/>
                  </a:moveTo>
                  <a:cubicBezTo>
                    <a:pt x="293561" y="5334"/>
                    <a:pt x="293942" y="10668"/>
                    <a:pt x="294227" y="15907"/>
                  </a:cubicBezTo>
                  <a:lnTo>
                    <a:pt x="15907" y="294132"/>
                  </a:lnTo>
                  <a:cubicBezTo>
                    <a:pt x="10668" y="294132"/>
                    <a:pt x="5334" y="293465"/>
                    <a:pt x="0" y="2928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5" name="Google Shape;395;p27"/>
            <p:cNvSpPr/>
            <p:nvPr/>
          </p:nvSpPr>
          <p:spPr>
            <a:xfrm>
              <a:off x="6129337" y="3462337"/>
              <a:ext cx="230314" cy="230314"/>
            </a:xfrm>
            <a:custGeom>
              <a:rect b="b" l="l" r="r" t="t"/>
              <a:pathLst>
                <a:path extrusionOk="0" h="230314" w="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6" name="Google Shape;396;p27"/>
            <p:cNvSpPr/>
            <p:nvPr/>
          </p:nvSpPr>
          <p:spPr>
            <a:xfrm>
              <a:off x="6218682" y="3551682"/>
              <a:ext cx="112871" cy="112871"/>
            </a:xfrm>
            <a:custGeom>
              <a:rect b="b" l="l" r="r" t="t"/>
              <a:pathLst>
                <a:path extrusionOk="0" h="112871" w="112871">
                  <a:moveTo>
                    <a:pt x="112871" y="0"/>
                  </a:moveTo>
                  <a:cubicBezTo>
                    <a:pt x="87618" y="48239"/>
                    <a:pt x="48239" y="87618"/>
                    <a:pt x="0" y="1128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97" name="Google Shape;397;p27"/>
          <p:cNvSpPr/>
          <p:nvPr/>
        </p:nvSpPr>
        <p:spPr>
          <a:xfrm>
            <a:off x="599502" y="4752208"/>
            <a:ext cx="365021" cy="365021"/>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8" name="Google Shape;398;p27"/>
          <p:cNvSpPr/>
          <p:nvPr/>
        </p:nvSpPr>
        <p:spPr>
          <a:xfrm>
            <a:off x="599502" y="4752208"/>
            <a:ext cx="365021" cy="365021"/>
          </a:xfrm>
          <a:prstGeom prst="ellipse">
            <a:avLst/>
          </a:prstGeom>
          <a:solidFill>
            <a:schemeClr val="accent2">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9" name="Google Shape;399;p27"/>
          <p:cNvSpPr txBox="1"/>
          <p:nvPr/>
        </p:nvSpPr>
        <p:spPr>
          <a:xfrm>
            <a:off x="6234868" y="1130846"/>
            <a:ext cx="5217173"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En multitud de ocasiones cuando ya hemos probado el software de puertas a dentro y todo va bien, de repente el proyecto fracasa en casa del cliente o cuando estamos en fase de implementación y despliegue. Es muy importante tener un buen plan de despliegue y hacer una lista a modo de “checklist” para evitar desastres.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3" name="Shape 403"/>
        <p:cNvGrpSpPr/>
        <p:nvPr/>
      </p:nvGrpSpPr>
      <p:grpSpPr>
        <a:xfrm>
          <a:off x="0" y="0"/>
          <a:ext cx="0" cy="0"/>
          <a:chOff x="0" y="0"/>
          <a:chExt cx="0" cy="0"/>
        </a:xfrm>
      </p:grpSpPr>
      <p:sp>
        <p:nvSpPr>
          <p:cNvPr id="404" name="Google Shape;404;p2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5" name="Google Shape;405;p28"/>
          <p:cNvSpPr/>
          <p:nvPr/>
        </p:nvSpPr>
        <p:spPr>
          <a:xfrm>
            <a:off x="1102368" y="694268"/>
            <a:ext cx="3553510" cy="547793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lang="en-US" sz="4400">
                <a:solidFill>
                  <a:schemeClr val="lt1"/>
                </a:solidFill>
                <a:latin typeface="Play"/>
                <a:ea typeface="Play"/>
                <a:cs typeface="Play"/>
                <a:sym typeface="Play"/>
              </a:rPr>
              <a:t>#12 DRY – Don repeat yourself</a:t>
            </a:r>
            <a:endParaRPr/>
          </a:p>
        </p:txBody>
      </p:sp>
      <p:grpSp>
        <p:nvGrpSpPr>
          <p:cNvPr id="406" name="Google Shape;406;p28"/>
          <p:cNvGrpSpPr/>
          <p:nvPr/>
        </p:nvGrpSpPr>
        <p:grpSpPr>
          <a:xfrm>
            <a:off x="0" y="202912"/>
            <a:ext cx="1910252" cy="709660"/>
            <a:chOff x="2267504" y="2540250"/>
            <a:chExt cx="1990951" cy="739640"/>
          </a:xfrm>
        </p:grpSpPr>
        <p:sp>
          <p:nvSpPr>
            <p:cNvPr id="407" name="Google Shape;407;p28"/>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8" name="Google Shape;408;p28"/>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409" name="Google Shape;409;p28"/>
          <p:cNvGrpSpPr/>
          <p:nvPr/>
        </p:nvGrpSpPr>
        <p:grpSpPr>
          <a:xfrm>
            <a:off x="4737426" y="2203010"/>
            <a:ext cx="975169" cy="975171"/>
            <a:chOff x="5829300" y="3162300"/>
            <a:chExt cx="532256" cy="532257"/>
          </a:xfrm>
        </p:grpSpPr>
        <p:sp>
          <p:nvSpPr>
            <p:cNvPr id="410" name="Google Shape;410;p28"/>
            <p:cNvSpPr/>
            <p:nvPr/>
          </p:nvSpPr>
          <p:spPr>
            <a:xfrm>
              <a:off x="5859208" y="3192208"/>
              <a:ext cx="112966" cy="112966"/>
            </a:xfrm>
            <a:custGeom>
              <a:rect b="b" l="l" r="r" t="t"/>
              <a:pathLst>
                <a:path extrusionOk="0" h="112966" w="112966">
                  <a:moveTo>
                    <a:pt x="112967" y="0"/>
                  </a:moveTo>
                  <a:lnTo>
                    <a:pt x="0" y="112967"/>
                  </a:lnTo>
                  <a:cubicBezTo>
                    <a:pt x="25356" y="64747"/>
                    <a:pt x="64747" y="25356"/>
                    <a:pt x="1129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1" name="Google Shape;411;p28"/>
            <p:cNvSpPr/>
            <p:nvPr/>
          </p:nvSpPr>
          <p:spPr>
            <a:xfrm>
              <a:off x="5831205" y="3164205"/>
              <a:ext cx="230314" cy="230314"/>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2" name="Google Shape;412;p28"/>
            <p:cNvSpPr/>
            <p:nvPr/>
          </p:nvSpPr>
          <p:spPr>
            <a:xfrm>
              <a:off x="5829300" y="3162300"/>
              <a:ext cx="294131" cy="294131"/>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3" name="Google Shape;413;p28"/>
            <p:cNvSpPr/>
            <p:nvPr/>
          </p:nvSpPr>
          <p:spPr>
            <a:xfrm>
              <a:off x="5837205" y="3170110"/>
              <a:ext cx="337184" cy="337280"/>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4" name="Google Shape;414;p28"/>
            <p:cNvSpPr/>
            <p:nvPr/>
          </p:nvSpPr>
          <p:spPr>
            <a:xfrm>
              <a:off x="5853207" y="3186207"/>
              <a:ext cx="364617" cy="364617"/>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5" name="Google Shape;415;p28"/>
            <p:cNvSpPr/>
            <p:nvPr/>
          </p:nvSpPr>
          <p:spPr>
            <a:xfrm>
              <a:off x="5875305" y="3208305"/>
              <a:ext cx="380238" cy="380238"/>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6" name="Google Shape;416;p28"/>
            <p:cNvSpPr/>
            <p:nvPr/>
          </p:nvSpPr>
          <p:spPr>
            <a:xfrm>
              <a:off x="5902832" y="3235832"/>
              <a:ext cx="385191" cy="385191"/>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7" name="Google Shape;417;p28"/>
            <p:cNvSpPr/>
            <p:nvPr/>
          </p:nvSpPr>
          <p:spPr>
            <a:xfrm>
              <a:off x="5935789" y="3268313"/>
              <a:ext cx="379761" cy="380237"/>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8" name="Google Shape;418;p28"/>
            <p:cNvSpPr/>
            <p:nvPr/>
          </p:nvSpPr>
          <p:spPr>
            <a:xfrm>
              <a:off x="5972841" y="3305841"/>
              <a:ext cx="364807" cy="364807"/>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9" name="Google Shape;419;p28"/>
            <p:cNvSpPr/>
            <p:nvPr/>
          </p:nvSpPr>
          <p:spPr>
            <a:xfrm>
              <a:off x="6016370" y="3349466"/>
              <a:ext cx="337280" cy="337280"/>
            </a:xfrm>
            <a:custGeom>
              <a:rect b="b" l="l" r="r" t="t"/>
              <a:pathLst>
                <a:path extrusionOk="0" h="337280" w="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p28"/>
            <p:cNvSpPr/>
            <p:nvPr/>
          </p:nvSpPr>
          <p:spPr>
            <a:xfrm>
              <a:off x="6067329" y="3400425"/>
              <a:ext cx="294227" cy="294132"/>
            </a:xfrm>
            <a:custGeom>
              <a:rect b="b" l="l" r="r" t="t"/>
              <a:pathLst>
                <a:path extrusionOk="0" h="294132" w="294227">
                  <a:moveTo>
                    <a:pt x="292989" y="0"/>
                  </a:moveTo>
                  <a:cubicBezTo>
                    <a:pt x="293561" y="5334"/>
                    <a:pt x="293942" y="10668"/>
                    <a:pt x="294227" y="15907"/>
                  </a:cubicBezTo>
                  <a:lnTo>
                    <a:pt x="15907" y="294132"/>
                  </a:lnTo>
                  <a:cubicBezTo>
                    <a:pt x="10668" y="294132"/>
                    <a:pt x="5334" y="293465"/>
                    <a:pt x="0" y="2928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1" name="Google Shape;421;p28"/>
            <p:cNvSpPr/>
            <p:nvPr/>
          </p:nvSpPr>
          <p:spPr>
            <a:xfrm>
              <a:off x="6129337" y="3462337"/>
              <a:ext cx="230314" cy="230314"/>
            </a:xfrm>
            <a:custGeom>
              <a:rect b="b" l="l" r="r" t="t"/>
              <a:pathLst>
                <a:path extrusionOk="0" h="230314" w="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p28"/>
            <p:cNvSpPr/>
            <p:nvPr/>
          </p:nvSpPr>
          <p:spPr>
            <a:xfrm>
              <a:off x="6218682" y="3551682"/>
              <a:ext cx="112871" cy="112871"/>
            </a:xfrm>
            <a:custGeom>
              <a:rect b="b" l="l" r="r" t="t"/>
              <a:pathLst>
                <a:path extrusionOk="0" h="112871" w="112871">
                  <a:moveTo>
                    <a:pt x="112871" y="0"/>
                  </a:moveTo>
                  <a:cubicBezTo>
                    <a:pt x="87618" y="48239"/>
                    <a:pt x="48239" y="87618"/>
                    <a:pt x="0" y="1128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23" name="Google Shape;423;p28"/>
          <p:cNvSpPr/>
          <p:nvPr/>
        </p:nvSpPr>
        <p:spPr>
          <a:xfrm>
            <a:off x="599502" y="4752208"/>
            <a:ext cx="365021" cy="365021"/>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4" name="Google Shape;424;p28"/>
          <p:cNvSpPr/>
          <p:nvPr/>
        </p:nvSpPr>
        <p:spPr>
          <a:xfrm>
            <a:off x="599502" y="4752208"/>
            <a:ext cx="365021" cy="365021"/>
          </a:xfrm>
          <a:prstGeom prst="ellipse">
            <a:avLst/>
          </a:prstGeom>
          <a:solidFill>
            <a:schemeClr val="accent2">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5" name="Google Shape;425;p28"/>
          <p:cNvSpPr txBox="1"/>
          <p:nvPr/>
        </p:nvSpPr>
        <p:spPr>
          <a:xfrm>
            <a:off x="6234868" y="1130846"/>
            <a:ext cx="5217173"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No repitas código. Repetir partes de código a lo largo de un desarrollo solo sirve para dificultar el mantenimiento y aumentar la probabilidad de cometer errores. </a:t>
            </a:r>
            <a:endParaRPr/>
          </a:p>
          <a:p>
            <a:pPr indent="114300" lvl="0" marL="0" marR="0" rtl="0" algn="l">
              <a:lnSpc>
                <a:spcPct val="90000"/>
              </a:lnSpc>
              <a:spcBef>
                <a:spcPts val="160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a:p>
            <a:pPr indent="0" lvl="0" marL="0" marR="0" rtl="0" algn="l">
              <a:lnSpc>
                <a:spcPct val="90000"/>
              </a:lnSpc>
              <a:spcBef>
                <a:spcPts val="1600"/>
              </a:spcBef>
              <a:spcAft>
                <a:spcPts val="0"/>
              </a:spcAft>
              <a:buClr>
                <a:schemeClr val="lt1"/>
              </a:buClr>
              <a:buSzPts val="1800"/>
              <a:buFont typeface="Arial"/>
              <a:buChar char="•"/>
            </a:pPr>
            <a:r>
              <a:rPr lang="en-US" sz="1800">
                <a:solidFill>
                  <a:schemeClr val="lt1"/>
                </a:solidFill>
                <a:latin typeface="Arial"/>
                <a:ea typeface="Arial"/>
                <a:cs typeface="Arial"/>
                <a:sym typeface="Arial"/>
              </a:rPr>
              <a:t>Es mejor agrupar en funciones las operaciones que se repitan, y aíslala del resto del código, el esfuerzo necesario para el mantenimiento del código va a disminuir.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descr="Mejores Prácticas de Desarrollo de Software" id="430" name="Google Shape;430;p29"/>
          <p:cNvPicPr preferRelativeResize="0"/>
          <p:nvPr/>
        </p:nvPicPr>
        <p:blipFill rotWithShape="1">
          <a:blip r:embed="rId3">
            <a:alphaModFix/>
          </a:blip>
          <a:srcRect b="8786" l="0" r="0" t="0"/>
          <a:stretch/>
        </p:blipFill>
        <p:spPr>
          <a:xfrm>
            <a:off x="2532289" y="355146"/>
            <a:ext cx="7127421" cy="55389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0"/>
          <p:cNvSpPr txBox="1"/>
          <p:nvPr/>
        </p:nvSpPr>
        <p:spPr>
          <a:xfrm>
            <a:off x="872455" y="813732"/>
            <a:ext cx="7239699"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Juego de participación – khoot </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Actividad de clase </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Mapa Conceptual </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Infografía </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Cuadro informativo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Mencionando las buenas prácticas en el desarrollo de software </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pic>
        <p:nvPicPr>
          <p:cNvPr descr="Tabla&#10;&#10;Descripción generada automáticamente" id="105" name="Google Shape;105;p16"/>
          <p:cNvPicPr preferRelativeResize="0"/>
          <p:nvPr/>
        </p:nvPicPr>
        <p:blipFill rotWithShape="1">
          <a:blip r:embed="rId3">
            <a:alphaModFix/>
          </a:blip>
          <a:srcRect b="0" l="0" r="0" t="0"/>
          <a:stretch/>
        </p:blipFill>
        <p:spPr>
          <a:xfrm>
            <a:off x="3176502" y="643466"/>
            <a:ext cx="5838995" cy="55710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Trabajo pendiente" id="111" name="Google Shape;111;p17"/>
          <p:cNvPicPr preferRelativeResize="0"/>
          <p:nvPr/>
        </p:nvPicPr>
        <p:blipFill rotWithShape="1">
          <a:blip r:embed="rId3">
            <a:alphaModFix/>
          </a:blip>
          <a:srcRect b="0" l="0" r="0" t="0"/>
          <a:stretch/>
        </p:blipFill>
        <p:spPr>
          <a:xfrm>
            <a:off x="2720383" y="3104705"/>
            <a:ext cx="3217333" cy="3217333"/>
          </a:xfrm>
          <a:prstGeom prst="rect">
            <a:avLst/>
          </a:prstGeom>
          <a:noFill/>
          <a:ln>
            <a:noFill/>
          </a:ln>
        </p:spPr>
      </p:pic>
      <p:grpSp>
        <p:nvGrpSpPr>
          <p:cNvPr id="112" name="Google Shape;112;p17"/>
          <p:cNvGrpSpPr/>
          <p:nvPr/>
        </p:nvGrpSpPr>
        <p:grpSpPr>
          <a:xfrm>
            <a:off x="785511" y="805742"/>
            <a:ext cx="3647770" cy="3193211"/>
            <a:chOff x="1674895" y="1345036"/>
            <a:chExt cx="5428610" cy="4210939"/>
          </a:xfrm>
        </p:grpSpPr>
        <p:sp>
          <p:nvSpPr>
            <p:cNvPr id="113" name="Google Shape;113;p17"/>
            <p:cNvSpPr/>
            <p:nvPr/>
          </p:nvSpPr>
          <p:spPr>
            <a:xfrm>
              <a:off x="1674895" y="1345036"/>
              <a:ext cx="5428610" cy="4210939"/>
            </a:xfrm>
            <a:prstGeom prst="rect">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4" name="Google Shape;114;p17"/>
            <p:cNvSpPr/>
            <p:nvPr/>
          </p:nvSpPr>
          <p:spPr>
            <a:xfrm>
              <a:off x="1674895" y="1345036"/>
              <a:ext cx="5428610" cy="4210939"/>
            </a:xfrm>
            <a:prstGeom prst="rect">
              <a:avLst/>
            </a:prstGeom>
            <a:solidFill>
              <a:schemeClr val="accent6">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15" name="Google Shape;115;p17"/>
          <p:cNvSpPr/>
          <p:nvPr/>
        </p:nvSpPr>
        <p:spPr>
          <a:xfrm>
            <a:off x="695315" y="685805"/>
            <a:ext cx="3624947" cy="3193211"/>
          </a:xfrm>
          <a:prstGeom prst="rect">
            <a:avLst/>
          </a:prstGeom>
          <a:solidFill>
            <a:schemeClr val="dk1"/>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6" name="Google Shape;116;p17"/>
          <p:cNvSpPr/>
          <p:nvPr/>
        </p:nvSpPr>
        <p:spPr>
          <a:xfrm>
            <a:off x="740584" y="859808"/>
            <a:ext cx="3543197" cy="2878986"/>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i="0" lang="en-US" sz="4100" u="none" cap="none" strike="noStrike">
                <a:solidFill>
                  <a:schemeClr val="lt1"/>
                </a:solidFill>
                <a:latin typeface="Play"/>
                <a:ea typeface="Play"/>
                <a:cs typeface="Play"/>
                <a:sym typeface="Play"/>
              </a:rPr>
              <a:t>#1 Seleccionar el talento y los recursos apropiados</a:t>
            </a:r>
            <a:endParaRPr b="1" i="0" sz="4100" u="none" cap="none" strike="noStrike">
              <a:solidFill>
                <a:schemeClr val="lt1"/>
              </a:solidFill>
              <a:latin typeface="Play"/>
              <a:ea typeface="Play"/>
              <a:cs typeface="Play"/>
              <a:sym typeface="Play"/>
            </a:endParaRPr>
          </a:p>
          <a:p>
            <a:pPr indent="0" lvl="0" marL="0" marR="0" rtl="0" algn="ctr">
              <a:lnSpc>
                <a:spcPct val="90000"/>
              </a:lnSpc>
              <a:spcBef>
                <a:spcPts val="600"/>
              </a:spcBef>
              <a:spcAft>
                <a:spcPts val="0"/>
              </a:spcAft>
              <a:buNone/>
            </a:pPr>
            <a:r>
              <a:t/>
            </a:r>
            <a:endParaRPr b="1" i="0" sz="4100" u="none" cap="none" strike="noStrike">
              <a:solidFill>
                <a:schemeClr val="lt1"/>
              </a:solidFill>
              <a:latin typeface="Play"/>
              <a:ea typeface="Play"/>
              <a:cs typeface="Play"/>
              <a:sym typeface="Play"/>
            </a:endParaRPr>
          </a:p>
        </p:txBody>
      </p:sp>
      <p:grpSp>
        <p:nvGrpSpPr>
          <p:cNvPr id="117" name="Google Shape;117;p17"/>
          <p:cNvGrpSpPr/>
          <p:nvPr/>
        </p:nvGrpSpPr>
        <p:grpSpPr>
          <a:xfrm>
            <a:off x="4689048" y="2335801"/>
            <a:ext cx="849365" cy="849366"/>
            <a:chOff x="5829300" y="3162300"/>
            <a:chExt cx="532256" cy="532257"/>
          </a:xfrm>
        </p:grpSpPr>
        <p:sp>
          <p:nvSpPr>
            <p:cNvPr id="118" name="Google Shape;118;p17"/>
            <p:cNvSpPr/>
            <p:nvPr/>
          </p:nvSpPr>
          <p:spPr>
            <a:xfrm>
              <a:off x="5859208" y="3192208"/>
              <a:ext cx="112966" cy="112966"/>
            </a:xfrm>
            <a:custGeom>
              <a:rect b="b" l="l" r="r" t="t"/>
              <a:pathLst>
                <a:path extrusionOk="0" h="112966" w="112966">
                  <a:moveTo>
                    <a:pt x="112967" y="0"/>
                  </a:moveTo>
                  <a:lnTo>
                    <a:pt x="0" y="112967"/>
                  </a:lnTo>
                  <a:cubicBezTo>
                    <a:pt x="25356" y="64747"/>
                    <a:pt x="64747" y="25356"/>
                    <a:pt x="11296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17"/>
            <p:cNvSpPr/>
            <p:nvPr/>
          </p:nvSpPr>
          <p:spPr>
            <a:xfrm>
              <a:off x="5831205" y="3164205"/>
              <a:ext cx="230314" cy="230314"/>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17"/>
            <p:cNvSpPr/>
            <p:nvPr/>
          </p:nvSpPr>
          <p:spPr>
            <a:xfrm>
              <a:off x="5829300" y="3162300"/>
              <a:ext cx="294131" cy="294131"/>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17"/>
            <p:cNvSpPr/>
            <p:nvPr/>
          </p:nvSpPr>
          <p:spPr>
            <a:xfrm>
              <a:off x="5837205" y="3170110"/>
              <a:ext cx="337184" cy="337280"/>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17"/>
            <p:cNvSpPr/>
            <p:nvPr/>
          </p:nvSpPr>
          <p:spPr>
            <a:xfrm>
              <a:off x="5853207" y="3186207"/>
              <a:ext cx="364617" cy="364617"/>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17"/>
            <p:cNvSpPr/>
            <p:nvPr/>
          </p:nvSpPr>
          <p:spPr>
            <a:xfrm>
              <a:off x="5875305" y="3208305"/>
              <a:ext cx="380238" cy="380238"/>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17"/>
            <p:cNvSpPr/>
            <p:nvPr/>
          </p:nvSpPr>
          <p:spPr>
            <a:xfrm>
              <a:off x="5902832" y="3235832"/>
              <a:ext cx="385191" cy="385191"/>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17"/>
            <p:cNvSpPr/>
            <p:nvPr/>
          </p:nvSpPr>
          <p:spPr>
            <a:xfrm>
              <a:off x="5935789" y="3268313"/>
              <a:ext cx="379761" cy="380237"/>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17"/>
            <p:cNvSpPr/>
            <p:nvPr/>
          </p:nvSpPr>
          <p:spPr>
            <a:xfrm>
              <a:off x="5972841" y="3305841"/>
              <a:ext cx="364807" cy="364807"/>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17"/>
            <p:cNvSpPr/>
            <p:nvPr/>
          </p:nvSpPr>
          <p:spPr>
            <a:xfrm>
              <a:off x="6016370" y="3349466"/>
              <a:ext cx="337280" cy="337280"/>
            </a:xfrm>
            <a:custGeom>
              <a:rect b="b" l="l" r="r" t="t"/>
              <a:pathLst>
                <a:path extrusionOk="0" h="337280" w="337280">
                  <a:moveTo>
                    <a:pt x="333470" y="0"/>
                  </a:moveTo>
                  <a:cubicBezTo>
                    <a:pt x="334899" y="4382"/>
                    <a:pt x="336137" y="8858"/>
                    <a:pt x="337280" y="13430"/>
                  </a:cubicBezTo>
                  <a:lnTo>
                    <a:pt x="13430" y="337280"/>
                  </a:lnTo>
                  <a:cubicBezTo>
                    <a:pt x="8858" y="336137"/>
                    <a:pt x="4382" y="334899"/>
                    <a:pt x="0" y="3334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17"/>
            <p:cNvSpPr/>
            <p:nvPr/>
          </p:nvSpPr>
          <p:spPr>
            <a:xfrm>
              <a:off x="6067329" y="3400425"/>
              <a:ext cx="294227" cy="294132"/>
            </a:xfrm>
            <a:custGeom>
              <a:rect b="b" l="l" r="r" t="t"/>
              <a:pathLst>
                <a:path extrusionOk="0" h="294132" w="294227">
                  <a:moveTo>
                    <a:pt x="292989" y="0"/>
                  </a:moveTo>
                  <a:cubicBezTo>
                    <a:pt x="293561" y="5334"/>
                    <a:pt x="293942" y="10668"/>
                    <a:pt x="294227" y="15907"/>
                  </a:cubicBezTo>
                  <a:lnTo>
                    <a:pt x="15907" y="294132"/>
                  </a:lnTo>
                  <a:cubicBezTo>
                    <a:pt x="10668" y="294132"/>
                    <a:pt x="5334" y="293465"/>
                    <a:pt x="0" y="29289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17"/>
            <p:cNvSpPr/>
            <p:nvPr/>
          </p:nvSpPr>
          <p:spPr>
            <a:xfrm>
              <a:off x="6129337" y="3462337"/>
              <a:ext cx="230314" cy="230314"/>
            </a:xfrm>
            <a:custGeom>
              <a:rect b="b" l="l" r="r" t="t"/>
              <a:pathLst>
                <a:path extrusionOk="0" h="230314" w="230314">
                  <a:moveTo>
                    <a:pt x="230315" y="0"/>
                  </a:moveTo>
                  <a:cubicBezTo>
                    <a:pt x="229457" y="6953"/>
                    <a:pt x="228314" y="13716"/>
                    <a:pt x="226886" y="20574"/>
                  </a:cubicBezTo>
                  <a:lnTo>
                    <a:pt x="20669" y="226790"/>
                  </a:lnTo>
                  <a:cubicBezTo>
                    <a:pt x="13811" y="228314"/>
                    <a:pt x="6953" y="229457"/>
                    <a:pt x="0" y="23031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17"/>
            <p:cNvSpPr/>
            <p:nvPr/>
          </p:nvSpPr>
          <p:spPr>
            <a:xfrm>
              <a:off x="6218682" y="3551682"/>
              <a:ext cx="112871" cy="112871"/>
            </a:xfrm>
            <a:custGeom>
              <a:rect b="b" l="l" r="r" t="t"/>
              <a:pathLst>
                <a:path extrusionOk="0" h="112871" w="112871">
                  <a:moveTo>
                    <a:pt x="112871" y="0"/>
                  </a:moveTo>
                  <a:cubicBezTo>
                    <a:pt x="87618" y="48239"/>
                    <a:pt x="48239" y="87618"/>
                    <a:pt x="0" y="1128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1" name="Google Shape;131;p17"/>
          <p:cNvGrpSpPr/>
          <p:nvPr/>
        </p:nvGrpSpPr>
        <p:grpSpPr>
          <a:xfrm>
            <a:off x="4689048" y="2335801"/>
            <a:ext cx="849365" cy="849366"/>
            <a:chOff x="5829300" y="3162300"/>
            <a:chExt cx="532256" cy="532257"/>
          </a:xfrm>
        </p:grpSpPr>
        <p:sp>
          <p:nvSpPr>
            <p:cNvPr id="132" name="Google Shape;132;p17"/>
            <p:cNvSpPr/>
            <p:nvPr/>
          </p:nvSpPr>
          <p:spPr>
            <a:xfrm>
              <a:off x="5859208" y="3192208"/>
              <a:ext cx="112966" cy="112966"/>
            </a:xfrm>
            <a:custGeom>
              <a:rect b="b" l="l" r="r" t="t"/>
              <a:pathLst>
                <a:path extrusionOk="0" h="112966" w="112966">
                  <a:moveTo>
                    <a:pt x="112967" y="0"/>
                  </a:moveTo>
                  <a:lnTo>
                    <a:pt x="0" y="112967"/>
                  </a:lnTo>
                  <a:cubicBezTo>
                    <a:pt x="25356" y="64747"/>
                    <a:pt x="64747" y="25356"/>
                    <a:pt x="1129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17"/>
            <p:cNvSpPr/>
            <p:nvPr/>
          </p:nvSpPr>
          <p:spPr>
            <a:xfrm>
              <a:off x="5831205" y="3164205"/>
              <a:ext cx="230314" cy="230314"/>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17"/>
            <p:cNvSpPr/>
            <p:nvPr/>
          </p:nvSpPr>
          <p:spPr>
            <a:xfrm>
              <a:off x="5829300" y="3162300"/>
              <a:ext cx="294131" cy="294131"/>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17"/>
            <p:cNvSpPr/>
            <p:nvPr/>
          </p:nvSpPr>
          <p:spPr>
            <a:xfrm>
              <a:off x="5837205" y="3170110"/>
              <a:ext cx="337184" cy="337280"/>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17"/>
            <p:cNvSpPr/>
            <p:nvPr/>
          </p:nvSpPr>
          <p:spPr>
            <a:xfrm>
              <a:off x="5853207" y="3186207"/>
              <a:ext cx="364617" cy="364617"/>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17"/>
            <p:cNvSpPr/>
            <p:nvPr/>
          </p:nvSpPr>
          <p:spPr>
            <a:xfrm>
              <a:off x="5875305" y="3208305"/>
              <a:ext cx="380238" cy="380238"/>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17"/>
            <p:cNvSpPr/>
            <p:nvPr/>
          </p:nvSpPr>
          <p:spPr>
            <a:xfrm>
              <a:off x="5902832" y="3235832"/>
              <a:ext cx="385191" cy="385191"/>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17"/>
            <p:cNvSpPr/>
            <p:nvPr/>
          </p:nvSpPr>
          <p:spPr>
            <a:xfrm>
              <a:off x="5935789" y="3268313"/>
              <a:ext cx="379761" cy="380237"/>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17"/>
            <p:cNvSpPr/>
            <p:nvPr/>
          </p:nvSpPr>
          <p:spPr>
            <a:xfrm>
              <a:off x="5972841" y="3305841"/>
              <a:ext cx="364807" cy="364807"/>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17"/>
            <p:cNvSpPr/>
            <p:nvPr/>
          </p:nvSpPr>
          <p:spPr>
            <a:xfrm>
              <a:off x="6016370" y="3349466"/>
              <a:ext cx="337280" cy="337280"/>
            </a:xfrm>
            <a:custGeom>
              <a:rect b="b" l="l" r="r" t="t"/>
              <a:pathLst>
                <a:path extrusionOk="0" h="337280" w="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17"/>
            <p:cNvSpPr/>
            <p:nvPr/>
          </p:nvSpPr>
          <p:spPr>
            <a:xfrm>
              <a:off x="6067329" y="3400425"/>
              <a:ext cx="294227" cy="294132"/>
            </a:xfrm>
            <a:custGeom>
              <a:rect b="b" l="l" r="r" t="t"/>
              <a:pathLst>
                <a:path extrusionOk="0" h="294132" w="294227">
                  <a:moveTo>
                    <a:pt x="292989" y="0"/>
                  </a:moveTo>
                  <a:cubicBezTo>
                    <a:pt x="293561" y="5334"/>
                    <a:pt x="293942" y="10668"/>
                    <a:pt x="294227" y="15907"/>
                  </a:cubicBezTo>
                  <a:lnTo>
                    <a:pt x="15907" y="294132"/>
                  </a:lnTo>
                  <a:cubicBezTo>
                    <a:pt x="10668" y="294132"/>
                    <a:pt x="5334" y="293465"/>
                    <a:pt x="0" y="2928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 name="Google Shape;143;p17"/>
            <p:cNvSpPr/>
            <p:nvPr/>
          </p:nvSpPr>
          <p:spPr>
            <a:xfrm>
              <a:off x="6129337" y="3462337"/>
              <a:ext cx="230314" cy="230314"/>
            </a:xfrm>
            <a:custGeom>
              <a:rect b="b" l="l" r="r" t="t"/>
              <a:pathLst>
                <a:path extrusionOk="0" h="230314" w="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17"/>
            <p:cNvSpPr/>
            <p:nvPr/>
          </p:nvSpPr>
          <p:spPr>
            <a:xfrm>
              <a:off x="6218682" y="3551682"/>
              <a:ext cx="112871" cy="112871"/>
            </a:xfrm>
            <a:custGeom>
              <a:rect b="b" l="l" r="r" t="t"/>
              <a:pathLst>
                <a:path extrusionOk="0" h="112871" w="112871">
                  <a:moveTo>
                    <a:pt x="112871" y="0"/>
                  </a:moveTo>
                  <a:cubicBezTo>
                    <a:pt x="87618" y="48239"/>
                    <a:pt x="48239" y="87618"/>
                    <a:pt x="0" y="1128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45" name="Google Shape;145;p17"/>
          <p:cNvSpPr txBox="1"/>
          <p:nvPr/>
        </p:nvSpPr>
        <p:spPr>
          <a:xfrm>
            <a:off x="6477270" y="685805"/>
            <a:ext cx="4974771" cy="553401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800"/>
              <a:buFont typeface="Arial"/>
              <a:buChar char="•"/>
            </a:pPr>
            <a:r>
              <a:rPr lang="en-US" sz="1800" u="sng">
                <a:solidFill>
                  <a:schemeClr val="hlink"/>
                </a:solidFill>
                <a:latin typeface="Arial"/>
                <a:ea typeface="Arial"/>
                <a:cs typeface="Arial"/>
                <a:sym typeface="Arial"/>
                <a:hlinkClick r:id="rId4"/>
              </a:rPr>
              <a:t>Captar y seleccionar el talento humano</a:t>
            </a:r>
            <a:r>
              <a:rPr lang="en-US" sz="1800">
                <a:solidFill>
                  <a:schemeClr val="lt1"/>
                </a:solidFill>
                <a:latin typeface="Arial"/>
                <a:ea typeface="Arial"/>
                <a:cs typeface="Arial"/>
                <a:sym typeface="Arial"/>
              </a:rPr>
              <a:t> con las destrezas necesarias y experiencia relevante es vital para garantizar el éxito del proyecto. Es importante asignar el trabajo apropiado a la persona indicada. Por otro lado, invertir en herramientas que aumentan la productividad y eficiencia del equipo de desarrollo es muy importante. Buenos equipos, hardware moderno, software y plataformas de desarrollo y de pruebas actualizado, y herramientas automatizadas ayudan a que el equipo pueda imprimir todo su conocimiento y buenas prácticas para garantizar un producto sólido, fiable y robusto.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1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 name="Google Shape;151;p18"/>
          <p:cNvSpPr/>
          <p:nvPr/>
        </p:nvSpPr>
        <p:spPr>
          <a:xfrm>
            <a:off x="780809" y="1187311"/>
            <a:ext cx="5089552" cy="448337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2" name="Google Shape;152;p18"/>
          <p:cNvSpPr/>
          <p:nvPr/>
        </p:nvSpPr>
        <p:spPr>
          <a:xfrm>
            <a:off x="785301" y="1178924"/>
            <a:ext cx="5089552" cy="4483379"/>
          </a:xfrm>
          <a:prstGeom prst="rect">
            <a:avLst/>
          </a:prstGeom>
          <a:solidFill>
            <a:schemeClr val="accent6">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18"/>
          <p:cNvSpPr/>
          <p:nvPr/>
        </p:nvSpPr>
        <p:spPr>
          <a:xfrm>
            <a:off x="743787" y="1130846"/>
            <a:ext cx="5039475" cy="4439266"/>
          </a:xfrm>
          <a:prstGeom prst="rect">
            <a:avLst/>
          </a:prstGeom>
          <a:solidFill>
            <a:schemeClr val="dk1"/>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54" name="Google Shape;154;p18"/>
          <p:cNvGrpSpPr/>
          <p:nvPr/>
        </p:nvGrpSpPr>
        <p:grpSpPr>
          <a:xfrm>
            <a:off x="103040" y="1424181"/>
            <a:ext cx="1355538" cy="503582"/>
            <a:chOff x="2267504" y="2540250"/>
            <a:chExt cx="1990951" cy="739640"/>
          </a:xfrm>
        </p:grpSpPr>
        <p:sp>
          <p:nvSpPr>
            <p:cNvPr id="155" name="Google Shape;155;p18"/>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18"/>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57" name="Google Shape;157;p18"/>
          <p:cNvSpPr/>
          <p:nvPr/>
        </p:nvSpPr>
        <p:spPr>
          <a:xfrm>
            <a:off x="4402502" y="629793"/>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18"/>
          <p:cNvSpPr/>
          <p:nvPr/>
        </p:nvSpPr>
        <p:spPr>
          <a:xfrm>
            <a:off x="4402502" y="629793"/>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59" name="Google Shape;159;p18"/>
          <p:cNvGrpSpPr/>
          <p:nvPr/>
        </p:nvGrpSpPr>
        <p:grpSpPr>
          <a:xfrm>
            <a:off x="5532680" y="5188771"/>
            <a:ext cx="1076787" cy="1076789"/>
            <a:chOff x="5829300" y="3162300"/>
            <a:chExt cx="532256" cy="532257"/>
          </a:xfrm>
        </p:grpSpPr>
        <p:sp>
          <p:nvSpPr>
            <p:cNvPr id="160" name="Google Shape;160;p18"/>
            <p:cNvSpPr/>
            <p:nvPr/>
          </p:nvSpPr>
          <p:spPr>
            <a:xfrm>
              <a:off x="5859208" y="3192208"/>
              <a:ext cx="112966" cy="112966"/>
            </a:xfrm>
            <a:custGeom>
              <a:rect b="b" l="l" r="r" t="t"/>
              <a:pathLst>
                <a:path extrusionOk="0" h="112966" w="112966">
                  <a:moveTo>
                    <a:pt x="112967" y="0"/>
                  </a:moveTo>
                  <a:lnTo>
                    <a:pt x="0" y="112967"/>
                  </a:lnTo>
                  <a:cubicBezTo>
                    <a:pt x="25356" y="64747"/>
                    <a:pt x="64747" y="25356"/>
                    <a:pt x="1129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18"/>
            <p:cNvSpPr/>
            <p:nvPr/>
          </p:nvSpPr>
          <p:spPr>
            <a:xfrm>
              <a:off x="5831205" y="3164205"/>
              <a:ext cx="230314" cy="230314"/>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18"/>
            <p:cNvSpPr/>
            <p:nvPr/>
          </p:nvSpPr>
          <p:spPr>
            <a:xfrm>
              <a:off x="5829300" y="3162300"/>
              <a:ext cx="294131" cy="294131"/>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18"/>
            <p:cNvSpPr/>
            <p:nvPr/>
          </p:nvSpPr>
          <p:spPr>
            <a:xfrm>
              <a:off x="5837205" y="3170110"/>
              <a:ext cx="337184" cy="337280"/>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 name="Google Shape;164;p18"/>
            <p:cNvSpPr/>
            <p:nvPr/>
          </p:nvSpPr>
          <p:spPr>
            <a:xfrm>
              <a:off x="5853207" y="3186207"/>
              <a:ext cx="364617" cy="364617"/>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 name="Google Shape;165;p18"/>
            <p:cNvSpPr/>
            <p:nvPr/>
          </p:nvSpPr>
          <p:spPr>
            <a:xfrm>
              <a:off x="5875305" y="3208305"/>
              <a:ext cx="380238" cy="380238"/>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6" name="Google Shape;166;p18"/>
            <p:cNvSpPr/>
            <p:nvPr/>
          </p:nvSpPr>
          <p:spPr>
            <a:xfrm>
              <a:off x="5902832" y="3235832"/>
              <a:ext cx="385191" cy="385191"/>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Google Shape;167;p18"/>
            <p:cNvSpPr/>
            <p:nvPr/>
          </p:nvSpPr>
          <p:spPr>
            <a:xfrm>
              <a:off x="5935789" y="3268313"/>
              <a:ext cx="379761" cy="380237"/>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18"/>
            <p:cNvSpPr/>
            <p:nvPr/>
          </p:nvSpPr>
          <p:spPr>
            <a:xfrm>
              <a:off x="5972841" y="3305841"/>
              <a:ext cx="364807" cy="364807"/>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Google Shape;169;p18"/>
            <p:cNvSpPr/>
            <p:nvPr/>
          </p:nvSpPr>
          <p:spPr>
            <a:xfrm>
              <a:off x="6016370" y="3349466"/>
              <a:ext cx="337280" cy="337280"/>
            </a:xfrm>
            <a:custGeom>
              <a:rect b="b" l="l" r="r" t="t"/>
              <a:pathLst>
                <a:path extrusionOk="0" h="337280" w="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18"/>
            <p:cNvSpPr/>
            <p:nvPr/>
          </p:nvSpPr>
          <p:spPr>
            <a:xfrm>
              <a:off x="6067329" y="3400425"/>
              <a:ext cx="294227" cy="294132"/>
            </a:xfrm>
            <a:custGeom>
              <a:rect b="b" l="l" r="r" t="t"/>
              <a:pathLst>
                <a:path extrusionOk="0" h="294132" w="294227">
                  <a:moveTo>
                    <a:pt x="292989" y="0"/>
                  </a:moveTo>
                  <a:cubicBezTo>
                    <a:pt x="293561" y="5334"/>
                    <a:pt x="293942" y="10668"/>
                    <a:pt x="294227" y="15907"/>
                  </a:cubicBezTo>
                  <a:lnTo>
                    <a:pt x="15907" y="294132"/>
                  </a:lnTo>
                  <a:cubicBezTo>
                    <a:pt x="10668" y="294132"/>
                    <a:pt x="5334" y="293465"/>
                    <a:pt x="0" y="2928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18"/>
            <p:cNvSpPr/>
            <p:nvPr/>
          </p:nvSpPr>
          <p:spPr>
            <a:xfrm>
              <a:off x="6129337" y="3462337"/>
              <a:ext cx="230314" cy="230314"/>
            </a:xfrm>
            <a:custGeom>
              <a:rect b="b" l="l" r="r" t="t"/>
              <a:pathLst>
                <a:path extrusionOk="0" h="230314" w="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Google Shape;172;p18"/>
            <p:cNvSpPr/>
            <p:nvPr/>
          </p:nvSpPr>
          <p:spPr>
            <a:xfrm>
              <a:off x="6218682" y="3551682"/>
              <a:ext cx="112871" cy="112871"/>
            </a:xfrm>
            <a:custGeom>
              <a:rect b="b" l="l" r="r" t="t"/>
              <a:pathLst>
                <a:path extrusionOk="0" h="112871" w="112871">
                  <a:moveTo>
                    <a:pt x="112871" y="0"/>
                  </a:moveTo>
                  <a:cubicBezTo>
                    <a:pt x="87618" y="48239"/>
                    <a:pt x="48239" y="87618"/>
                    <a:pt x="0" y="1128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73" name="Google Shape;173;p18"/>
          <p:cNvSpPr/>
          <p:nvPr/>
        </p:nvSpPr>
        <p:spPr>
          <a:xfrm>
            <a:off x="838200" y="1391619"/>
            <a:ext cx="4905401" cy="4042196"/>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lang="en-US" sz="4400">
                <a:solidFill>
                  <a:schemeClr val="lt1"/>
                </a:solidFill>
                <a:latin typeface="Play"/>
                <a:ea typeface="Play"/>
                <a:cs typeface="Play"/>
                <a:sym typeface="Play"/>
              </a:rPr>
              <a:t>#2 Escoger el proceso de desarrollo apropiado</a:t>
            </a:r>
            <a:endParaRPr b="1" sz="4400">
              <a:solidFill>
                <a:schemeClr val="lt1"/>
              </a:solidFill>
              <a:latin typeface="Play"/>
              <a:ea typeface="Play"/>
              <a:cs typeface="Play"/>
              <a:sym typeface="Play"/>
            </a:endParaRPr>
          </a:p>
          <a:p>
            <a:pPr indent="0" lvl="0" marL="0" marR="0" rtl="0" algn="ctr">
              <a:lnSpc>
                <a:spcPct val="90000"/>
              </a:lnSpc>
              <a:spcBef>
                <a:spcPts val="600"/>
              </a:spcBef>
              <a:spcAft>
                <a:spcPts val="0"/>
              </a:spcAft>
              <a:buNone/>
            </a:pPr>
            <a:r>
              <a:t/>
            </a:r>
            <a:endParaRPr b="1" sz="4400">
              <a:solidFill>
                <a:schemeClr val="lt1"/>
              </a:solidFill>
              <a:latin typeface="Play"/>
              <a:ea typeface="Play"/>
              <a:cs typeface="Play"/>
              <a:sym typeface="Play"/>
            </a:endParaRPr>
          </a:p>
        </p:txBody>
      </p:sp>
      <p:sp>
        <p:nvSpPr>
          <p:cNvPr id="174" name="Google Shape;174;p18"/>
          <p:cNvSpPr txBox="1"/>
          <p:nvPr/>
        </p:nvSpPr>
        <p:spPr>
          <a:xfrm>
            <a:off x="6477270" y="1130846"/>
            <a:ext cx="4974771"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El ciclo de vida del desarrollo del software tiene una fuerte dependencia del </a:t>
            </a:r>
            <a:r>
              <a:rPr lang="en-US" sz="1800" u="sng">
                <a:solidFill>
                  <a:schemeClr val="hlink"/>
                </a:solidFill>
                <a:latin typeface="Arial"/>
                <a:ea typeface="Arial"/>
                <a:cs typeface="Arial"/>
                <a:sym typeface="Arial"/>
                <a:hlinkClick r:id="rId3"/>
              </a:rPr>
              <a:t>proceso elegido</a:t>
            </a:r>
            <a:r>
              <a:rPr lang="en-US" sz="1800">
                <a:solidFill>
                  <a:schemeClr val="lt1"/>
                </a:solidFill>
                <a:latin typeface="Arial"/>
                <a:ea typeface="Arial"/>
                <a:cs typeface="Arial"/>
                <a:sym typeface="Arial"/>
              </a:rPr>
              <a:t>. El modelo en cascado, la metodología ágil, el enfoque iterativo en espiral, son todas formas contrastadas de alcanzar el éxito. La dificultad está en elegir bien qué metodología le conviene más a cada tipo de proyecto.Esto es de suma importancia. La adhesión efectiva y el hecho aplicar a rajatabla la metodología elegida es lo que determina que el proyecto llegue a buen puerto. En ocasiones es bueno hacer un pequeño prototipo para evaluar la viabilidad o investigar nuevas tecnologías.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1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19"/>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19"/>
          <p:cNvSpPr/>
          <p:nvPr/>
        </p:nvSpPr>
        <p:spPr>
          <a:xfrm>
            <a:off x="4302373" y="798490"/>
            <a:ext cx="914565" cy="914565"/>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19"/>
          <p:cNvSpPr/>
          <p:nvPr/>
        </p:nvSpPr>
        <p:spPr>
          <a:xfrm>
            <a:off x="1102367" y="1264801"/>
            <a:ext cx="4114571" cy="429638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lang="en-US" sz="4400">
                <a:solidFill>
                  <a:schemeClr val="lt1"/>
                </a:solidFill>
                <a:latin typeface="Play"/>
                <a:ea typeface="Play"/>
                <a:cs typeface="Play"/>
                <a:sym typeface="Play"/>
              </a:rPr>
              <a:t>#3 Hacer presupuestos y estimaciones razonables</a:t>
            </a:r>
            <a:endParaRPr/>
          </a:p>
          <a:p>
            <a:pPr indent="0" lvl="0" marL="0" marR="0" rtl="0" algn="ctr">
              <a:lnSpc>
                <a:spcPct val="90000"/>
              </a:lnSpc>
              <a:spcBef>
                <a:spcPts val="600"/>
              </a:spcBef>
              <a:spcAft>
                <a:spcPts val="0"/>
              </a:spcAft>
              <a:buNone/>
            </a:pPr>
            <a:r>
              <a:t/>
            </a:r>
            <a:endParaRPr b="1" sz="4400">
              <a:solidFill>
                <a:schemeClr val="lt1"/>
              </a:solidFill>
              <a:latin typeface="Play"/>
              <a:ea typeface="Play"/>
              <a:cs typeface="Play"/>
              <a:sym typeface="Play"/>
            </a:endParaRPr>
          </a:p>
        </p:txBody>
      </p:sp>
      <p:grpSp>
        <p:nvGrpSpPr>
          <p:cNvPr id="183" name="Google Shape;183;p19"/>
          <p:cNvGrpSpPr/>
          <p:nvPr/>
        </p:nvGrpSpPr>
        <p:grpSpPr>
          <a:xfrm>
            <a:off x="0" y="377893"/>
            <a:ext cx="1861854" cy="717514"/>
            <a:chOff x="0" y="377893"/>
            <a:chExt cx="1861854" cy="717514"/>
          </a:xfrm>
        </p:grpSpPr>
        <p:sp>
          <p:nvSpPr>
            <p:cNvPr id="184" name="Google Shape;184;p19"/>
            <p:cNvSpPr/>
            <p:nvPr/>
          </p:nvSpPr>
          <p:spPr>
            <a:xfrm>
              <a:off x="0" y="377893"/>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19"/>
            <p:cNvSpPr/>
            <p:nvPr/>
          </p:nvSpPr>
          <p:spPr>
            <a:xfrm>
              <a:off x="0" y="817628"/>
              <a:ext cx="1861854" cy="277779"/>
            </a:xfrm>
            <a:custGeom>
              <a:rect b="b" l="l" r="r" t="t"/>
              <a:pathLst>
                <a:path extrusionOk="0" h="277779" w="1861854">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6" name="Google Shape;186;p19"/>
          <p:cNvSpPr/>
          <p:nvPr/>
        </p:nvSpPr>
        <p:spPr>
          <a:xfrm>
            <a:off x="579988" y="4604761"/>
            <a:ext cx="319941" cy="319941"/>
          </a:xfrm>
          <a:prstGeom prst="ellipse">
            <a:avLst/>
          </a:pr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19"/>
          <p:cNvSpPr/>
          <p:nvPr/>
        </p:nvSpPr>
        <p:spPr>
          <a:xfrm>
            <a:off x="579988" y="4604761"/>
            <a:ext cx="319941" cy="319941"/>
          </a:xfrm>
          <a:prstGeom prst="ellipse">
            <a:avLst/>
          </a:prstGeom>
          <a:solidFill>
            <a:schemeClr val="accent6">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19"/>
          <p:cNvSpPr txBox="1"/>
          <p:nvPr/>
        </p:nvSpPr>
        <p:spPr>
          <a:xfrm>
            <a:off x="6234868" y="1345827"/>
            <a:ext cx="5217173"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Muchos proyectos fracasan o se prolongan en plazos por hacer estimaciones poco realistas. Una planificación razonable depende de </a:t>
            </a:r>
            <a:r>
              <a:rPr lang="en-US" sz="1800" u="sng">
                <a:solidFill>
                  <a:schemeClr val="hlink"/>
                </a:solidFill>
                <a:latin typeface="Arial"/>
                <a:ea typeface="Arial"/>
                <a:cs typeface="Arial"/>
                <a:sym typeface="Arial"/>
                <a:hlinkClick r:id="rId3"/>
              </a:rPr>
              <a:t>fijar bien los tiempos, el presupuesto, los recursos y los esfuerzos</a:t>
            </a:r>
            <a:r>
              <a:rPr lang="en-US" sz="1800">
                <a:solidFill>
                  <a:schemeClr val="lt1"/>
                </a:solidFill>
                <a:latin typeface="Arial"/>
                <a:ea typeface="Arial"/>
                <a:cs typeface="Arial"/>
                <a:sym typeface="Arial"/>
              </a:rPr>
              <a:t>. Lo mejor es usar técnicas de estimación y presupuestarias contrastadas. Intentar apretar las estimaciones para intentar acortar un proyecto normalmente termina en catástrofe.</a:t>
            </a:r>
            <a:endParaRPr/>
          </a:p>
        </p:txBody>
      </p:sp>
      <p:grpSp>
        <p:nvGrpSpPr>
          <p:cNvPr id="189" name="Google Shape;189;p19"/>
          <p:cNvGrpSpPr/>
          <p:nvPr/>
        </p:nvGrpSpPr>
        <p:grpSpPr>
          <a:xfrm>
            <a:off x="10428634" y="5987064"/>
            <a:ext cx="1054466" cy="469689"/>
            <a:chOff x="9841624" y="4115729"/>
            <a:chExt cx="602169" cy="268223"/>
          </a:xfrm>
        </p:grpSpPr>
        <p:sp>
          <p:nvSpPr>
            <p:cNvPr id="190" name="Google Shape;190;p19"/>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19"/>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19"/>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19"/>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19"/>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20"/>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20"/>
          <p:cNvSpPr/>
          <p:nvPr/>
        </p:nvSpPr>
        <p:spPr>
          <a:xfrm>
            <a:off x="1102368" y="694268"/>
            <a:ext cx="3553510" cy="547793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lang="en-US" sz="4400">
                <a:solidFill>
                  <a:schemeClr val="lt1"/>
                </a:solidFill>
                <a:latin typeface="Play"/>
                <a:ea typeface="Play"/>
                <a:cs typeface="Play"/>
                <a:sym typeface="Play"/>
              </a:rPr>
              <a:t>#4 Fijar hitos más pequeños</a:t>
            </a:r>
            <a:endParaRPr b="1" sz="4400">
              <a:solidFill>
                <a:schemeClr val="lt1"/>
              </a:solidFill>
              <a:latin typeface="Play"/>
              <a:ea typeface="Play"/>
              <a:cs typeface="Play"/>
              <a:sym typeface="Play"/>
            </a:endParaRPr>
          </a:p>
          <a:p>
            <a:pPr indent="0" lvl="0" marL="0" marR="0" rtl="0" algn="ctr">
              <a:lnSpc>
                <a:spcPct val="90000"/>
              </a:lnSpc>
              <a:spcBef>
                <a:spcPts val="600"/>
              </a:spcBef>
              <a:spcAft>
                <a:spcPts val="0"/>
              </a:spcAft>
              <a:buNone/>
            </a:pPr>
            <a:r>
              <a:t/>
            </a:r>
            <a:endParaRPr b="1" sz="4400">
              <a:solidFill>
                <a:schemeClr val="lt1"/>
              </a:solidFill>
              <a:latin typeface="Play"/>
              <a:ea typeface="Play"/>
              <a:cs typeface="Play"/>
              <a:sym typeface="Play"/>
            </a:endParaRPr>
          </a:p>
        </p:txBody>
      </p:sp>
      <p:grpSp>
        <p:nvGrpSpPr>
          <p:cNvPr id="201" name="Google Shape;201;p20"/>
          <p:cNvGrpSpPr/>
          <p:nvPr/>
        </p:nvGrpSpPr>
        <p:grpSpPr>
          <a:xfrm>
            <a:off x="0" y="202912"/>
            <a:ext cx="1910252" cy="709660"/>
            <a:chOff x="2267504" y="2540250"/>
            <a:chExt cx="1990951" cy="739640"/>
          </a:xfrm>
        </p:grpSpPr>
        <p:sp>
          <p:nvSpPr>
            <p:cNvPr id="202" name="Google Shape;202;p20"/>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20"/>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04" name="Google Shape;204;p20"/>
          <p:cNvGrpSpPr/>
          <p:nvPr/>
        </p:nvGrpSpPr>
        <p:grpSpPr>
          <a:xfrm>
            <a:off x="4737426" y="2203010"/>
            <a:ext cx="975169" cy="975171"/>
            <a:chOff x="5829300" y="3162300"/>
            <a:chExt cx="532256" cy="532257"/>
          </a:xfrm>
        </p:grpSpPr>
        <p:sp>
          <p:nvSpPr>
            <p:cNvPr id="205" name="Google Shape;205;p20"/>
            <p:cNvSpPr/>
            <p:nvPr/>
          </p:nvSpPr>
          <p:spPr>
            <a:xfrm>
              <a:off x="5859208" y="3192208"/>
              <a:ext cx="112966" cy="112966"/>
            </a:xfrm>
            <a:custGeom>
              <a:rect b="b" l="l" r="r" t="t"/>
              <a:pathLst>
                <a:path extrusionOk="0" h="112966" w="112966">
                  <a:moveTo>
                    <a:pt x="112967" y="0"/>
                  </a:moveTo>
                  <a:lnTo>
                    <a:pt x="0" y="112967"/>
                  </a:lnTo>
                  <a:cubicBezTo>
                    <a:pt x="25356" y="64747"/>
                    <a:pt x="64747" y="25356"/>
                    <a:pt x="1129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20"/>
            <p:cNvSpPr/>
            <p:nvPr/>
          </p:nvSpPr>
          <p:spPr>
            <a:xfrm>
              <a:off x="5831205" y="3164205"/>
              <a:ext cx="230314" cy="230314"/>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20"/>
            <p:cNvSpPr/>
            <p:nvPr/>
          </p:nvSpPr>
          <p:spPr>
            <a:xfrm>
              <a:off x="5829300" y="3162300"/>
              <a:ext cx="294131" cy="294131"/>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20"/>
            <p:cNvSpPr/>
            <p:nvPr/>
          </p:nvSpPr>
          <p:spPr>
            <a:xfrm>
              <a:off x="5837205" y="3170110"/>
              <a:ext cx="337184" cy="337280"/>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20"/>
            <p:cNvSpPr/>
            <p:nvPr/>
          </p:nvSpPr>
          <p:spPr>
            <a:xfrm>
              <a:off x="5853207" y="3186207"/>
              <a:ext cx="364617" cy="364617"/>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20"/>
            <p:cNvSpPr/>
            <p:nvPr/>
          </p:nvSpPr>
          <p:spPr>
            <a:xfrm>
              <a:off x="5875305" y="3208305"/>
              <a:ext cx="380238" cy="380238"/>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20"/>
            <p:cNvSpPr/>
            <p:nvPr/>
          </p:nvSpPr>
          <p:spPr>
            <a:xfrm>
              <a:off x="5902832" y="3235832"/>
              <a:ext cx="385191" cy="385191"/>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20"/>
            <p:cNvSpPr/>
            <p:nvPr/>
          </p:nvSpPr>
          <p:spPr>
            <a:xfrm>
              <a:off x="5935789" y="3268313"/>
              <a:ext cx="379761" cy="380237"/>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20"/>
            <p:cNvSpPr/>
            <p:nvPr/>
          </p:nvSpPr>
          <p:spPr>
            <a:xfrm>
              <a:off x="5972841" y="3305841"/>
              <a:ext cx="364807" cy="364807"/>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20"/>
            <p:cNvSpPr/>
            <p:nvPr/>
          </p:nvSpPr>
          <p:spPr>
            <a:xfrm>
              <a:off x="6016370" y="3349466"/>
              <a:ext cx="337280" cy="337280"/>
            </a:xfrm>
            <a:custGeom>
              <a:rect b="b" l="l" r="r" t="t"/>
              <a:pathLst>
                <a:path extrusionOk="0" h="337280" w="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p20"/>
            <p:cNvSpPr/>
            <p:nvPr/>
          </p:nvSpPr>
          <p:spPr>
            <a:xfrm>
              <a:off x="6067329" y="3400425"/>
              <a:ext cx="294227" cy="294132"/>
            </a:xfrm>
            <a:custGeom>
              <a:rect b="b" l="l" r="r" t="t"/>
              <a:pathLst>
                <a:path extrusionOk="0" h="294132" w="294227">
                  <a:moveTo>
                    <a:pt x="292989" y="0"/>
                  </a:moveTo>
                  <a:cubicBezTo>
                    <a:pt x="293561" y="5334"/>
                    <a:pt x="293942" y="10668"/>
                    <a:pt x="294227" y="15907"/>
                  </a:cubicBezTo>
                  <a:lnTo>
                    <a:pt x="15907" y="294132"/>
                  </a:lnTo>
                  <a:cubicBezTo>
                    <a:pt x="10668" y="294132"/>
                    <a:pt x="5334" y="293465"/>
                    <a:pt x="0" y="2928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20"/>
            <p:cNvSpPr/>
            <p:nvPr/>
          </p:nvSpPr>
          <p:spPr>
            <a:xfrm>
              <a:off x="6129337" y="3462337"/>
              <a:ext cx="230314" cy="230314"/>
            </a:xfrm>
            <a:custGeom>
              <a:rect b="b" l="l" r="r" t="t"/>
              <a:pathLst>
                <a:path extrusionOk="0" h="230314" w="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20"/>
            <p:cNvSpPr/>
            <p:nvPr/>
          </p:nvSpPr>
          <p:spPr>
            <a:xfrm>
              <a:off x="6218682" y="3551682"/>
              <a:ext cx="112871" cy="112871"/>
            </a:xfrm>
            <a:custGeom>
              <a:rect b="b" l="l" r="r" t="t"/>
              <a:pathLst>
                <a:path extrusionOk="0" h="112871" w="112871">
                  <a:moveTo>
                    <a:pt x="112871" y="0"/>
                  </a:moveTo>
                  <a:cubicBezTo>
                    <a:pt x="87618" y="48239"/>
                    <a:pt x="48239" y="87618"/>
                    <a:pt x="0" y="1128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18" name="Google Shape;218;p20"/>
          <p:cNvSpPr/>
          <p:nvPr/>
        </p:nvSpPr>
        <p:spPr>
          <a:xfrm>
            <a:off x="599502" y="4752208"/>
            <a:ext cx="365021" cy="365021"/>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20"/>
          <p:cNvSpPr/>
          <p:nvPr/>
        </p:nvSpPr>
        <p:spPr>
          <a:xfrm>
            <a:off x="599502" y="4752208"/>
            <a:ext cx="365021" cy="365021"/>
          </a:xfrm>
          <a:prstGeom prst="ellipse">
            <a:avLst/>
          </a:prstGeom>
          <a:solidFill>
            <a:schemeClr val="accent2">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0" name="Google Shape;220;p20"/>
          <p:cNvSpPr txBox="1"/>
          <p:nvPr/>
        </p:nvSpPr>
        <p:spPr>
          <a:xfrm>
            <a:off x="6234868" y="1130846"/>
            <a:ext cx="5217173"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Los grandes proyectos e hitos deben complementarse con mini-hitos para poder hacer mejor seguimiento, más control y mejor gestión de riesgos, y en general para mitigar incidencias de una forma más controlada. Los miembros del equipo deben reunirse para fijar estos mini-hitos y alinearlos con los grandes hitos para cumplir plazos y reducir los retrasos que pueden surgir por las interdependencias de las tareas que tienen asignadas.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2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p21"/>
          <p:cNvSpPr/>
          <p:nvPr/>
        </p:nvSpPr>
        <p:spPr>
          <a:xfrm>
            <a:off x="1102368" y="694268"/>
            <a:ext cx="3553510" cy="547793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lang="en-US" sz="4400">
                <a:solidFill>
                  <a:schemeClr val="lt1"/>
                </a:solidFill>
                <a:latin typeface="Play"/>
                <a:ea typeface="Play"/>
                <a:cs typeface="Play"/>
                <a:sym typeface="Play"/>
              </a:rPr>
              <a:t>#5 Definir bien los requisitos</a:t>
            </a:r>
            <a:endParaRPr/>
          </a:p>
          <a:p>
            <a:pPr indent="0" lvl="0" marL="0" marR="0" rtl="0" algn="ctr">
              <a:lnSpc>
                <a:spcPct val="90000"/>
              </a:lnSpc>
              <a:spcBef>
                <a:spcPts val="600"/>
              </a:spcBef>
              <a:spcAft>
                <a:spcPts val="0"/>
              </a:spcAft>
              <a:buNone/>
            </a:pPr>
            <a:r>
              <a:t/>
            </a:r>
            <a:endParaRPr b="1" sz="4400">
              <a:solidFill>
                <a:schemeClr val="lt1"/>
              </a:solidFill>
              <a:latin typeface="Play"/>
              <a:ea typeface="Play"/>
              <a:cs typeface="Play"/>
              <a:sym typeface="Play"/>
            </a:endParaRPr>
          </a:p>
        </p:txBody>
      </p:sp>
      <p:grpSp>
        <p:nvGrpSpPr>
          <p:cNvPr id="227" name="Google Shape;227;p21"/>
          <p:cNvGrpSpPr/>
          <p:nvPr/>
        </p:nvGrpSpPr>
        <p:grpSpPr>
          <a:xfrm>
            <a:off x="0" y="202912"/>
            <a:ext cx="1910252" cy="709660"/>
            <a:chOff x="2267504" y="2540250"/>
            <a:chExt cx="1990951" cy="739640"/>
          </a:xfrm>
        </p:grpSpPr>
        <p:sp>
          <p:nvSpPr>
            <p:cNvPr id="228" name="Google Shape;228;p21"/>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21"/>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30" name="Google Shape;230;p21"/>
          <p:cNvGrpSpPr/>
          <p:nvPr/>
        </p:nvGrpSpPr>
        <p:grpSpPr>
          <a:xfrm>
            <a:off x="4737426" y="2203010"/>
            <a:ext cx="975169" cy="975171"/>
            <a:chOff x="5829300" y="3162300"/>
            <a:chExt cx="532256" cy="532257"/>
          </a:xfrm>
        </p:grpSpPr>
        <p:sp>
          <p:nvSpPr>
            <p:cNvPr id="231" name="Google Shape;231;p21"/>
            <p:cNvSpPr/>
            <p:nvPr/>
          </p:nvSpPr>
          <p:spPr>
            <a:xfrm>
              <a:off x="5859208" y="3192208"/>
              <a:ext cx="112966" cy="112966"/>
            </a:xfrm>
            <a:custGeom>
              <a:rect b="b" l="l" r="r" t="t"/>
              <a:pathLst>
                <a:path extrusionOk="0" h="112966" w="112966">
                  <a:moveTo>
                    <a:pt x="112967" y="0"/>
                  </a:moveTo>
                  <a:lnTo>
                    <a:pt x="0" y="112967"/>
                  </a:lnTo>
                  <a:cubicBezTo>
                    <a:pt x="25356" y="64747"/>
                    <a:pt x="64747" y="25356"/>
                    <a:pt x="1129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21"/>
            <p:cNvSpPr/>
            <p:nvPr/>
          </p:nvSpPr>
          <p:spPr>
            <a:xfrm>
              <a:off x="5831205" y="3164205"/>
              <a:ext cx="230314" cy="230314"/>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21"/>
            <p:cNvSpPr/>
            <p:nvPr/>
          </p:nvSpPr>
          <p:spPr>
            <a:xfrm>
              <a:off x="5829300" y="3162300"/>
              <a:ext cx="294131" cy="294131"/>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p21"/>
            <p:cNvSpPr/>
            <p:nvPr/>
          </p:nvSpPr>
          <p:spPr>
            <a:xfrm>
              <a:off x="5837205" y="3170110"/>
              <a:ext cx="337184" cy="337280"/>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5" name="Google Shape;235;p21"/>
            <p:cNvSpPr/>
            <p:nvPr/>
          </p:nvSpPr>
          <p:spPr>
            <a:xfrm>
              <a:off x="5853207" y="3186207"/>
              <a:ext cx="364617" cy="364617"/>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21"/>
            <p:cNvSpPr/>
            <p:nvPr/>
          </p:nvSpPr>
          <p:spPr>
            <a:xfrm>
              <a:off x="5875305" y="3208305"/>
              <a:ext cx="380238" cy="380238"/>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7" name="Google Shape;237;p21"/>
            <p:cNvSpPr/>
            <p:nvPr/>
          </p:nvSpPr>
          <p:spPr>
            <a:xfrm>
              <a:off x="5902832" y="3235832"/>
              <a:ext cx="385191" cy="385191"/>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21"/>
            <p:cNvSpPr/>
            <p:nvPr/>
          </p:nvSpPr>
          <p:spPr>
            <a:xfrm>
              <a:off x="5935789" y="3268313"/>
              <a:ext cx="379761" cy="380237"/>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p21"/>
            <p:cNvSpPr/>
            <p:nvPr/>
          </p:nvSpPr>
          <p:spPr>
            <a:xfrm>
              <a:off x="5972841" y="3305841"/>
              <a:ext cx="364807" cy="364807"/>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21"/>
            <p:cNvSpPr/>
            <p:nvPr/>
          </p:nvSpPr>
          <p:spPr>
            <a:xfrm>
              <a:off x="6016370" y="3349466"/>
              <a:ext cx="337280" cy="337280"/>
            </a:xfrm>
            <a:custGeom>
              <a:rect b="b" l="l" r="r" t="t"/>
              <a:pathLst>
                <a:path extrusionOk="0" h="337280" w="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p21"/>
            <p:cNvSpPr/>
            <p:nvPr/>
          </p:nvSpPr>
          <p:spPr>
            <a:xfrm>
              <a:off x="6067329" y="3400425"/>
              <a:ext cx="294227" cy="294132"/>
            </a:xfrm>
            <a:custGeom>
              <a:rect b="b" l="l" r="r" t="t"/>
              <a:pathLst>
                <a:path extrusionOk="0" h="294132" w="294227">
                  <a:moveTo>
                    <a:pt x="292989" y="0"/>
                  </a:moveTo>
                  <a:cubicBezTo>
                    <a:pt x="293561" y="5334"/>
                    <a:pt x="293942" y="10668"/>
                    <a:pt x="294227" y="15907"/>
                  </a:cubicBezTo>
                  <a:lnTo>
                    <a:pt x="15907" y="294132"/>
                  </a:lnTo>
                  <a:cubicBezTo>
                    <a:pt x="10668" y="294132"/>
                    <a:pt x="5334" y="293465"/>
                    <a:pt x="0" y="2928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2" name="Google Shape;242;p21"/>
            <p:cNvSpPr/>
            <p:nvPr/>
          </p:nvSpPr>
          <p:spPr>
            <a:xfrm>
              <a:off x="6129337" y="3462337"/>
              <a:ext cx="230314" cy="230314"/>
            </a:xfrm>
            <a:custGeom>
              <a:rect b="b" l="l" r="r" t="t"/>
              <a:pathLst>
                <a:path extrusionOk="0" h="230314" w="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3" name="Google Shape;243;p21"/>
            <p:cNvSpPr/>
            <p:nvPr/>
          </p:nvSpPr>
          <p:spPr>
            <a:xfrm>
              <a:off x="6218682" y="3551682"/>
              <a:ext cx="112871" cy="112871"/>
            </a:xfrm>
            <a:custGeom>
              <a:rect b="b" l="l" r="r" t="t"/>
              <a:pathLst>
                <a:path extrusionOk="0" h="112871" w="112871">
                  <a:moveTo>
                    <a:pt x="112871" y="0"/>
                  </a:moveTo>
                  <a:cubicBezTo>
                    <a:pt x="87618" y="48239"/>
                    <a:pt x="48239" y="87618"/>
                    <a:pt x="0" y="1128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44" name="Google Shape;244;p21"/>
          <p:cNvSpPr/>
          <p:nvPr/>
        </p:nvSpPr>
        <p:spPr>
          <a:xfrm>
            <a:off x="599502" y="4752208"/>
            <a:ext cx="365021" cy="365021"/>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5" name="Google Shape;245;p21"/>
          <p:cNvSpPr/>
          <p:nvPr/>
        </p:nvSpPr>
        <p:spPr>
          <a:xfrm>
            <a:off x="599502" y="4752208"/>
            <a:ext cx="365021" cy="365021"/>
          </a:xfrm>
          <a:prstGeom prst="ellipse">
            <a:avLst/>
          </a:prstGeom>
          <a:solidFill>
            <a:schemeClr val="accent2">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21"/>
          <p:cNvSpPr txBox="1"/>
          <p:nvPr/>
        </p:nvSpPr>
        <p:spPr>
          <a:xfrm>
            <a:off x="6234868" y="1130846"/>
            <a:ext cx="5217173"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800"/>
              <a:buFont typeface="Arial"/>
              <a:buChar char="•"/>
            </a:pPr>
            <a:r>
              <a:rPr lang="en-US" sz="1800" u="sng">
                <a:solidFill>
                  <a:schemeClr val="hlink"/>
                </a:solidFill>
                <a:latin typeface="Arial"/>
                <a:ea typeface="Arial"/>
                <a:cs typeface="Arial"/>
                <a:sym typeface="Arial"/>
                <a:hlinkClick r:id="rId3"/>
              </a:rPr>
              <a:t>Documentar de manera efectiva los requisitos</a:t>
            </a:r>
            <a:r>
              <a:rPr lang="en-US" sz="1800">
                <a:solidFill>
                  <a:schemeClr val="lt1"/>
                </a:solidFill>
                <a:latin typeface="Arial"/>
                <a:ea typeface="Arial"/>
                <a:cs typeface="Arial"/>
                <a:sym typeface="Arial"/>
              </a:rPr>
              <a:t> es la columna vertebral para poder alinear el producto final con los objetivos empresariales. Es imperativo que se reúnan todas las partes (clientes, los responsables de empresa y los líderes de los equipos) para documentar los requisitos de forma clara y concisa, sin dejar lugar a lagunas o a la improvisación.</a:t>
            </a:r>
            <a:endParaRPr/>
          </a:p>
          <a:p>
            <a:pPr indent="0" lvl="0" marL="0" marR="0" rtl="0" algn="l">
              <a:lnSpc>
                <a:spcPct val="90000"/>
              </a:lnSpc>
              <a:spcBef>
                <a:spcPts val="1600"/>
              </a:spcBef>
              <a:spcAft>
                <a:spcPts val="0"/>
              </a:spcAft>
              <a:buClr>
                <a:schemeClr val="lt1"/>
              </a:buClr>
              <a:buSzPts val="1800"/>
              <a:buFont typeface="Arial"/>
              <a:buChar char="•"/>
            </a:pPr>
            <a:r>
              <a:rPr lang="en-US" sz="1800">
                <a:solidFill>
                  <a:schemeClr val="lt1"/>
                </a:solidFill>
                <a:latin typeface="Arial"/>
                <a:ea typeface="Arial"/>
                <a:cs typeface="Arial"/>
                <a:sym typeface="Arial"/>
              </a:rPr>
              <a:t>Es necesario definir los requisitos básicos, los derivados y los implícitos, tanto funcionales como no funcionales. La funcionalidad se puede obtener mediante escenarios de casos de uso. Los requisitos en torno al rendimiento, funcionamiento a prueba de fallos, de sistema, diseño y arquitectura, todos deben estar bien documentados y tenidos en cuenta.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2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22"/>
          <p:cNvSpPr/>
          <p:nvPr/>
        </p:nvSpPr>
        <p:spPr>
          <a:xfrm>
            <a:off x="1102368" y="694268"/>
            <a:ext cx="3553510" cy="547793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lang="en-US" sz="4400">
                <a:solidFill>
                  <a:schemeClr val="lt1"/>
                </a:solidFill>
                <a:latin typeface="Play"/>
                <a:ea typeface="Play"/>
                <a:cs typeface="Play"/>
                <a:sym typeface="Play"/>
              </a:rPr>
              <a:t>#6 Definir la arquitectura del sistema</a:t>
            </a:r>
            <a:endParaRPr/>
          </a:p>
          <a:p>
            <a:pPr indent="0" lvl="0" marL="0" marR="0" rtl="0" algn="ctr">
              <a:lnSpc>
                <a:spcPct val="90000"/>
              </a:lnSpc>
              <a:spcBef>
                <a:spcPts val="600"/>
              </a:spcBef>
              <a:spcAft>
                <a:spcPts val="0"/>
              </a:spcAft>
              <a:buNone/>
            </a:pPr>
            <a:r>
              <a:t/>
            </a:r>
            <a:endParaRPr b="1" sz="4400">
              <a:solidFill>
                <a:schemeClr val="lt1"/>
              </a:solidFill>
              <a:latin typeface="Play"/>
              <a:ea typeface="Play"/>
              <a:cs typeface="Play"/>
              <a:sym typeface="Play"/>
            </a:endParaRPr>
          </a:p>
        </p:txBody>
      </p:sp>
      <p:grpSp>
        <p:nvGrpSpPr>
          <p:cNvPr id="253" name="Google Shape;253;p22"/>
          <p:cNvGrpSpPr/>
          <p:nvPr/>
        </p:nvGrpSpPr>
        <p:grpSpPr>
          <a:xfrm>
            <a:off x="0" y="202912"/>
            <a:ext cx="1910252" cy="709660"/>
            <a:chOff x="2267504" y="2540250"/>
            <a:chExt cx="1990951" cy="739640"/>
          </a:xfrm>
        </p:grpSpPr>
        <p:sp>
          <p:nvSpPr>
            <p:cNvPr id="254" name="Google Shape;254;p22"/>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5" name="Google Shape;255;p22"/>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56" name="Google Shape;256;p22"/>
          <p:cNvGrpSpPr/>
          <p:nvPr/>
        </p:nvGrpSpPr>
        <p:grpSpPr>
          <a:xfrm>
            <a:off x="4737426" y="2203010"/>
            <a:ext cx="975169" cy="975171"/>
            <a:chOff x="5829300" y="3162300"/>
            <a:chExt cx="532256" cy="532257"/>
          </a:xfrm>
        </p:grpSpPr>
        <p:sp>
          <p:nvSpPr>
            <p:cNvPr id="257" name="Google Shape;257;p22"/>
            <p:cNvSpPr/>
            <p:nvPr/>
          </p:nvSpPr>
          <p:spPr>
            <a:xfrm>
              <a:off x="5859208" y="3192208"/>
              <a:ext cx="112966" cy="112966"/>
            </a:xfrm>
            <a:custGeom>
              <a:rect b="b" l="l" r="r" t="t"/>
              <a:pathLst>
                <a:path extrusionOk="0" h="112966" w="112966">
                  <a:moveTo>
                    <a:pt x="112967" y="0"/>
                  </a:moveTo>
                  <a:lnTo>
                    <a:pt x="0" y="112967"/>
                  </a:lnTo>
                  <a:cubicBezTo>
                    <a:pt x="25356" y="64747"/>
                    <a:pt x="64747" y="25356"/>
                    <a:pt x="1129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22"/>
            <p:cNvSpPr/>
            <p:nvPr/>
          </p:nvSpPr>
          <p:spPr>
            <a:xfrm>
              <a:off x="5831205" y="3164205"/>
              <a:ext cx="230314" cy="230314"/>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22"/>
            <p:cNvSpPr/>
            <p:nvPr/>
          </p:nvSpPr>
          <p:spPr>
            <a:xfrm>
              <a:off x="5829300" y="3162300"/>
              <a:ext cx="294131" cy="294131"/>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 name="Google Shape;260;p22"/>
            <p:cNvSpPr/>
            <p:nvPr/>
          </p:nvSpPr>
          <p:spPr>
            <a:xfrm>
              <a:off x="5837205" y="3170110"/>
              <a:ext cx="337184" cy="337280"/>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22"/>
            <p:cNvSpPr/>
            <p:nvPr/>
          </p:nvSpPr>
          <p:spPr>
            <a:xfrm>
              <a:off x="5853207" y="3186207"/>
              <a:ext cx="364617" cy="364617"/>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22"/>
            <p:cNvSpPr/>
            <p:nvPr/>
          </p:nvSpPr>
          <p:spPr>
            <a:xfrm>
              <a:off x="5875305" y="3208305"/>
              <a:ext cx="380238" cy="380238"/>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3" name="Google Shape;263;p22"/>
            <p:cNvSpPr/>
            <p:nvPr/>
          </p:nvSpPr>
          <p:spPr>
            <a:xfrm>
              <a:off x="5902832" y="3235832"/>
              <a:ext cx="385191" cy="385191"/>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22"/>
            <p:cNvSpPr/>
            <p:nvPr/>
          </p:nvSpPr>
          <p:spPr>
            <a:xfrm>
              <a:off x="5935789" y="3268313"/>
              <a:ext cx="379761" cy="380237"/>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22"/>
            <p:cNvSpPr/>
            <p:nvPr/>
          </p:nvSpPr>
          <p:spPr>
            <a:xfrm>
              <a:off x="5972841" y="3305841"/>
              <a:ext cx="364807" cy="364807"/>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22"/>
            <p:cNvSpPr/>
            <p:nvPr/>
          </p:nvSpPr>
          <p:spPr>
            <a:xfrm>
              <a:off x="6016370" y="3349466"/>
              <a:ext cx="337280" cy="337280"/>
            </a:xfrm>
            <a:custGeom>
              <a:rect b="b" l="l" r="r" t="t"/>
              <a:pathLst>
                <a:path extrusionOk="0" h="337280" w="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22"/>
            <p:cNvSpPr/>
            <p:nvPr/>
          </p:nvSpPr>
          <p:spPr>
            <a:xfrm>
              <a:off x="6067329" y="3400425"/>
              <a:ext cx="294227" cy="294132"/>
            </a:xfrm>
            <a:custGeom>
              <a:rect b="b" l="l" r="r" t="t"/>
              <a:pathLst>
                <a:path extrusionOk="0" h="294132" w="294227">
                  <a:moveTo>
                    <a:pt x="292989" y="0"/>
                  </a:moveTo>
                  <a:cubicBezTo>
                    <a:pt x="293561" y="5334"/>
                    <a:pt x="293942" y="10668"/>
                    <a:pt x="294227" y="15907"/>
                  </a:cubicBezTo>
                  <a:lnTo>
                    <a:pt x="15907" y="294132"/>
                  </a:lnTo>
                  <a:cubicBezTo>
                    <a:pt x="10668" y="294132"/>
                    <a:pt x="5334" y="293465"/>
                    <a:pt x="0" y="2928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22"/>
            <p:cNvSpPr/>
            <p:nvPr/>
          </p:nvSpPr>
          <p:spPr>
            <a:xfrm>
              <a:off x="6129337" y="3462337"/>
              <a:ext cx="230314" cy="230314"/>
            </a:xfrm>
            <a:custGeom>
              <a:rect b="b" l="l" r="r" t="t"/>
              <a:pathLst>
                <a:path extrusionOk="0" h="230314" w="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22"/>
            <p:cNvSpPr/>
            <p:nvPr/>
          </p:nvSpPr>
          <p:spPr>
            <a:xfrm>
              <a:off x="6218682" y="3551682"/>
              <a:ext cx="112871" cy="112871"/>
            </a:xfrm>
            <a:custGeom>
              <a:rect b="b" l="l" r="r" t="t"/>
              <a:pathLst>
                <a:path extrusionOk="0" h="112871" w="112871">
                  <a:moveTo>
                    <a:pt x="112871" y="0"/>
                  </a:moveTo>
                  <a:cubicBezTo>
                    <a:pt x="87618" y="48239"/>
                    <a:pt x="48239" y="87618"/>
                    <a:pt x="0" y="1128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70" name="Google Shape;270;p22"/>
          <p:cNvSpPr/>
          <p:nvPr/>
        </p:nvSpPr>
        <p:spPr>
          <a:xfrm>
            <a:off x="599502" y="4752208"/>
            <a:ext cx="365021" cy="365021"/>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22"/>
          <p:cNvSpPr/>
          <p:nvPr/>
        </p:nvSpPr>
        <p:spPr>
          <a:xfrm>
            <a:off x="599502" y="4752208"/>
            <a:ext cx="365021" cy="365021"/>
          </a:xfrm>
          <a:prstGeom prst="ellipse">
            <a:avLst/>
          </a:prstGeom>
          <a:solidFill>
            <a:schemeClr val="accent2">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p22"/>
          <p:cNvSpPr txBox="1"/>
          <p:nvPr/>
        </p:nvSpPr>
        <p:spPr>
          <a:xfrm>
            <a:off x="6234868" y="1130846"/>
            <a:ext cx="5217173"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Un buen arquitecto de aplicaciones garantizará una elección de arquitectura del sistema apropiada, teniendo en cuenta tanto los requisitos como las limitaciones y restricciones, si las hubiera. Buenas prácticas, tales como la identificación de amenazas y anti-patrones dentro del sistema, son muy útiles.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2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8" name="Google Shape;278;p23"/>
          <p:cNvSpPr/>
          <p:nvPr/>
        </p:nvSpPr>
        <p:spPr>
          <a:xfrm>
            <a:off x="1102368" y="694268"/>
            <a:ext cx="3553510" cy="547793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lang="en-US" sz="4400">
                <a:solidFill>
                  <a:schemeClr val="lt1"/>
                </a:solidFill>
                <a:latin typeface="Play"/>
                <a:ea typeface="Play"/>
                <a:cs typeface="Play"/>
                <a:sym typeface="Play"/>
              </a:rPr>
              <a:t>#7 Optimizar el diseño de la aplicación</a:t>
            </a:r>
            <a:endParaRPr b="1" sz="4400">
              <a:solidFill>
                <a:schemeClr val="lt1"/>
              </a:solidFill>
              <a:latin typeface="Play"/>
              <a:ea typeface="Play"/>
              <a:cs typeface="Play"/>
              <a:sym typeface="Play"/>
            </a:endParaRPr>
          </a:p>
          <a:p>
            <a:pPr indent="0" lvl="0" marL="0" marR="0" rtl="0" algn="ctr">
              <a:lnSpc>
                <a:spcPct val="90000"/>
              </a:lnSpc>
              <a:spcBef>
                <a:spcPts val="600"/>
              </a:spcBef>
              <a:spcAft>
                <a:spcPts val="0"/>
              </a:spcAft>
              <a:buNone/>
            </a:pPr>
            <a:r>
              <a:t/>
            </a:r>
            <a:endParaRPr b="1" sz="4400">
              <a:solidFill>
                <a:schemeClr val="lt1"/>
              </a:solidFill>
              <a:latin typeface="Play"/>
              <a:ea typeface="Play"/>
              <a:cs typeface="Play"/>
              <a:sym typeface="Play"/>
            </a:endParaRPr>
          </a:p>
        </p:txBody>
      </p:sp>
      <p:grpSp>
        <p:nvGrpSpPr>
          <p:cNvPr id="279" name="Google Shape;279;p23"/>
          <p:cNvGrpSpPr/>
          <p:nvPr/>
        </p:nvGrpSpPr>
        <p:grpSpPr>
          <a:xfrm>
            <a:off x="0" y="202912"/>
            <a:ext cx="1910252" cy="709660"/>
            <a:chOff x="2267504" y="2540250"/>
            <a:chExt cx="1990951" cy="739640"/>
          </a:xfrm>
        </p:grpSpPr>
        <p:sp>
          <p:nvSpPr>
            <p:cNvPr id="280" name="Google Shape;280;p23"/>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1" name="Google Shape;281;p23"/>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82" name="Google Shape;282;p23"/>
          <p:cNvGrpSpPr/>
          <p:nvPr/>
        </p:nvGrpSpPr>
        <p:grpSpPr>
          <a:xfrm>
            <a:off x="4737426" y="2203010"/>
            <a:ext cx="975169" cy="975171"/>
            <a:chOff x="5829300" y="3162300"/>
            <a:chExt cx="532256" cy="532257"/>
          </a:xfrm>
        </p:grpSpPr>
        <p:sp>
          <p:nvSpPr>
            <p:cNvPr id="283" name="Google Shape;283;p23"/>
            <p:cNvSpPr/>
            <p:nvPr/>
          </p:nvSpPr>
          <p:spPr>
            <a:xfrm>
              <a:off x="5859208" y="3192208"/>
              <a:ext cx="112966" cy="112966"/>
            </a:xfrm>
            <a:custGeom>
              <a:rect b="b" l="l" r="r" t="t"/>
              <a:pathLst>
                <a:path extrusionOk="0" h="112966" w="112966">
                  <a:moveTo>
                    <a:pt x="112967" y="0"/>
                  </a:moveTo>
                  <a:lnTo>
                    <a:pt x="0" y="112967"/>
                  </a:lnTo>
                  <a:cubicBezTo>
                    <a:pt x="25356" y="64747"/>
                    <a:pt x="64747" y="25356"/>
                    <a:pt x="1129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4" name="Google Shape;284;p23"/>
            <p:cNvSpPr/>
            <p:nvPr/>
          </p:nvSpPr>
          <p:spPr>
            <a:xfrm>
              <a:off x="5831205" y="3164205"/>
              <a:ext cx="230314" cy="230314"/>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5" name="Google Shape;285;p23"/>
            <p:cNvSpPr/>
            <p:nvPr/>
          </p:nvSpPr>
          <p:spPr>
            <a:xfrm>
              <a:off x="5829300" y="3162300"/>
              <a:ext cx="294131" cy="294131"/>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6" name="Google Shape;286;p23"/>
            <p:cNvSpPr/>
            <p:nvPr/>
          </p:nvSpPr>
          <p:spPr>
            <a:xfrm>
              <a:off x="5837205" y="3170110"/>
              <a:ext cx="337184" cy="337280"/>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23"/>
            <p:cNvSpPr/>
            <p:nvPr/>
          </p:nvSpPr>
          <p:spPr>
            <a:xfrm>
              <a:off x="5853207" y="3186207"/>
              <a:ext cx="364617" cy="364617"/>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8" name="Google Shape;288;p23"/>
            <p:cNvSpPr/>
            <p:nvPr/>
          </p:nvSpPr>
          <p:spPr>
            <a:xfrm>
              <a:off x="5875305" y="3208305"/>
              <a:ext cx="380238" cy="380238"/>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9" name="Google Shape;289;p23"/>
            <p:cNvSpPr/>
            <p:nvPr/>
          </p:nvSpPr>
          <p:spPr>
            <a:xfrm>
              <a:off x="5902832" y="3235832"/>
              <a:ext cx="385191" cy="385191"/>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0" name="Google Shape;290;p23"/>
            <p:cNvSpPr/>
            <p:nvPr/>
          </p:nvSpPr>
          <p:spPr>
            <a:xfrm>
              <a:off x="5935789" y="3268313"/>
              <a:ext cx="379761" cy="380237"/>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1" name="Google Shape;291;p23"/>
            <p:cNvSpPr/>
            <p:nvPr/>
          </p:nvSpPr>
          <p:spPr>
            <a:xfrm>
              <a:off x="5972841" y="3305841"/>
              <a:ext cx="364807" cy="364807"/>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2" name="Google Shape;292;p23"/>
            <p:cNvSpPr/>
            <p:nvPr/>
          </p:nvSpPr>
          <p:spPr>
            <a:xfrm>
              <a:off x="6016370" y="3349466"/>
              <a:ext cx="337280" cy="337280"/>
            </a:xfrm>
            <a:custGeom>
              <a:rect b="b" l="l" r="r" t="t"/>
              <a:pathLst>
                <a:path extrusionOk="0" h="337280" w="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3" name="Google Shape;293;p23"/>
            <p:cNvSpPr/>
            <p:nvPr/>
          </p:nvSpPr>
          <p:spPr>
            <a:xfrm>
              <a:off x="6067329" y="3400425"/>
              <a:ext cx="294227" cy="294132"/>
            </a:xfrm>
            <a:custGeom>
              <a:rect b="b" l="l" r="r" t="t"/>
              <a:pathLst>
                <a:path extrusionOk="0" h="294132" w="294227">
                  <a:moveTo>
                    <a:pt x="292989" y="0"/>
                  </a:moveTo>
                  <a:cubicBezTo>
                    <a:pt x="293561" y="5334"/>
                    <a:pt x="293942" y="10668"/>
                    <a:pt x="294227" y="15907"/>
                  </a:cubicBezTo>
                  <a:lnTo>
                    <a:pt x="15907" y="294132"/>
                  </a:lnTo>
                  <a:cubicBezTo>
                    <a:pt x="10668" y="294132"/>
                    <a:pt x="5334" y="293465"/>
                    <a:pt x="0" y="2928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4" name="Google Shape;294;p23"/>
            <p:cNvSpPr/>
            <p:nvPr/>
          </p:nvSpPr>
          <p:spPr>
            <a:xfrm>
              <a:off x="6129337" y="3462337"/>
              <a:ext cx="230314" cy="230314"/>
            </a:xfrm>
            <a:custGeom>
              <a:rect b="b" l="l" r="r" t="t"/>
              <a:pathLst>
                <a:path extrusionOk="0" h="230314" w="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5" name="Google Shape;295;p23"/>
            <p:cNvSpPr/>
            <p:nvPr/>
          </p:nvSpPr>
          <p:spPr>
            <a:xfrm>
              <a:off x="6218682" y="3551682"/>
              <a:ext cx="112871" cy="112871"/>
            </a:xfrm>
            <a:custGeom>
              <a:rect b="b" l="l" r="r" t="t"/>
              <a:pathLst>
                <a:path extrusionOk="0" h="112871" w="112871">
                  <a:moveTo>
                    <a:pt x="112871" y="0"/>
                  </a:moveTo>
                  <a:cubicBezTo>
                    <a:pt x="87618" y="48239"/>
                    <a:pt x="48239" y="87618"/>
                    <a:pt x="0" y="1128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96" name="Google Shape;296;p23"/>
          <p:cNvSpPr/>
          <p:nvPr/>
        </p:nvSpPr>
        <p:spPr>
          <a:xfrm>
            <a:off x="599502" y="4752208"/>
            <a:ext cx="365021" cy="365021"/>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7" name="Google Shape;297;p23"/>
          <p:cNvSpPr/>
          <p:nvPr/>
        </p:nvSpPr>
        <p:spPr>
          <a:xfrm>
            <a:off x="599502" y="4752208"/>
            <a:ext cx="365021" cy="365021"/>
          </a:xfrm>
          <a:prstGeom prst="ellipse">
            <a:avLst/>
          </a:prstGeom>
          <a:solidFill>
            <a:schemeClr val="accent2">
              <a:alpha val="29803"/>
            </a:schemeClr>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8" name="Google Shape;298;p23"/>
          <p:cNvSpPr txBox="1"/>
          <p:nvPr/>
        </p:nvSpPr>
        <p:spPr>
          <a:xfrm>
            <a:off x="6234868" y="1130846"/>
            <a:ext cx="5217173"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El diseño debe ser modular y </a:t>
            </a:r>
            <a:r>
              <a:rPr lang="en-US" sz="1800" u="sng">
                <a:solidFill>
                  <a:schemeClr val="hlink"/>
                </a:solidFill>
                <a:latin typeface="Arial"/>
                <a:ea typeface="Arial"/>
                <a:cs typeface="Arial"/>
                <a:sym typeface="Arial"/>
                <a:hlinkClick r:id="rId3"/>
              </a:rPr>
              <a:t>estar optimizado</a:t>
            </a:r>
            <a:r>
              <a:rPr lang="en-US" sz="1800">
                <a:solidFill>
                  <a:schemeClr val="lt1"/>
                </a:solidFill>
                <a:latin typeface="Arial"/>
                <a:ea typeface="Arial"/>
                <a:cs typeface="Arial"/>
                <a:sym typeface="Arial"/>
              </a:rPr>
              <a:t>. </a:t>
            </a:r>
            <a:endParaRPr/>
          </a:p>
          <a:p>
            <a:pPr indent="0" lvl="0" marL="0" marR="0" rtl="0" algn="l">
              <a:lnSpc>
                <a:spcPct val="90000"/>
              </a:lnSpc>
              <a:spcBef>
                <a:spcPts val="1600"/>
              </a:spcBef>
              <a:spcAft>
                <a:spcPts val="0"/>
              </a:spcAft>
              <a:buClr>
                <a:schemeClr val="lt1"/>
              </a:buClr>
              <a:buSzPts val="1800"/>
              <a:buFont typeface="Arial"/>
              <a:buChar char="•"/>
            </a:pPr>
            <a:r>
              <a:rPr lang="en-US" sz="1800">
                <a:solidFill>
                  <a:schemeClr val="lt1"/>
                </a:solidFill>
                <a:latin typeface="Arial"/>
                <a:ea typeface="Arial"/>
                <a:cs typeface="Arial"/>
                <a:sym typeface="Arial"/>
              </a:rPr>
              <a:t>Equilibrar y distribuir funcionalidad entre varios módulos puede hacer que el proyecto funcione bien o que rompa. </a:t>
            </a:r>
            <a:endParaRPr/>
          </a:p>
          <a:p>
            <a:pPr indent="0" lvl="0" marL="0" marR="0" rtl="0" algn="l">
              <a:lnSpc>
                <a:spcPct val="90000"/>
              </a:lnSpc>
              <a:spcBef>
                <a:spcPts val="1600"/>
              </a:spcBef>
              <a:spcAft>
                <a:spcPts val="0"/>
              </a:spcAft>
              <a:buClr>
                <a:schemeClr val="lt1"/>
              </a:buClr>
              <a:buSzPts val="1800"/>
              <a:buFont typeface="Arial"/>
              <a:buChar char="•"/>
            </a:pPr>
            <a:r>
              <a:rPr lang="en-US" sz="1800">
                <a:solidFill>
                  <a:schemeClr val="lt1"/>
                </a:solidFill>
                <a:latin typeface="Arial"/>
                <a:ea typeface="Arial"/>
                <a:cs typeface="Arial"/>
                <a:sym typeface="Arial"/>
              </a:rPr>
              <a:t>Un enfoque orientado a objetos es una técnica que garantiza modularidad. Depende de los diseñadores garantizar que el enfoque elegido se aplique bien para poder lograr la máxima cohesión con un acoplamiento mínimo. La reutilización del código es un aspecto muchas veces infrautilizado en el diseño de la aplicación, y si está bien implementado, puede ahorrar mucho esfuerzo y reducir costes a la larga en cualquier proyecto.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