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20"/>
  </p:handoutMasterIdLst>
  <p:sldIdLst>
    <p:sldId id="268" r:id="rId2"/>
    <p:sldId id="257" r:id="rId3"/>
    <p:sldId id="298" r:id="rId4"/>
    <p:sldId id="299" r:id="rId5"/>
    <p:sldId id="300" r:id="rId6"/>
    <p:sldId id="301" r:id="rId7"/>
    <p:sldId id="305" r:id="rId8"/>
    <p:sldId id="306" r:id="rId9"/>
    <p:sldId id="302" r:id="rId10"/>
    <p:sldId id="303" r:id="rId11"/>
    <p:sldId id="304" r:id="rId12"/>
    <p:sldId id="307" r:id="rId13"/>
    <p:sldId id="308" r:id="rId14"/>
    <p:sldId id="309" r:id="rId15"/>
    <p:sldId id="310" r:id="rId16"/>
    <p:sldId id="293" r:id="rId17"/>
    <p:sldId id="340" r:id="rId18"/>
    <p:sldId id="34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E3B72E"/>
    <a:srgbClr val="FFCA08"/>
    <a:srgbClr val="FF6700"/>
    <a:srgbClr val="D69C29"/>
    <a:srgbClr val="F6CD35"/>
    <a:srgbClr val="EE6000"/>
    <a:srgbClr val="FFFFFF"/>
    <a:srgbClr val="C18D25"/>
    <a:srgbClr val="DB7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4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09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317" y="5808388"/>
            <a:ext cx="105156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799007" y="4098710"/>
            <a:ext cx="8994911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64677" y="6382124"/>
            <a:ext cx="732924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54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7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11BF-8AC1-4926-9E62-3D953A1A2E37}" type="datetimeFigureOut">
              <a:rPr lang="es-CO" smtClean="0"/>
              <a:pPr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0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ecision-tree/" TargetMode="External"/><Relationship Id="rId3" Type="http://schemas.openxmlformats.org/officeDocument/2006/relationships/hyperlink" Target="https://unmonoqueteclea.github.io/machine-learning/regresionlogistica/" TargetMode="External"/><Relationship Id="rId7" Type="http://schemas.openxmlformats.org/officeDocument/2006/relationships/hyperlink" Target="https://towardsdatascience.com/decision-trees-in-machine-learning-641b9c4e8052" TargetMode="External"/><Relationship Id="rId2" Type="http://schemas.openxmlformats.org/officeDocument/2006/relationships/hyperlink" Target="https://blog.gfi.es/algoritmos-entrenamiento-machine-learn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greyatom/decision-trees-a-simple-way-to-visualize-a-decision-dc506a403aeb" TargetMode="External"/><Relationship Id="rId5" Type="http://schemas.openxmlformats.org/officeDocument/2006/relationships/hyperlink" Target="https://bigdatadummy.com/2017/09/19/regresion-logistica/" TargetMode="External"/><Relationship Id="rId4" Type="http://schemas.openxmlformats.org/officeDocument/2006/relationships/hyperlink" Target="http://ligdigonzalez.com/aprendizaje-supervisado-logistic-regression/" TargetMode="Externa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03C4B1F2-8DBA-4BE9-94D4-A9FE0709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FFAD8F39-354E-4D53-A724-A3265800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18401" y="293300"/>
            <a:ext cx="15883858" cy="89536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43" y="3446747"/>
            <a:ext cx="6810839" cy="2037438"/>
          </a:xfrm>
        </p:spPr>
        <p:txBody>
          <a:bodyPr>
            <a:noAutofit/>
          </a:bodyPr>
          <a:lstStyle/>
          <a:p>
            <a:pPr algn="l"/>
            <a:r>
              <a:rPr lang="es-CO" sz="8000" dirty="0"/>
              <a:t>Introducción a Ciencia de Datos </a:t>
            </a:r>
            <a:br>
              <a:rPr lang="es-CO" sz="8000" dirty="0"/>
            </a:br>
            <a:r>
              <a:rPr lang="es-CO" sz="8000" dirty="0"/>
              <a:t>Sesión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314994" y="5373886"/>
            <a:ext cx="7285086" cy="573737"/>
          </a:xfrm>
        </p:spPr>
        <p:txBody>
          <a:bodyPr>
            <a:normAutofit/>
          </a:bodyPr>
          <a:lstStyle/>
          <a:p>
            <a:r>
              <a:rPr lang="es-CO" sz="2600" dirty="0"/>
              <a:t>Efrén Jiménez Delgado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>
          <a:xfrm>
            <a:off x="1072070" y="1812142"/>
            <a:ext cx="6746183" cy="521579"/>
          </a:xfrm>
        </p:spPr>
        <p:txBody>
          <a:bodyPr>
            <a:normAutofit/>
          </a:bodyPr>
          <a:lstStyle/>
          <a:p>
            <a:pPr algn="l"/>
            <a:r>
              <a:rPr lang="es-CO" sz="2800" dirty="0">
                <a:solidFill>
                  <a:schemeClr val="bg1"/>
                </a:solidFill>
                <a:latin typeface="Arial" charset="0"/>
                <a:cs typeface="Arial" charset="0"/>
              </a:rPr>
              <a:t>Tecnológico de Costa Rica</a:t>
            </a:r>
            <a:endParaRPr lang="es-ES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>
          <a:xfrm>
            <a:off x="6490284" y="5816659"/>
            <a:ext cx="5078781" cy="369646"/>
          </a:xfrm>
        </p:spPr>
        <p:txBody>
          <a:bodyPr>
            <a:normAutofit/>
          </a:bodyPr>
          <a:lstStyle/>
          <a:p>
            <a:r>
              <a:rPr lang="es-CO" sz="1600" dirty="0">
                <a:solidFill>
                  <a:schemeClr val="accent5"/>
                </a:solidFill>
              </a:rPr>
              <a:t>28-09-2020</a:t>
            </a:r>
            <a:endParaRPr lang="es-ES" sz="1600" dirty="0">
              <a:solidFill>
                <a:schemeClr val="accent5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DF1C0E-0A34-41A2-978D-04F67520E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6" y="-3208065"/>
            <a:ext cx="3578634" cy="3208065"/>
          </a:xfrm>
          <a:prstGeom prst="rect">
            <a:avLst/>
          </a:prstGeom>
        </p:spPr>
      </p:pic>
      <p:pic>
        <p:nvPicPr>
          <p:cNvPr id="6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4547F0B3-418C-4149-8940-608A8A13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01" y="13327"/>
            <a:ext cx="2753927" cy="1445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0286 0.4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2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25CE2-2CE0-4CB7-A4C3-6ECD4A2F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14" y="133096"/>
            <a:ext cx="6277148" cy="976044"/>
          </a:xfrm>
        </p:spPr>
        <p:txBody>
          <a:bodyPr>
            <a:normAutofit fontScale="90000"/>
          </a:bodyPr>
          <a:lstStyle/>
          <a:p>
            <a:r>
              <a:rPr lang="es-CR" dirty="0"/>
              <a:t>¿Qué es el proceso de </a:t>
            </a:r>
            <a:r>
              <a:rPr lang="es-CR" dirty="0" err="1"/>
              <a:t>bagging</a:t>
            </a:r>
            <a:r>
              <a:rPr lang="es-CR" dirty="0"/>
              <a:t> y 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243E7-EE3A-40E5-9DB3-6025FB62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605483"/>
            <a:ext cx="5646490" cy="4351338"/>
          </a:xfrm>
        </p:spPr>
        <p:txBody>
          <a:bodyPr>
            <a:normAutofit fontScale="92500"/>
          </a:bodyPr>
          <a:lstStyle/>
          <a:p>
            <a:r>
              <a:rPr lang="es-CR" dirty="0" err="1"/>
              <a:t>Bagging</a:t>
            </a:r>
            <a:r>
              <a:rPr lang="es-CR" dirty="0"/>
              <a:t> es una técnica usada para reducir la varianza de las predicciones a través de la combinación de los resultados de varios clasificadores, cada uno de ellos modelados con diferentes subconjuntos tomados de la misma población.</a:t>
            </a:r>
          </a:p>
          <a:p>
            <a:r>
              <a:rPr lang="es-CR" dirty="0"/>
              <a:t>En resumen:</a:t>
            </a:r>
          </a:p>
          <a:p>
            <a:pPr lvl="1"/>
            <a:r>
              <a:rPr lang="es-CR" dirty="0"/>
              <a:t>Crear múltiples subconjuntos de datos</a:t>
            </a:r>
          </a:p>
          <a:p>
            <a:pPr lvl="1"/>
            <a:r>
              <a:rPr lang="es-CR" dirty="0"/>
              <a:t>Construir múltiples modelos</a:t>
            </a:r>
          </a:p>
          <a:p>
            <a:pPr lvl="1"/>
            <a:r>
              <a:rPr lang="es-CR" dirty="0"/>
              <a:t>Combinar los modelos.</a:t>
            </a:r>
          </a:p>
          <a:p>
            <a:endParaRPr lang="es-CR" dirty="0"/>
          </a:p>
        </p:txBody>
      </p:sp>
      <p:pic>
        <p:nvPicPr>
          <p:cNvPr id="6146" name="Picture 2" descr="âPruningâ">
            <a:extLst>
              <a:ext uri="{FF2B5EF4-FFF2-40B4-BE49-F238E27FC236}">
                <a16:creationId xmlns:a16="http://schemas.microsoft.com/office/drawing/2014/main" id="{D967CCF1-4902-4DDD-9105-39E5B7CE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32" y="2573152"/>
            <a:ext cx="4764729" cy="21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BDD6E8-0817-470C-B350-DFF0C6B4BCD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610056" y="-101582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401B9-BA36-47DC-903E-B0ED832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26" y="-56435"/>
            <a:ext cx="10515600" cy="1325563"/>
          </a:xfrm>
        </p:spPr>
        <p:txBody>
          <a:bodyPr/>
          <a:lstStyle/>
          <a:p>
            <a:r>
              <a:rPr lang="es-CR" b="1" dirty="0"/>
              <a:t>Random Forest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E8F83-24AD-4871-8D75-B81424C4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54878" cy="4351338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Random Forest se considera como la “panacea” en todos los problemas de ciencia de datos.</a:t>
            </a:r>
          </a:p>
          <a:p>
            <a:r>
              <a:rPr lang="es-CR" dirty="0" err="1"/>
              <a:t>Util</a:t>
            </a:r>
            <a:r>
              <a:rPr lang="es-CR" dirty="0"/>
              <a:t> para regresión y clasificación.</a:t>
            </a:r>
          </a:p>
          <a:p>
            <a:r>
              <a:rPr lang="es-CR" dirty="0"/>
              <a:t>Un grupo de modelos “débiles”, se combinan en un modelo robusto.</a:t>
            </a:r>
          </a:p>
          <a:p>
            <a:r>
              <a:rPr lang="es-CR" dirty="0"/>
              <a:t>Sirve como una técnica para reducción de la dimensionalidad.</a:t>
            </a:r>
          </a:p>
          <a:p>
            <a:r>
              <a:rPr lang="es-CR" dirty="0"/>
              <a:t>Se generan múltiples árboles (a diferencia de CART).</a:t>
            </a:r>
          </a:p>
          <a:p>
            <a:r>
              <a:rPr lang="es-CR" dirty="0"/>
              <a:t>Cada árbol da una clasificación (vota por una clase). Y el resultado es la clase con mayor número de votos en todo el bosque (</a:t>
            </a:r>
            <a:r>
              <a:rPr lang="es-CR" dirty="0" err="1"/>
              <a:t>forest</a:t>
            </a:r>
            <a:r>
              <a:rPr lang="es-CR" dirty="0"/>
              <a:t>).</a:t>
            </a:r>
          </a:p>
          <a:p>
            <a:r>
              <a:rPr lang="es-CR" dirty="0"/>
              <a:t>Para regresión, se toma el promedio de las salidas (predicciones) de todos los árboles.</a:t>
            </a:r>
          </a:p>
          <a:p>
            <a:endParaRPr lang="es-CR" dirty="0"/>
          </a:p>
        </p:txBody>
      </p:sp>
      <p:pic>
        <p:nvPicPr>
          <p:cNvPr id="7170" name="Picture 2" descr="âbootstrap_conceptâ">
            <a:extLst>
              <a:ext uri="{FF2B5EF4-FFF2-40B4-BE49-F238E27FC236}">
                <a16:creationId xmlns:a16="http://schemas.microsoft.com/office/drawing/2014/main" id="{74904D47-DAB8-4621-A2A2-3268547E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526" y="2323533"/>
            <a:ext cx="5170065" cy="28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B56BC9C-7F51-488C-B93A-0251EFCB4B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61470" y="-84479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07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7CF-DD3D-4D97-A334-52858006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889" y="-2547"/>
            <a:ext cx="10515600" cy="1325563"/>
          </a:xfrm>
        </p:spPr>
        <p:txBody>
          <a:bodyPr/>
          <a:lstStyle/>
          <a:p>
            <a:r>
              <a:rPr lang="es-CR" b="1" dirty="0"/>
              <a:t>Ventajas 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7749F-B3A9-449D-8E31-4390E2C1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s-CR" dirty="0"/>
              <a:t>Existen muy pocas suposiciones y por lo tanto la preparación de los datos es mínima.</a:t>
            </a:r>
          </a:p>
          <a:p>
            <a:r>
              <a:rPr lang="es-CR" dirty="0"/>
              <a:t>Puede manejar hasta miles de variables de entrada e identificar las más significativas. Método de reducción de dimensionalidad.</a:t>
            </a:r>
          </a:p>
          <a:p>
            <a:r>
              <a:rPr lang="es-CR" dirty="0"/>
              <a:t>Una de las salidas del modelo es la </a:t>
            </a:r>
            <a:r>
              <a:rPr lang="es-CR" b="1" dirty="0"/>
              <a:t>importancia de variables</a:t>
            </a:r>
            <a:r>
              <a:rPr lang="es-CR" dirty="0"/>
              <a:t>.</a:t>
            </a:r>
          </a:p>
          <a:p>
            <a:r>
              <a:rPr lang="es-CR" dirty="0"/>
              <a:t>Incorpora métodos efectivos para estimar valores faltantes.</a:t>
            </a:r>
          </a:p>
          <a:p>
            <a:r>
              <a:rPr lang="es-CR" dirty="0"/>
              <a:t>Es posible usarlo como método no supervisado (</a:t>
            </a:r>
            <a:r>
              <a:rPr lang="es-CR" dirty="0" err="1"/>
              <a:t>clustering</a:t>
            </a:r>
            <a:r>
              <a:rPr lang="es-CR" dirty="0"/>
              <a:t>) y detección de </a:t>
            </a:r>
            <a:r>
              <a:rPr lang="es-CR" dirty="0" err="1"/>
              <a:t>outliers</a:t>
            </a:r>
            <a:r>
              <a:rPr lang="es-CR" dirty="0"/>
              <a:t>.</a:t>
            </a:r>
          </a:p>
          <a:p>
            <a:endParaRPr lang="es-C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BC7B96-3271-4365-90B8-77F7E450D2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12689" y="-2547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0242" name="Picture 2" descr="Resultado de imagen para random forest machine learning">
            <a:extLst>
              <a:ext uri="{FF2B5EF4-FFF2-40B4-BE49-F238E27FC236}">
                <a16:creationId xmlns:a16="http://schemas.microsoft.com/office/drawing/2014/main" id="{89A2BB65-AF09-4F3A-B6A5-9ED4065C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66" y="1825625"/>
            <a:ext cx="5200003" cy="37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4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70EE-C727-43A5-A006-A2D5A72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60" y="108922"/>
            <a:ext cx="5764618" cy="904560"/>
          </a:xfrm>
        </p:spPr>
        <p:txBody>
          <a:bodyPr>
            <a:normAutofit fontScale="90000"/>
          </a:bodyPr>
          <a:lstStyle/>
          <a:p>
            <a:r>
              <a:rPr lang="es-CR" b="1" dirty="0"/>
              <a:t> Desventajas de Random Forest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6DA25-7EDD-4A8B-9BF4-55C71859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s-CR" dirty="0"/>
              <a:t>Pérdida de interpretación</a:t>
            </a:r>
          </a:p>
          <a:p>
            <a:r>
              <a:rPr lang="es-CR" dirty="0"/>
              <a:t>Bueno para clasificación, no tanto para regresión. Las predicciones no son de naturaleza continua.</a:t>
            </a:r>
          </a:p>
          <a:p>
            <a:r>
              <a:rPr lang="es-CR" dirty="0"/>
              <a:t>En regresión, no puede predecir más allá del rango de valores del conjunto de entrenamiento.</a:t>
            </a:r>
          </a:p>
          <a:p>
            <a:r>
              <a:rPr lang="es-CR" dirty="0"/>
              <a:t>Poco control en lo que hace el modelo (modelo caja negra para modeladores estadísticos)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281AD9-A1DC-4668-910A-296ACA1490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22978" y="-161498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9218" name="Picture 2" descr="Resultado de imagen para random forest machine learning">
            <a:extLst>
              <a:ext uri="{FF2B5EF4-FFF2-40B4-BE49-F238E27FC236}">
                <a16:creationId xmlns:a16="http://schemas.microsoft.com/office/drawing/2014/main" id="{EA5A9535-14B1-4EC0-BFCD-C69A085B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978" y="2066887"/>
            <a:ext cx="4207481" cy="35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7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C0AB-7134-471E-99A7-370AE0F9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65" y="-56074"/>
            <a:ext cx="10515600" cy="1325563"/>
          </a:xfrm>
        </p:spPr>
        <p:txBody>
          <a:bodyPr/>
          <a:lstStyle/>
          <a:p>
            <a:r>
              <a:rPr lang="es-CR" b="1" dirty="0"/>
              <a:t>Regresión 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4E74D-FCC2-4190-B635-D5A9BC0C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431" cy="4351338"/>
          </a:xfrm>
        </p:spPr>
        <p:txBody>
          <a:bodyPr>
            <a:normAutofit/>
          </a:bodyPr>
          <a:lstStyle/>
          <a:p>
            <a:r>
              <a:rPr lang="es-CR" sz="2400" dirty="0"/>
              <a:t>La regresión logística es un procedimiento cuantitativo de gran utilidad para problemas donde la variable dependiente toma valores en un conjunto finito</a:t>
            </a:r>
          </a:p>
          <a:p>
            <a:r>
              <a:rPr lang="es-CR" sz="2400" dirty="0"/>
              <a:t>Ejemplo: </a:t>
            </a:r>
          </a:p>
          <a:p>
            <a:pPr lvl="1"/>
            <a:r>
              <a:rPr lang="es-CR" sz="2000" dirty="0"/>
              <a:t>Un paciente muere o no antes del alta. </a:t>
            </a:r>
          </a:p>
          <a:p>
            <a:pPr lvl="1"/>
            <a:r>
              <a:rPr lang="es-CR" sz="2000" dirty="0"/>
              <a:t>Una persona deja o no de fumar después de un tratamiento. </a:t>
            </a:r>
          </a:p>
          <a:p>
            <a:pPr lvl="1"/>
            <a:r>
              <a:rPr lang="es-CR" sz="2000" dirty="0"/>
              <a:t>En un estudio retrospectivo un individuo es caso o control. </a:t>
            </a:r>
          </a:p>
          <a:p>
            <a:pPr lvl="1"/>
            <a:r>
              <a:rPr lang="es-CR" sz="2000" dirty="0"/>
              <a:t>Un paciente positivo al VIH está o no en el estado IV.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EE53D9-1290-4387-B474-F94CDB92FCF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9694" y="-115993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82D12595-009F-46F1-BB20-D2FC2FD6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79" y="2379214"/>
            <a:ext cx="4137389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3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AEFB-0538-4D51-AE02-E4CC3386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294" y="-123973"/>
            <a:ext cx="10515600" cy="1325563"/>
          </a:xfrm>
        </p:spPr>
        <p:txBody>
          <a:bodyPr/>
          <a:lstStyle/>
          <a:p>
            <a:r>
              <a:rPr lang="es-CR" b="1" dirty="0"/>
              <a:t>Regresión Logística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83771-E118-44D5-A962-7732C0AD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8111" cy="3998126"/>
          </a:xfrm>
        </p:spPr>
        <p:txBody>
          <a:bodyPr>
            <a:normAutofit/>
          </a:bodyPr>
          <a:lstStyle/>
          <a:p>
            <a:r>
              <a:rPr lang="es-CR" sz="2400" dirty="0"/>
              <a:t>La </a:t>
            </a:r>
            <a:r>
              <a:rPr lang="es-CR" sz="2400" b="1" i="1" dirty="0"/>
              <a:t>Regresión Logística</a:t>
            </a:r>
            <a:r>
              <a:rPr lang="es-CR" sz="2400" dirty="0"/>
              <a:t> no se utiliza para variables numéricas, sino que se emplea para </a:t>
            </a:r>
            <a:r>
              <a:rPr lang="es-CR" sz="2400" b="1" dirty="0"/>
              <a:t>predecir</a:t>
            </a:r>
            <a:r>
              <a:rPr lang="es-CR" sz="2400" dirty="0"/>
              <a:t> el resultado de una </a:t>
            </a:r>
            <a:r>
              <a:rPr lang="es-CR" sz="2400" b="1" dirty="0"/>
              <a:t>variable categórica</a:t>
            </a:r>
            <a:r>
              <a:rPr lang="es-CR" sz="2400" dirty="0"/>
              <a:t> en función de variables independientes. Debido a su sencillez y rápida aplicación, este algoritmo suele utilizarse con frecuencia para problemas de </a:t>
            </a:r>
            <a:r>
              <a:rPr lang="es-CR" sz="2400" b="1" i="1" dirty="0"/>
              <a:t>Clasificación Binaria</a:t>
            </a:r>
            <a:r>
              <a:rPr lang="es-CR" sz="2400" b="1" dirty="0"/>
              <a:t> y </a:t>
            </a:r>
            <a:r>
              <a:rPr lang="es-CR" sz="2400" b="1" i="1" dirty="0"/>
              <a:t>Clasificación Multiclase</a:t>
            </a:r>
            <a:r>
              <a:rPr lang="es-CR" sz="2400" b="1" dirty="0"/>
              <a:t> con fronteras lineales</a:t>
            </a:r>
            <a:r>
              <a:rPr lang="es-CR" sz="2400" dirty="0"/>
              <a:t>. </a:t>
            </a:r>
          </a:p>
        </p:txBody>
      </p:sp>
      <p:pic>
        <p:nvPicPr>
          <p:cNvPr id="8196" name="Picture 4" descr="Resultado de imagen para RegresiÃ³n LogÃ­stica">
            <a:extLst>
              <a:ext uri="{FF2B5EF4-FFF2-40B4-BE49-F238E27FC236}">
                <a16:creationId xmlns:a16="http://schemas.microsoft.com/office/drawing/2014/main" id="{659C476E-4415-4B74-A5A4-380B7D1E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10" y="1825625"/>
            <a:ext cx="5362031" cy="36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156485A-CF02-49E2-8437-0FC28C218DD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9694" y="-115993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77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92991" y="-8152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R" sz="4000" dirty="0"/>
              <a:t>Bibliografía</a:t>
            </a:r>
            <a:endParaRPr lang="es-C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2"/>
              </a:rPr>
              <a:t>https://blog.gfi.es/algoritmos-entrenamiento-machine-learning/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3"/>
              </a:rPr>
              <a:t>https://unmonoqueteclea.github.io/machine-learning/regresionlogistica/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4"/>
              </a:rPr>
              <a:t>http://ligdigonzalez.com/aprendizaje-supervisado-logistic-regression/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5"/>
              </a:rPr>
              <a:t>https://bigdatadummy.com/2017/09/19/regresion-logistica/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6"/>
              </a:rPr>
              <a:t>https://medium.com/greyatom/decision-trees-a-simple-way-to-visualize-a-decision-dc506a403aeb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7"/>
              </a:rPr>
              <a:t>https://towardsdatascience.com/decision-trees-in-machine-learning-641b9c4e8052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>
                <a:hlinkClick r:id="rId8"/>
              </a:rPr>
              <a:t>https://www.geeksforgeeks.org/decision-tree/</a:t>
            </a: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CR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59AA84-E2F7-4502-B3F2-08C88FDF804D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983275" y="-81528"/>
            <a:ext cx="2753640" cy="144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EA3A93-3E01-43DD-9CAB-D1E4A0C3E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910C438-9F64-485F-8A59-1CFA08054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https://github.com/ejimenezdelgado/taller_4.0_ciencia_de_datos</a:t>
            </a:r>
          </a:p>
        </p:txBody>
      </p:sp>
      <p:pic>
        <p:nvPicPr>
          <p:cNvPr id="7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D546F1D6-D77B-4129-9D22-12B62A1B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25" y="-163115"/>
            <a:ext cx="2753927" cy="1445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0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F4688-685B-49C8-A88F-684C7CD1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8" name="Picture 4" descr="Universidad Nacional Abierta y a Distancia - UNAD">
            <a:extLst>
              <a:ext uri="{FF2B5EF4-FFF2-40B4-BE49-F238E27FC236}">
                <a16:creationId xmlns:a16="http://schemas.microsoft.com/office/drawing/2014/main" id="{93CA8AB5-B410-434D-91B4-62C3C1D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6" y="1690688"/>
            <a:ext cx="3235726" cy="32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C | Tecnológico de Costa Rica">
            <a:extLst>
              <a:ext uri="{FF2B5EF4-FFF2-40B4-BE49-F238E27FC236}">
                <a16:creationId xmlns:a16="http://schemas.microsoft.com/office/drawing/2014/main" id="{ABFBF7C4-6FF2-4F7C-B74D-A1BA7465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58" y="2075803"/>
            <a:ext cx="5558246" cy="29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8BBFE52F-4099-4BAB-8857-2B514081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1351"/>
            <a:ext cx="10515600" cy="1115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4000" b="0" dirty="0">
                <a:solidFill>
                  <a:srgbClr val="006680"/>
                </a:solidFill>
              </a:rPr>
              <a:t>¡GRACIAS POR SU ATENCIÓN!</a:t>
            </a:r>
          </a:p>
        </p:txBody>
      </p:sp>
      <p:pic>
        <p:nvPicPr>
          <p:cNvPr id="6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9AB2C60C-3F00-425E-8D10-732F2307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58" y="-154237"/>
            <a:ext cx="2753927" cy="1445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FB5A-FDFF-4B9D-A4DD-360F421E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2" y="91187"/>
            <a:ext cx="10515600" cy="870012"/>
          </a:xfrm>
        </p:spPr>
        <p:txBody>
          <a:bodyPr/>
          <a:lstStyle/>
          <a:p>
            <a:r>
              <a:rPr lang="es-CR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03BAD-21F5-4C54-8463-D3A288B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26"/>
            <a:ext cx="7098437" cy="4351338"/>
          </a:xfrm>
        </p:spPr>
        <p:txBody>
          <a:bodyPr>
            <a:normAutofit/>
          </a:bodyPr>
          <a:lstStyle/>
          <a:p>
            <a:pPr marL="45756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r>
              <a:rPr lang="es-CR" dirty="0"/>
              <a:t>Métodos supervisados</a:t>
            </a:r>
          </a:p>
          <a:p>
            <a:pPr marL="45756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r>
              <a:rPr lang="es-CR" dirty="0"/>
              <a:t>Clasificación	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/>
              <a:t>Arboles de decisión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 err="1"/>
              <a:t>Random</a:t>
            </a:r>
            <a:r>
              <a:rPr lang="es-CR" dirty="0"/>
              <a:t> </a:t>
            </a:r>
            <a:r>
              <a:rPr lang="es-CR" dirty="0" err="1"/>
              <a:t>forest</a:t>
            </a:r>
            <a:r>
              <a:rPr lang="es-CR" dirty="0"/>
              <a:t>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R" dirty="0"/>
              <a:t>Regresión Logística</a:t>
            </a:r>
          </a:p>
          <a:p>
            <a:pPr lvl="1"/>
            <a:endParaRPr lang="es-CR" dirty="0"/>
          </a:p>
          <a:p>
            <a:pPr lvl="1"/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8A1164-0B4B-43CA-AE8F-9ACC49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84" y="1272565"/>
            <a:ext cx="3319693" cy="3723020"/>
          </a:xfrm>
          <a:prstGeom prst="rect">
            <a:avLst/>
          </a:prstGeom>
        </p:spPr>
      </p:pic>
      <p:pic>
        <p:nvPicPr>
          <p:cNvPr id="5" name="Picture 2" descr="https://www.tec.ac.cr/hoyeneltec/sites/default/files/media/branding/logo-tec.png">
            <a:extLst>
              <a:ext uri="{FF2B5EF4-FFF2-40B4-BE49-F238E27FC236}">
                <a16:creationId xmlns:a16="http://schemas.microsoft.com/office/drawing/2014/main" id="{C2395DA5-6577-4898-9612-6CEBAB62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76" y="-98703"/>
            <a:ext cx="275392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3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BC5C-88A2-4572-A53F-CEBC8F8E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-1120"/>
            <a:ext cx="7950693" cy="1325563"/>
          </a:xfrm>
        </p:spPr>
        <p:txBody>
          <a:bodyPr>
            <a:normAutofit/>
          </a:bodyPr>
          <a:lstStyle/>
          <a:p>
            <a:r>
              <a:rPr lang="es-CR" b="1" dirty="0"/>
              <a:t>Aprendizaje supervisados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DD684-7E90-4492-81FA-B286CEC5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00"/>
            <a:ext cx="5820052" cy="4351338"/>
          </a:xfrm>
        </p:spPr>
        <p:txBody>
          <a:bodyPr>
            <a:normAutofit/>
          </a:bodyPr>
          <a:lstStyle/>
          <a:p>
            <a:endParaRPr lang="es-CR" dirty="0"/>
          </a:p>
          <a:p>
            <a:r>
              <a:rPr lang="es-CR" b="1" dirty="0"/>
              <a:t>Algoritmos de clasificación</a:t>
            </a:r>
          </a:p>
          <a:p>
            <a:pPr lvl="1"/>
            <a:r>
              <a:rPr lang="es-CR" dirty="0"/>
              <a:t>Estos algoritmos tienen como objetivo determinar cuál es la </a:t>
            </a:r>
            <a:r>
              <a:rPr lang="es-CR" b="1" dirty="0"/>
              <a:t>clase</a:t>
            </a:r>
            <a:r>
              <a:rPr lang="es-CR" dirty="0"/>
              <a:t>, de las que ya se tiene conocimiento, a la que debe pertenecer una nueva muestra, teniendo en cuenta la información que se puede extraer del conjunto de entrenamiento.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DA7A66-DBBF-439C-9524-C7D62C2C83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59182" y="-120957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1AAFC1B-6FE3-47C2-90B2-BB1CFBA5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19" y="2517028"/>
            <a:ext cx="4836413" cy="24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260E-1950-44D4-B11B-6103B85D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30" y="-671"/>
            <a:ext cx="10515600" cy="1325563"/>
          </a:xfrm>
        </p:spPr>
        <p:txBody>
          <a:bodyPr/>
          <a:lstStyle/>
          <a:p>
            <a:r>
              <a:rPr lang="es-CR" dirty="0"/>
              <a:t>Arboles de decisión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3C44B-AE62-4492-B4BD-23973BD1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08025" cy="4351338"/>
          </a:xfrm>
        </p:spPr>
        <p:txBody>
          <a:bodyPr>
            <a:normAutofit/>
          </a:bodyPr>
          <a:lstStyle/>
          <a:p>
            <a:r>
              <a:rPr lang="es-CR" sz="2000" dirty="0"/>
              <a:t>El enfoque </a:t>
            </a:r>
            <a:r>
              <a:rPr lang="es-CR" sz="2000" i="1" dirty="0" err="1"/>
              <a:t>classification</a:t>
            </a:r>
            <a:r>
              <a:rPr lang="es-CR" sz="2000" i="1" dirty="0"/>
              <a:t> and </a:t>
            </a:r>
            <a:r>
              <a:rPr lang="es-CR" sz="2000" i="1" dirty="0" err="1"/>
              <a:t>regression</a:t>
            </a:r>
            <a:r>
              <a:rPr lang="es-CR" sz="2000" i="1" dirty="0"/>
              <a:t> </a:t>
            </a:r>
            <a:r>
              <a:rPr lang="es-CR" sz="2000" i="1" dirty="0" err="1"/>
              <a:t>tree</a:t>
            </a:r>
            <a:r>
              <a:rPr lang="es-CR" sz="2000" i="1" dirty="0"/>
              <a:t> (CART)</a:t>
            </a:r>
            <a:r>
              <a:rPr lang="es-CR" sz="2000" dirty="0"/>
              <a:t> fue desarrollado por </a:t>
            </a:r>
            <a:r>
              <a:rPr lang="es-CR" sz="2000" dirty="0" err="1"/>
              <a:t>Breiman</a:t>
            </a:r>
            <a:r>
              <a:rPr lang="es-CR" sz="2000" dirty="0"/>
              <a:t> (1984).</a:t>
            </a:r>
          </a:p>
          <a:p>
            <a:r>
              <a:rPr lang="es-CR" sz="2000" dirty="0"/>
              <a:t>Son un tipo de algoritmos de aprendizaje supervisado (i.e., existe una variable objetivo predefinida).</a:t>
            </a:r>
          </a:p>
          <a:p>
            <a:r>
              <a:rPr lang="es-CR" sz="2000" dirty="0"/>
              <a:t>Principalmente usados en problemas de clasificación.</a:t>
            </a:r>
          </a:p>
          <a:p>
            <a:r>
              <a:rPr lang="es-CR" sz="2000" dirty="0"/>
              <a:t>Las variables de entrada y salida pueden ser categóricas o continuas.</a:t>
            </a:r>
          </a:p>
          <a:p>
            <a:r>
              <a:rPr lang="es-CR" sz="2000" dirty="0"/>
              <a:t>Divide el espacio de predictores (variables independientes) en regiones distintas y no sobrepuestas.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4F9929-A8CE-49F2-ACB8-81BA166C349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972103" y="-60590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âDecision Tree Explanationâ">
            <a:extLst>
              <a:ext uri="{FF2B5EF4-FFF2-40B4-BE49-F238E27FC236}">
                <a16:creationId xmlns:a16="http://schemas.microsoft.com/office/drawing/2014/main" id="{CEC60086-30CD-4C93-B6BD-0692C253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69" y="2827090"/>
            <a:ext cx="5503161" cy="18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1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5394-76BC-4FC5-B4BC-89A933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14" y="-56101"/>
            <a:ext cx="10515600" cy="1325563"/>
          </a:xfrm>
        </p:spPr>
        <p:txBody>
          <a:bodyPr/>
          <a:lstStyle/>
          <a:p>
            <a:r>
              <a:rPr lang="es-CR" dirty="0"/>
              <a:t>Arboles de decisión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3066D-4220-47A4-95DA-513B9DFF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089" cy="4351338"/>
          </a:xfrm>
        </p:spPr>
        <p:txBody>
          <a:bodyPr/>
          <a:lstStyle/>
          <a:p>
            <a:r>
              <a:rPr lang="es-CR" sz="2400" dirty="0"/>
              <a:t>Se divide la población o muestra en conjuntos </a:t>
            </a:r>
            <a:r>
              <a:rPr lang="es-CR" sz="2400" dirty="0" err="1"/>
              <a:t>homegéneos</a:t>
            </a:r>
            <a:r>
              <a:rPr lang="es-CR" sz="2400" dirty="0"/>
              <a:t> basados en la variable de entrada más significativa.</a:t>
            </a:r>
          </a:p>
          <a:p>
            <a:r>
              <a:rPr lang="es-CR" sz="2400" dirty="0"/>
              <a:t>La construcción del árbol sigue un enfoque de división binaria recursiva (top-</a:t>
            </a:r>
            <a:r>
              <a:rPr lang="es-CR" sz="2400" dirty="0" err="1"/>
              <a:t>down</a:t>
            </a:r>
            <a:r>
              <a:rPr lang="es-CR" sz="2400" dirty="0"/>
              <a:t> </a:t>
            </a:r>
            <a:r>
              <a:rPr lang="es-CR" sz="2400" dirty="0" err="1"/>
              <a:t>greddy</a:t>
            </a:r>
            <a:r>
              <a:rPr lang="es-CR" sz="2400" dirty="0"/>
              <a:t> </a:t>
            </a:r>
            <a:r>
              <a:rPr lang="es-CR" sz="2400" dirty="0" err="1"/>
              <a:t>approach</a:t>
            </a:r>
            <a:r>
              <a:rPr lang="es-CR" sz="2400" dirty="0"/>
              <a:t>). </a:t>
            </a:r>
            <a:r>
              <a:rPr lang="es-CR" sz="2400" dirty="0" err="1"/>
              <a:t>Greedy</a:t>
            </a:r>
            <a:r>
              <a:rPr lang="es-CR" sz="2400" dirty="0"/>
              <a:t> -&gt; analiza la mejor variable para ramificación sólo en el proceso de división actual.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508428-37E4-4C54-A019-6CEAF6A4972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22978" y="-175938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âDecision Tree Explanationâ">
            <a:extLst>
              <a:ext uri="{FF2B5EF4-FFF2-40B4-BE49-F238E27FC236}">
                <a16:creationId xmlns:a16="http://schemas.microsoft.com/office/drawing/2014/main" id="{28CD8FC3-4F72-472D-ADBB-99D62BB2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89" y="2300701"/>
            <a:ext cx="5439363" cy="302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C791F-F7E5-40F1-A96F-EBFE208A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17" y="0"/>
            <a:ext cx="10515600" cy="1325563"/>
          </a:xfrm>
        </p:spPr>
        <p:txBody>
          <a:bodyPr/>
          <a:lstStyle/>
          <a:p>
            <a:r>
              <a:rPr lang="es-CR" dirty="0"/>
              <a:t>Arboles de decisión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CA2E8-743C-42E3-A731-11FECB28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1" y="1550154"/>
            <a:ext cx="4799202" cy="4351338"/>
          </a:xfrm>
        </p:spPr>
        <p:txBody>
          <a:bodyPr>
            <a:normAutofit fontScale="92500"/>
          </a:bodyPr>
          <a:lstStyle/>
          <a:p>
            <a:r>
              <a:rPr lang="es-CR" b="1" dirty="0"/>
              <a:t>Ejemplo</a:t>
            </a:r>
          </a:p>
          <a:p>
            <a:pPr lvl="1"/>
            <a:r>
              <a:rPr lang="es-CR" sz="2200" dirty="0"/>
              <a:t>30 estudiantes</a:t>
            </a:r>
          </a:p>
          <a:p>
            <a:pPr lvl="1"/>
            <a:r>
              <a:rPr lang="es-CR" sz="2200" dirty="0"/>
              <a:t>3 variables: Género (hombre/mujer), Clase (IX/X) y Altura (5 a 6 pies).</a:t>
            </a:r>
          </a:p>
          <a:p>
            <a:pPr lvl="1"/>
            <a:r>
              <a:rPr lang="es-CR" sz="2200" dirty="0"/>
              <a:t>15 estudiantes juegan cricket en su tiempo libre</a:t>
            </a:r>
          </a:p>
          <a:p>
            <a:pPr lvl="1"/>
            <a:r>
              <a:rPr lang="es-CR" sz="2200" dirty="0"/>
              <a:t>Crear un modelo para predecir quien jugará cricket</a:t>
            </a:r>
          </a:p>
          <a:p>
            <a:pPr lvl="1"/>
            <a:r>
              <a:rPr lang="es-CR" sz="2200" dirty="0"/>
              <a:t>Segregar estudiantes basados en todos los valores de las 3 variables e identificar aquella variable que crea los conjuntos más homogéneos de estudiantes y que a su vez son heterogéneos entre ellos.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BEF91B-1AF6-495F-8A55-DCECCA1933F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91080" y="-119837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âExample Treeâ">
            <a:extLst>
              <a:ext uri="{FF2B5EF4-FFF2-40B4-BE49-F238E27FC236}">
                <a16:creationId xmlns:a16="http://schemas.microsoft.com/office/drawing/2014/main" id="{23DD96E5-EA0E-43D4-BCC3-358F9F73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84" y="2936209"/>
            <a:ext cx="6497865" cy="15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0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B68F-BD9D-404D-8605-3C947419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s-CR" b="1" dirty="0"/>
              <a:t>Ventajas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53513-EA1A-4A7A-B66F-0794178F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88" y="1608437"/>
            <a:ext cx="6779004" cy="4351338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Fácil de entender</a:t>
            </a:r>
          </a:p>
          <a:p>
            <a:r>
              <a:rPr lang="es-CR" dirty="0"/>
              <a:t>Útil en exploración de datos: identificar importancia de variables a partir de cientos de variables.</a:t>
            </a:r>
          </a:p>
          <a:p>
            <a:r>
              <a:rPr lang="es-CR" dirty="0"/>
              <a:t>Menos limpieza de datos: </a:t>
            </a:r>
            <a:r>
              <a:rPr lang="es-CR" dirty="0" err="1"/>
              <a:t>outliers</a:t>
            </a:r>
            <a:r>
              <a:rPr lang="es-CR" dirty="0"/>
              <a:t> y valores faltantes no influencian el modelo (A un cierto grado)</a:t>
            </a:r>
          </a:p>
          <a:p>
            <a:r>
              <a:rPr lang="es-CR" dirty="0"/>
              <a:t>El tipo de datos no es una restricción</a:t>
            </a:r>
          </a:p>
          <a:p>
            <a:r>
              <a:rPr lang="es-CR" dirty="0"/>
              <a:t>Es un método no paramétrico (i.e., no hay suposición acerca del espacio de distribución y la estructura del clasificador)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FCFA3C-D712-4671-83B8-426FC2A57FD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44243" y="-133976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1266" name="Picture 2" descr="Resultado de imagen para arboles de decision machine learning">
            <a:extLst>
              <a:ext uri="{FF2B5EF4-FFF2-40B4-BE49-F238E27FC236}">
                <a16:creationId xmlns:a16="http://schemas.microsoft.com/office/drawing/2014/main" id="{A14BBB29-01A9-4C3B-B2F9-87442E1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06" y="2164856"/>
            <a:ext cx="3429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7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0E1C-2384-40C3-9543-0CB2E5EF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8874"/>
            <a:ext cx="10515600" cy="1325563"/>
          </a:xfrm>
        </p:spPr>
        <p:txBody>
          <a:bodyPr/>
          <a:lstStyle/>
          <a:p>
            <a:r>
              <a:rPr lang="es-CR" b="1" dirty="0"/>
              <a:t>Desventajas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663DC-3B17-4C21-B247-7A678B1E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570444"/>
            <a:ext cx="5615866" cy="4335478"/>
          </a:xfrm>
        </p:spPr>
        <p:txBody>
          <a:bodyPr>
            <a:normAutofit fontScale="92500" lnSpcReduction="20000"/>
          </a:bodyPr>
          <a:lstStyle/>
          <a:p>
            <a:r>
              <a:rPr lang="es-CR" dirty="0"/>
              <a:t>Sobreajuste</a:t>
            </a:r>
          </a:p>
          <a:p>
            <a:r>
              <a:rPr lang="es-CR" dirty="0"/>
              <a:t>Pérdida de información al categorizar variables continuas</a:t>
            </a:r>
          </a:p>
          <a:p>
            <a:r>
              <a:rPr lang="es-CR" dirty="0"/>
              <a:t>Precisión: métodos como SVM y clasificadores tipo ensamblador a menudo tienen tasas de error 30% más bajas que CART (</a:t>
            </a:r>
            <a:r>
              <a:rPr lang="es-CR" dirty="0" err="1"/>
              <a:t>Classification</a:t>
            </a:r>
            <a:r>
              <a:rPr lang="es-CR" dirty="0"/>
              <a:t> and </a:t>
            </a:r>
            <a:r>
              <a:rPr lang="es-CR" dirty="0" err="1"/>
              <a:t>Regression</a:t>
            </a:r>
            <a:r>
              <a:rPr lang="es-CR" dirty="0"/>
              <a:t> </a:t>
            </a:r>
            <a:r>
              <a:rPr lang="es-CR" dirty="0" err="1"/>
              <a:t>Trees</a:t>
            </a:r>
            <a:r>
              <a:rPr lang="es-CR" dirty="0"/>
              <a:t>)</a:t>
            </a:r>
          </a:p>
          <a:p>
            <a:r>
              <a:rPr lang="es-CR" dirty="0"/>
              <a:t>Inestabilidad: un pequeño cambio en los datos puede modificar ampliamente la estructura del árbol. Por lo tanto la interpretación no es tan directa como parece.</a:t>
            </a:r>
          </a:p>
          <a:p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B0AE20-49E8-4F19-9D7D-B248B7E58D0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25266" y="-138793"/>
            <a:ext cx="2753640" cy="1445400"/>
          </a:xfrm>
          <a:prstGeom prst="rect">
            <a:avLst/>
          </a:prstGeom>
          <a:ln>
            <a:noFill/>
          </a:ln>
        </p:spPr>
      </p:pic>
      <p:pic>
        <p:nvPicPr>
          <p:cNvPr id="12290" name="Picture 2" descr="Resultado de imagen para arboles de decision machine learning">
            <a:extLst>
              <a:ext uri="{FF2B5EF4-FFF2-40B4-BE49-F238E27FC236}">
                <a16:creationId xmlns:a16="http://schemas.microsoft.com/office/drawing/2014/main" id="{4D2C2875-CFB5-45BC-A512-A05BEE29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6" y="2733118"/>
            <a:ext cx="4981624" cy="20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54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3C58-8BC3-4645-9BE5-60DFA94F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80" y="-91784"/>
            <a:ext cx="10515600" cy="1325563"/>
          </a:xfrm>
        </p:spPr>
        <p:txBody>
          <a:bodyPr/>
          <a:lstStyle/>
          <a:p>
            <a:r>
              <a:rPr lang="es-CR" dirty="0"/>
              <a:t>Random Forest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EEECF-77C3-4FD6-8FE0-A8ADE77D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4" y="1549179"/>
            <a:ext cx="5705213" cy="4351338"/>
          </a:xfrm>
        </p:spPr>
        <p:txBody>
          <a:bodyPr>
            <a:normAutofit fontScale="47500" lnSpcReduction="20000"/>
          </a:bodyPr>
          <a:lstStyle/>
          <a:p>
            <a:r>
              <a:rPr lang="es-CR" sz="2900" dirty="0"/>
              <a:t>Los métodos tipo ensamblador están formados de un </a:t>
            </a:r>
            <a:r>
              <a:rPr lang="es-CR" sz="2900" b="1" dirty="0"/>
              <a:t>grupo de modelos predictivos</a:t>
            </a:r>
            <a:r>
              <a:rPr lang="es-CR" sz="2900" dirty="0"/>
              <a:t> que permiten alcanzar una mejor precisión y estabilidad del modelo. Estos proveen una mejora significativa a los modelos de árboles de decisión.</a:t>
            </a:r>
          </a:p>
          <a:p>
            <a:endParaRPr lang="es-CR" dirty="0"/>
          </a:p>
          <a:p>
            <a:r>
              <a:rPr lang="es-CR" sz="3300" b="1" dirty="0"/>
              <a:t>Por qué surgen los ensambladores de árboles?</a:t>
            </a:r>
            <a:endParaRPr lang="es-CR" sz="3300" dirty="0"/>
          </a:p>
          <a:p>
            <a:pPr lvl="1"/>
            <a:r>
              <a:rPr lang="es-CR" sz="2900" dirty="0"/>
              <a:t>Así como todos los modelos, un árbol de decisión también sufre de los problemas de sesgo y varianza. Es decir, cuánto en promedio son los valores </a:t>
            </a:r>
            <a:r>
              <a:rPr lang="es-CR" sz="2900" dirty="0" err="1"/>
              <a:t>predecidos</a:t>
            </a:r>
            <a:r>
              <a:rPr lang="es-CR" sz="2900" dirty="0"/>
              <a:t> diferentes de los valores reales (sesgo) y cuan diferentes serán las predicciones de un modelo en un mismo punto si muestras diferentes se tomaran de la misma población’ (varianza).</a:t>
            </a:r>
          </a:p>
          <a:p>
            <a:pPr lvl="1"/>
            <a:endParaRPr lang="es-CR" sz="2900" dirty="0"/>
          </a:p>
          <a:p>
            <a:pPr lvl="1"/>
            <a:r>
              <a:rPr lang="es-CR" sz="2900" dirty="0"/>
              <a:t>Al construir un árbol pequeño se obtendrá un modelo con baja varianza y alto sesgo. Normalmente, al incrementar la complejidad del modelo, se verá una reducción en el error de predicción debido a un sesgo más bajo en el modelo. En un punto el modelo será muy complejo y se producirá un </a:t>
            </a:r>
            <a:r>
              <a:rPr lang="es-CR" sz="2900" dirty="0" err="1"/>
              <a:t>sobre-ajuste</a:t>
            </a:r>
            <a:r>
              <a:rPr lang="es-CR" sz="2900" dirty="0"/>
              <a:t> del modelo el cual empezará a sufrir de varianza alta.</a:t>
            </a:r>
          </a:p>
          <a:p>
            <a:pPr lvl="1"/>
            <a:endParaRPr lang="es-CR" sz="2900" dirty="0"/>
          </a:p>
          <a:p>
            <a:pPr lvl="1"/>
            <a:r>
              <a:rPr lang="es-CR" sz="2900" dirty="0"/>
              <a:t>El modelo óptimo debería mantener un balance entre estos dos tipos de errores. A esto se le conoce como “</a:t>
            </a:r>
            <a:r>
              <a:rPr lang="es-CR" sz="2900" dirty="0" err="1"/>
              <a:t>trade</a:t>
            </a:r>
            <a:r>
              <a:rPr lang="es-CR" sz="2900" dirty="0"/>
              <a:t>-off” (equilibrio) entre errores de sesgo y varianza. El uso de ensambladores es una forma de aplicar este “</a:t>
            </a:r>
            <a:r>
              <a:rPr lang="es-CR" sz="2900" dirty="0" err="1"/>
              <a:t>trade</a:t>
            </a:r>
            <a:r>
              <a:rPr lang="es-CR" sz="2900" dirty="0"/>
              <a:t>-off”.</a:t>
            </a:r>
          </a:p>
          <a:p>
            <a:endParaRPr lang="es-CR" dirty="0"/>
          </a:p>
        </p:txBody>
      </p:sp>
      <p:pic>
        <p:nvPicPr>
          <p:cNvPr id="5122" name="Picture 2" descr="âPruningâ">
            <a:extLst>
              <a:ext uri="{FF2B5EF4-FFF2-40B4-BE49-F238E27FC236}">
                <a16:creationId xmlns:a16="http://schemas.microsoft.com/office/drawing/2014/main" id="{5BFACF48-A3C8-4CC6-B689-909C386E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46" y="1994627"/>
            <a:ext cx="5055053" cy="39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EA7167E-1B70-436A-B639-9E1C1663B0A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285860" y="-91784"/>
            <a:ext cx="2753640" cy="1445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5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AD">
      <a:dk1>
        <a:srgbClr val="595959"/>
      </a:dk1>
      <a:lt1>
        <a:sysClr val="window" lastClr="FFFFFF"/>
      </a:lt1>
      <a:dk2>
        <a:srgbClr val="595959"/>
      </a:dk2>
      <a:lt2>
        <a:srgbClr val="D8D8D8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F18B1B"/>
      </a:hlink>
      <a:folHlink>
        <a:srgbClr val="00539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1158</Words>
  <Application>Microsoft Office PowerPoint</Application>
  <PresentationFormat>Panorámica</PresentationFormat>
  <Paragraphs>95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Introducción a Ciencia de Datos  Sesión 2</vt:lpstr>
      <vt:lpstr>Agenda</vt:lpstr>
      <vt:lpstr>Aprendizaje supervisados</vt:lpstr>
      <vt:lpstr>Arboles de decisión </vt:lpstr>
      <vt:lpstr>Arboles de decisión </vt:lpstr>
      <vt:lpstr>Arboles de decisión </vt:lpstr>
      <vt:lpstr>Ventajas</vt:lpstr>
      <vt:lpstr>Desventajas</vt:lpstr>
      <vt:lpstr>Random Forest </vt:lpstr>
      <vt:lpstr>¿Qué es el proceso de bagging y cómo funciona?</vt:lpstr>
      <vt:lpstr>Random Forest</vt:lpstr>
      <vt:lpstr>Ventajas </vt:lpstr>
      <vt:lpstr> Desventajas de Random Forest</vt:lpstr>
      <vt:lpstr>Regresión Logística</vt:lpstr>
      <vt:lpstr>Regresión Logística</vt:lpstr>
      <vt:lpstr>Presentación de PowerPoint</vt:lpstr>
      <vt:lpstr>Práctica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Efren</cp:lastModifiedBy>
  <cp:revision>124</cp:revision>
  <dcterms:created xsi:type="dcterms:W3CDTF">2018-10-24T15:10:35Z</dcterms:created>
  <dcterms:modified xsi:type="dcterms:W3CDTF">2020-09-28T21:52:03Z</dcterms:modified>
</cp:coreProperties>
</file>