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handoutMasterIdLst>
    <p:handoutMasterId r:id="rId13"/>
  </p:handoutMasterIdLst>
  <p:sldIdLst>
    <p:sldId id="268" r:id="rId2"/>
    <p:sldId id="258" r:id="rId3"/>
    <p:sldId id="319" r:id="rId4"/>
    <p:sldId id="320" r:id="rId5"/>
    <p:sldId id="321" r:id="rId6"/>
    <p:sldId id="322" r:id="rId7"/>
    <p:sldId id="324" r:id="rId8"/>
    <p:sldId id="323" r:id="rId9"/>
    <p:sldId id="293" r:id="rId10"/>
    <p:sldId id="340" r:id="rId11"/>
    <p:sldId id="34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31D"/>
    <a:srgbClr val="E3B72E"/>
    <a:srgbClr val="FFCA08"/>
    <a:srgbClr val="FF6700"/>
    <a:srgbClr val="D69C29"/>
    <a:srgbClr val="F6CD35"/>
    <a:srgbClr val="EE6000"/>
    <a:srgbClr val="FFFFFF"/>
    <a:srgbClr val="C18D25"/>
    <a:srgbClr val="DB7B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654" y="84"/>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5/10/2020</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18711BF-8AC1-4926-9E62-3D953A1A2E37}" type="datetimeFigureOut">
              <a:rPr lang="es-CO" smtClean="0"/>
              <a:t>5/10/2020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237198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8711BF-8AC1-4926-9E62-3D953A1A2E37}" type="datetimeFigureOut">
              <a:rPr lang="es-CO" smtClean="0"/>
              <a:pPr/>
              <a:t>5/10/2020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39354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15290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9008" y="4778061"/>
            <a:ext cx="8994909"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a:t>Título de la Exposición</a:t>
            </a:r>
            <a:endParaRPr lang="en-US" dirty="0"/>
          </a:p>
        </p:txBody>
      </p:sp>
      <p:sp>
        <p:nvSpPr>
          <p:cNvPr id="3" name="Text Placeholder 2"/>
          <p:cNvSpPr>
            <a:spLocks noGrp="1"/>
          </p:cNvSpPr>
          <p:nvPr>
            <p:ph type="body" idx="1" hasCustomPrompt="1"/>
          </p:nvPr>
        </p:nvSpPr>
        <p:spPr>
          <a:xfrm>
            <a:off x="1278317" y="5808388"/>
            <a:ext cx="105156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nombre del expositor</a:t>
            </a:r>
          </a:p>
        </p:txBody>
      </p:sp>
      <p:sp>
        <p:nvSpPr>
          <p:cNvPr id="8" name="Text Placeholder 2"/>
          <p:cNvSpPr>
            <a:spLocks noGrp="1"/>
          </p:cNvSpPr>
          <p:nvPr>
            <p:ph type="body" idx="14" hasCustomPrompt="1"/>
          </p:nvPr>
        </p:nvSpPr>
        <p:spPr>
          <a:xfrm>
            <a:off x="2799007" y="4098710"/>
            <a:ext cx="8994911"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4464677" y="6382124"/>
            <a:ext cx="732924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a:solidFill>
                  <a:srgbClr val="F2B80D"/>
                </a:solidFill>
                <a:latin typeface="Arial" panose="020B0604020202020204" pitchFamily="34" charset="0"/>
                <a:cs typeface="Arial" panose="020B0604020202020204" pitchFamily="34" charset="0"/>
              </a:rPr>
              <a:t>Lugar y fecha de la exposición</a:t>
            </a:r>
            <a:endParaRPr lang="es-ES" sz="1800" b="1" i="1" dirty="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864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05134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51697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18711BF-8AC1-4926-9E62-3D953A1A2E37}" type="datetimeFigureOut">
              <a:rPr lang="es-CO" smtClean="0"/>
              <a:pPr/>
              <a:t>5/10/2020</a:t>
            </a:fld>
            <a:endParaRPr lang="es-CO"/>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1538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8711BF-8AC1-4926-9E62-3D953A1A2E37}" type="datetimeFigureOut">
              <a:rPr lang="es-CO" smtClean="0"/>
              <a:pPr/>
              <a:t>5/10/2020</a:t>
            </a:fld>
            <a:endParaRPr lang="es-CO"/>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144153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18711BF-8AC1-4926-9E62-3D953A1A2E37}" type="datetimeFigureOut">
              <a:rPr lang="es-CO" smtClean="0"/>
              <a:pPr/>
              <a:t>5/10/2020</a:t>
            </a:fld>
            <a:endParaRPr lang="es-CO"/>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8025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11BF-8AC1-4926-9E62-3D953A1A2E37}" type="datetimeFigureOut">
              <a:rPr lang="es-CO" smtClean="0"/>
              <a:pPr/>
              <a:t>5/10/2020</a:t>
            </a:fld>
            <a:endParaRPr lang="es-CO"/>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227534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711BF-8AC1-4926-9E62-3D953A1A2E37}" type="datetimeFigureOut">
              <a:rPr lang="es-CO" smtClean="0"/>
              <a:pPr/>
              <a:t>5/10/2020</a:t>
            </a:fld>
            <a:endParaRPr lang="es-CO"/>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364973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711BF-8AC1-4926-9E62-3D953A1A2E37}" type="datetimeFigureOut">
              <a:rPr lang="es-CO" smtClean="0"/>
              <a:pPr/>
              <a:t>5/10/2020</a:t>
            </a:fld>
            <a:endParaRPr lang="es-CO"/>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318703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6898033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thda.com/english/articles/31-principal-component-methods-in-r-practical-guide/112-pca-principal-component-analysis-essentials/" TargetMode="External"/><Relationship Id="rId7" Type="http://schemas.openxmlformats.org/officeDocument/2006/relationships/image" Target="../media/image6.png"/><Relationship Id="rId2" Type="http://schemas.openxmlformats.org/officeDocument/2006/relationships/hyperlink" Target="https://www.displayr.com/what-is-dendrogram/" TargetMode="External"/><Relationship Id="rId1" Type="http://schemas.openxmlformats.org/officeDocument/2006/relationships/slideLayout" Target="../slideLayouts/slideLayout7.xml"/><Relationship Id="rId6" Type="http://schemas.openxmlformats.org/officeDocument/2006/relationships/hyperlink" Target="https://www.coursera.org/lecture/mineria-de-datos-introduccion/ejemplo-algoritmo-k-means-d0fgs" TargetMode="External"/><Relationship Id="rId5" Type="http://schemas.openxmlformats.org/officeDocument/2006/relationships/hyperlink" Target="https://stanford.edu/~cpiech/cs221/handouts/kmeans.html" TargetMode="External"/><Relationship Id="rId4" Type="http://schemas.openxmlformats.org/officeDocument/2006/relationships/hyperlink" Target="https://www.unioviedo.es/compnum/laboratorios_py/kmeans/kmea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alimentos&#10;&#10;Descripción generada automáticamente">
            <a:extLst>
              <a:ext uri="{FF2B5EF4-FFF2-40B4-BE49-F238E27FC236}">
                <a16:creationId xmlns:a16="http://schemas.microsoft.com/office/drawing/2014/main" id="{03C4B1F2-8DBA-4BE9-94D4-A9FE0709D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Gráfico 13">
            <a:extLst>
              <a:ext uri="{FF2B5EF4-FFF2-40B4-BE49-F238E27FC236}">
                <a16:creationId xmlns:a16="http://schemas.microsoft.com/office/drawing/2014/main" id="{FFAD8F39-354E-4D53-A724-A32658008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401" y="293300"/>
            <a:ext cx="15883858" cy="8953639"/>
          </a:xfrm>
          <a:prstGeom prst="rect">
            <a:avLst/>
          </a:prstGeom>
        </p:spPr>
      </p:pic>
      <p:sp>
        <p:nvSpPr>
          <p:cNvPr id="2" name="Título 1"/>
          <p:cNvSpPr>
            <a:spLocks noGrp="1"/>
          </p:cNvSpPr>
          <p:nvPr>
            <p:ph type="title"/>
          </p:nvPr>
        </p:nvSpPr>
        <p:spPr>
          <a:xfrm>
            <a:off x="1039743" y="3446747"/>
            <a:ext cx="6810839" cy="2037438"/>
          </a:xfrm>
        </p:spPr>
        <p:txBody>
          <a:bodyPr>
            <a:noAutofit/>
          </a:bodyPr>
          <a:lstStyle/>
          <a:p>
            <a:pPr algn="l"/>
            <a:r>
              <a:rPr lang="es-CO" sz="8000" dirty="0"/>
              <a:t>Introducción a Ciencia de Datos </a:t>
            </a:r>
            <a:br>
              <a:rPr lang="es-CO" sz="8000" dirty="0"/>
            </a:br>
            <a:r>
              <a:rPr lang="es-CO" sz="8000" dirty="0"/>
              <a:t>Sesión 4</a:t>
            </a:r>
          </a:p>
        </p:txBody>
      </p:sp>
      <p:sp>
        <p:nvSpPr>
          <p:cNvPr id="3" name="Marcador de texto 2"/>
          <p:cNvSpPr>
            <a:spLocks noGrp="1"/>
          </p:cNvSpPr>
          <p:nvPr>
            <p:ph type="body" idx="1"/>
          </p:nvPr>
        </p:nvSpPr>
        <p:spPr>
          <a:xfrm>
            <a:off x="4314994" y="5373886"/>
            <a:ext cx="7285086" cy="573737"/>
          </a:xfrm>
        </p:spPr>
        <p:txBody>
          <a:bodyPr>
            <a:normAutofit/>
          </a:bodyPr>
          <a:lstStyle/>
          <a:p>
            <a:r>
              <a:rPr lang="es-CO" sz="2600" dirty="0"/>
              <a:t>Efrén Jiménez Delgado</a:t>
            </a:r>
          </a:p>
        </p:txBody>
      </p:sp>
      <p:sp>
        <p:nvSpPr>
          <p:cNvPr id="4" name="Marcador de texto 3"/>
          <p:cNvSpPr>
            <a:spLocks noGrp="1"/>
          </p:cNvSpPr>
          <p:nvPr>
            <p:ph type="body" idx="14"/>
          </p:nvPr>
        </p:nvSpPr>
        <p:spPr>
          <a:xfrm>
            <a:off x="1072070" y="1812142"/>
            <a:ext cx="6746183" cy="521579"/>
          </a:xfrm>
        </p:spPr>
        <p:txBody>
          <a:bodyPr>
            <a:normAutofit/>
          </a:bodyPr>
          <a:lstStyle/>
          <a:p>
            <a:pPr algn="l"/>
            <a:r>
              <a:rPr lang="es-CO" sz="2800" dirty="0">
                <a:solidFill>
                  <a:schemeClr val="bg1"/>
                </a:solidFill>
                <a:latin typeface="Arial" charset="0"/>
                <a:cs typeface="Arial" charset="0"/>
              </a:rPr>
              <a:t>Tecnológico de Costa Rica</a:t>
            </a:r>
            <a:endParaRPr lang="es-ES" sz="2800" dirty="0">
              <a:solidFill>
                <a:schemeClr val="bg1"/>
              </a:solidFill>
              <a:latin typeface="Arial" charset="0"/>
              <a:cs typeface="Arial" charset="0"/>
            </a:endParaRPr>
          </a:p>
        </p:txBody>
      </p:sp>
      <p:sp>
        <p:nvSpPr>
          <p:cNvPr id="5" name="Marcador de texto 4"/>
          <p:cNvSpPr>
            <a:spLocks noGrp="1"/>
          </p:cNvSpPr>
          <p:nvPr>
            <p:ph type="body" idx="15"/>
          </p:nvPr>
        </p:nvSpPr>
        <p:spPr>
          <a:xfrm>
            <a:off x="6490284" y="5816659"/>
            <a:ext cx="5078781" cy="369646"/>
          </a:xfrm>
        </p:spPr>
        <p:txBody>
          <a:bodyPr>
            <a:normAutofit/>
          </a:bodyPr>
          <a:lstStyle/>
          <a:p>
            <a:r>
              <a:rPr lang="es-CO" sz="1600" dirty="0">
                <a:solidFill>
                  <a:schemeClr val="accent5"/>
                </a:solidFill>
              </a:rPr>
              <a:t>05-10-2020</a:t>
            </a:r>
            <a:endParaRPr lang="es-ES" sz="1600" dirty="0">
              <a:solidFill>
                <a:schemeClr val="accent5"/>
              </a:solidFill>
            </a:endParaRPr>
          </a:p>
        </p:txBody>
      </p:sp>
      <p:pic>
        <p:nvPicPr>
          <p:cNvPr id="9" name="Imagen 8">
            <a:extLst>
              <a:ext uri="{FF2B5EF4-FFF2-40B4-BE49-F238E27FC236}">
                <a16:creationId xmlns:a16="http://schemas.microsoft.com/office/drawing/2014/main" id="{DBDF1C0E-0A34-41A2-978D-04F67520EC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3366" y="-3208065"/>
            <a:ext cx="3578634" cy="3208065"/>
          </a:xfrm>
          <a:prstGeom prst="rect">
            <a:avLst/>
          </a:prstGeom>
        </p:spPr>
      </p:pic>
      <p:pic>
        <p:nvPicPr>
          <p:cNvPr id="6" name="Picture 2" descr="https://www.tec.ac.cr/hoyeneltec/sites/default/files/media/branding/logo-tec.png">
            <a:extLst>
              <a:ext uri="{FF2B5EF4-FFF2-40B4-BE49-F238E27FC236}">
                <a16:creationId xmlns:a16="http://schemas.microsoft.com/office/drawing/2014/main" id="{4547F0B3-418C-4149-8940-608A8A136E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9601" y="13327"/>
            <a:ext cx="2753927" cy="14458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4463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79167E-6 -3.7037E-6 L 0.00286 0.45764 " pathEditMode="relative" rAng="0" ptsTypes="AA">
                                      <p:cBhvr>
                                        <p:cTn id="10" dur="2000" fill="hold"/>
                                        <p:tgtEl>
                                          <p:spTgt spid="9"/>
                                        </p:tgtEl>
                                        <p:attrNameLst>
                                          <p:attrName>ppt_x</p:attrName>
                                          <p:attrName>ppt_y</p:attrName>
                                        </p:attrNameLst>
                                      </p:cBhvr>
                                      <p:rCtr x="143" y="22894"/>
                                    </p:animMotion>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1000"/>
                                        <p:tgtEl>
                                          <p:spTgt spid="4">
                                            <p:txEl>
                                              <p:pRg st="0" end="0"/>
                                            </p:txEl>
                                          </p:spTgt>
                                        </p:tgtEl>
                                      </p:cBhvr>
                                    </p:animEffect>
                                    <p:anim calcmode="lin" valueType="num">
                                      <p:cBhvr>
                                        <p:cTn id="2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8EA3A93-3E01-43DD-9CAB-D1E4A0C3E4C3}"/>
              </a:ext>
            </a:extLst>
          </p:cNvPr>
          <p:cNvSpPr>
            <a:spLocks noGrp="1"/>
          </p:cNvSpPr>
          <p:nvPr>
            <p:ph type="ctrTitle"/>
          </p:nvPr>
        </p:nvSpPr>
        <p:spPr/>
        <p:txBody>
          <a:bodyPr/>
          <a:lstStyle/>
          <a:p>
            <a:r>
              <a:rPr lang="es-CR" dirty="0"/>
              <a:t>Práctica</a:t>
            </a:r>
          </a:p>
        </p:txBody>
      </p:sp>
      <p:sp>
        <p:nvSpPr>
          <p:cNvPr id="5" name="Subtítulo 4">
            <a:extLst>
              <a:ext uri="{FF2B5EF4-FFF2-40B4-BE49-F238E27FC236}">
                <a16:creationId xmlns:a16="http://schemas.microsoft.com/office/drawing/2014/main" id="{D910C438-9F64-485F-8A59-1CFA080546D7}"/>
              </a:ext>
            </a:extLst>
          </p:cNvPr>
          <p:cNvSpPr>
            <a:spLocks noGrp="1"/>
          </p:cNvSpPr>
          <p:nvPr>
            <p:ph type="subTitle" idx="1"/>
          </p:nvPr>
        </p:nvSpPr>
        <p:spPr/>
        <p:txBody>
          <a:bodyPr/>
          <a:lstStyle/>
          <a:p>
            <a:r>
              <a:rPr lang="es-CR" dirty="0"/>
              <a:t>https://github.com/ejimenezdelgado/taller_4.0_ciencia_de_datos</a:t>
            </a:r>
          </a:p>
        </p:txBody>
      </p:sp>
      <p:pic>
        <p:nvPicPr>
          <p:cNvPr id="7" name="Picture 2" descr="https://www.tec.ac.cr/hoyeneltec/sites/default/files/media/branding/logo-tec.png">
            <a:extLst>
              <a:ext uri="{FF2B5EF4-FFF2-40B4-BE49-F238E27FC236}">
                <a16:creationId xmlns:a16="http://schemas.microsoft.com/office/drawing/2014/main" id="{D546F1D6-D77B-4129-9D22-12B62A1B7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025" y="-163115"/>
            <a:ext cx="2753927" cy="14458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4310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F4688-685B-49C8-A88F-684C7CD10466}"/>
              </a:ext>
            </a:extLst>
          </p:cNvPr>
          <p:cNvSpPr>
            <a:spLocks noGrp="1"/>
          </p:cNvSpPr>
          <p:nvPr>
            <p:ph type="title"/>
          </p:nvPr>
        </p:nvSpPr>
        <p:spPr/>
        <p:txBody>
          <a:bodyPr/>
          <a:lstStyle/>
          <a:p>
            <a:endParaRPr lang="es-CR" dirty="0"/>
          </a:p>
        </p:txBody>
      </p:sp>
      <p:pic>
        <p:nvPicPr>
          <p:cNvPr id="1028" name="Picture 4" descr="Universidad Nacional Abierta y a Distancia - UNAD">
            <a:extLst>
              <a:ext uri="{FF2B5EF4-FFF2-40B4-BE49-F238E27FC236}">
                <a16:creationId xmlns:a16="http://schemas.microsoft.com/office/drawing/2014/main" id="{93CA8AB5-B410-434D-91B4-62C3C1D19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66" y="1690688"/>
            <a:ext cx="3235726" cy="3235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C | Tecnológico de Costa Rica">
            <a:extLst>
              <a:ext uri="{FF2B5EF4-FFF2-40B4-BE49-F238E27FC236}">
                <a16:creationId xmlns:a16="http://schemas.microsoft.com/office/drawing/2014/main" id="{ABFBF7C4-6FF2-4F7C-B74D-A1BA74658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058" y="2075803"/>
            <a:ext cx="5558246" cy="2918079"/>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3">
            <a:extLst>
              <a:ext uri="{FF2B5EF4-FFF2-40B4-BE49-F238E27FC236}">
                <a16:creationId xmlns:a16="http://schemas.microsoft.com/office/drawing/2014/main" id="{8BBFE52F-4099-4BAB-8857-2B514081C6B3}"/>
              </a:ext>
            </a:extLst>
          </p:cNvPr>
          <p:cNvSpPr>
            <a:spLocks noGrp="1"/>
          </p:cNvSpPr>
          <p:nvPr>
            <p:ph idx="1"/>
          </p:nvPr>
        </p:nvSpPr>
        <p:spPr>
          <a:xfrm>
            <a:off x="838200" y="5061351"/>
            <a:ext cx="10515600" cy="1115611"/>
          </a:xfrm>
        </p:spPr>
        <p:txBody>
          <a:bodyPr>
            <a:noAutofit/>
          </a:bodyPr>
          <a:lstStyle/>
          <a:p>
            <a:pPr marL="0" indent="0" algn="ctr">
              <a:buNone/>
            </a:pPr>
            <a:r>
              <a:rPr lang="es-CO" sz="4000" b="0" dirty="0">
                <a:solidFill>
                  <a:srgbClr val="006680"/>
                </a:solidFill>
              </a:rPr>
              <a:t>¡GRACIAS POR SU ATENCIÓN!</a:t>
            </a:r>
          </a:p>
        </p:txBody>
      </p:sp>
      <p:pic>
        <p:nvPicPr>
          <p:cNvPr id="6" name="Picture 2" descr="https://www.tec.ac.cr/hoyeneltec/sites/default/files/media/branding/logo-tec.png">
            <a:extLst>
              <a:ext uri="{FF2B5EF4-FFF2-40B4-BE49-F238E27FC236}">
                <a16:creationId xmlns:a16="http://schemas.microsoft.com/office/drawing/2014/main" id="{9AB2C60C-3F00-425E-8D10-732F23072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658" y="-154237"/>
            <a:ext cx="2753927" cy="14458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1005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242117" y="-52560"/>
            <a:ext cx="10515240" cy="1325160"/>
          </a:xfrm>
          <a:prstGeom prst="rect">
            <a:avLst/>
          </a:prstGeom>
          <a:noFill/>
          <a:ln>
            <a:noFill/>
          </a:ln>
        </p:spPr>
        <p:txBody>
          <a:bodyPr anchor="ctr"/>
          <a:lstStyle/>
          <a:p>
            <a:pPr>
              <a:lnSpc>
                <a:spcPct val="90000"/>
              </a:lnSpc>
            </a:pPr>
            <a:r>
              <a:rPr lang="es-CR" sz="4400" b="1" strike="noStrike" spc="-1">
                <a:solidFill>
                  <a:srgbClr val="000000"/>
                </a:solidFill>
                <a:latin typeface="Calibri Light"/>
              </a:rPr>
              <a:t>Agenda</a:t>
            </a:r>
            <a:endParaRPr lang="es-CR" sz="4400" b="0" strike="noStrike" spc="-1">
              <a:solidFill>
                <a:srgbClr val="000000"/>
              </a:solidFill>
              <a:latin typeface="Calibri"/>
            </a:endParaRPr>
          </a:p>
        </p:txBody>
      </p:sp>
      <p:sp>
        <p:nvSpPr>
          <p:cNvPr id="86" name="TextShape 2"/>
          <p:cNvSpPr txBox="1"/>
          <p:nvPr/>
        </p:nvSpPr>
        <p:spPr>
          <a:xfrm>
            <a:off x="838080" y="1825560"/>
            <a:ext cx="676080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s-CR" sz="2800" b="1" strike="noStrike" spc="-1" dirty="0">
                <a:solidFill>
                  <a:srgbClr val="000000"/>
                </a:solidFill>
                <a:latin typeface="Calibri"/>
              </a:rPr>
              <a:t>Aprendizaje Automático</a:t>
            </a:r>
            <a:endParaRPr lang="es-CR" sz="2800" b="0" strike="noStrike" spc="-1" dirty="0">
              <a:solidFill>
                <a:srgbClr val="000000"/>
              </a:solidFill>
              <a:latin typeface="Calibri"/>
            </a:endParaRPr>
          </a:p>
          <a:p>
            <a:pPr marL="685800" lvl="1" indent="-228240">
              <a:lnSpc>
                <a:spcPct val="90000"/>
              </a:lnSpc>
              <a:spcBef>
                <a:spcPts val="499"/>
              </a:spcBef>
              <a:buClr>
                <a:srgbClr val="000000"/>
              </a:buClr>
              <a:buFont typeface="Arial"/>
              <a:buChar char="•"/>
            </a:pPr>
            <a:r>
              <a:rPr lang="es-CR" sz="2400" spc="-1" dirty="0">
                <a:solidFill>
                  <a:srgbClr val="000000"/>
                </a:solidFill>
              </a:rPr>
              <a:t>Métodos no supervisados.</a:t>
            </a:r>
          </a:p>
          <a:p>
            <a:pPr marL="1143000" lvl="2" indent="-228240">
              <a:lnSpc>
                <a:spcPct val="90000"/>
              </a:lnSpc>
              <a:spcBef>
                <a:spcPts val="499"/>
              </a:spcBef>
              <a:buClr>
                <a:srgbClr val="000000"/>
              </a:buClr>
              <a:buFont typeface="Arial"/>
              <a:buChar char="•"/>
            </a:pPr>
            <a:r>
              <a:rPr lang="es-CR" sz="2400" spc="-1" dirty="0">
                <a:solidFill>
                  <a:srgbClr val="000000"/>
                </a:solidFill>
              </a:rPr>
              <a:t>Algoritmo K-medias.</a:t>
            </a:r>
          </a:p>
          <a:p>
            <a:pPr marL="1143000" lvl="2" indent="-228240">
              <a:lnSpc>
                <a:spcPct val="90000"/>
              </a:lnSpc>
              <a:spcBef>
                <a:spcPts val="499"/>
              </a:spcBef>
              <a:buClr>
                <a:srgbClr val="000000"/>
              </a:buClr>
              <a:buFont typeface="Arial"/>
              <a:buChar char="•"/>
            </a:pPr>
            <a:r>
              <a:rPr lang="es-CR" sz="2400" spc="-1" dirty="0">
                <a:solidFill>
                  <a:srgbClr val="000000"/>
                </a:solidFill>
              </a:rPr>
              <a:t>Algoritmo Herencia</a:t>
            </a:r>
          </a:p>
        </p:txBody>
      </p:sp>
      <p:pic>
        <p:nvPicPr>
          <p:cNvPr id="87" name="Imagen 3"/>
          <p:cNvPicPr/>
          <p:nvPr/>
        </p:nvPicPr>
        <p:blipFill>
          <a:blip r:embed="rId2"/>
          <a:stretch/>
        </p:blipFill>
        <p:spPr>
          <a:xfrm>
            <a:off x="7741800" y="1272600"/>
            <a:ext cx="3319200" cy="3722760"/>
          </a:xfrm>
          <a:prstGeom prst="rect">
            <a:avLst/>
          </a:prstGeom>
          <a:ln>
            <a:noFill/>
          </a:ln>
        </p:spPr>
      </p:pic>
      <p:pic>
        <p:nvPicPr>
          <p:cNvPr id="88" name="Picture 2"/>
          <p:cNvPicPr/>
          <p:nvPr/>
        </p:nvPicPr>
        <p:blipFill>
          <a:blip r:embed="rId3"/>
          <a:stretch/>
        </p:blipFill>
        <p:spPr>
          <a:xfrm>
            <a:off x="7174122" y="-112680"/>
            <a:ext cx="2753640" cy="1445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F89F1-0226-415B-964A-73FE2E25E23C}"/>
              </a:ext>
            </a:extLst>
          </p:cNvPr>
          <p:cNvSpPr>
            <a:spLocks noGrp="1"/>
          </p:cNvSpPr>
          <p:nvPr>
            <p:ph type="title"/>
          </p:nvPr>
        </p:nvSpPr>
        <p:spPr>
          <a:xfrm>
            <a:off x="1210339" y="18255"/>
            <a:ext cx="10515600" cy="1325563"/>
          </a:xfrm>
        </p:spPr>
        <p:txBody>
          <a:bodyPr/>
          <a:lstStyle/>
          <a:p>
            <a:r>
              <a:rPr lang="es-CR" dirty="0"/>
              <a:t>Métodos de agrupamiento</a:t>
            </a:r>
          </a:p>
        </p:txBody>
      </p:sp>
      <p:sp>
        <p:nvSpPr>
          <p:cNvPr id="3" name="Marcador de contenido 2">
            <a:extLst>
              <a:ext uri="{FF2B5EF4-FFF2-40B4-BE49-F238E27FC236}">
                <a16:creationId xmlns:a16="http://schemas.microsoft.com/office/drawing/2014/main" id="{5DFFDDF2-F6EE-4F02-8AB6-21D222D480C7}"/>
              </a:ext>
            </a:extLst>
          </p:cNvPr>
          <p:cNvSpPr>
            <a:spLocks noGrp="1"/>
          </p:cNvSpPr>
          <p:nvPr>
            <p:ph idx="1"/>
          </p:nvPr>
        </p:nvSpPr>
        <p:spPr>
          <a:xfrm>
            <a:off x="476693" y="1591709"/>
            <a:ext cx="10623698" cy="4319993"/>
          </a:xfrm>
        </p:spPr>
        <p:txBody>
          <a:bodyPr>
            <a:normAutofit fontScale="55000" lnSpcReduction="20000"/>
          </a:bodyPr>
          <a:lstStyle/>
          <a:p>
            <a:r>
              <a:rPr lang="es-CR" sz="4400" b="1" dirty="0"/>
              <a:t>K-</a:t>
            </a:r>
            <a:r>
              <a:rPr lang="es-CR" sz="4400" b="1" dirty="0" err="1"/>
              <a:t>Means</a:t>
            </a:r>
            <a:endParaRPr lang="es-CR" sz="4400" b="1" dirty="0"/>
          </a:p>
          <a:p>
            <a:endParaRPr lang="es-CR" sz="4400" b="1" dirty="0"/>
          </a:p>
          <a:p>
            <a:r>
              <a:rPr lang="es-CR" sz="4400" b="1" dirty="0" err="1"/>
              <a:t>Hierarchical</a:t>
            </a:r>
            <a:r>
              <a:rPr lang="es-CR" sz="4400" b="1" dirty="0"/>
              <a:t> </a:t>
            </a:r>
            <a:r>
              <a:rPr lang="es-CR" sz="4400" b="1" dirty="0" err="1"/>
              <a:t>Clustering</a:t>
            </a:r>
            <a:endParaRPr lang="es-CR" sz="4400" b="1" dirty="0"/>
          </a:p>
          <a:p>
            <a:endParaRPr lang="es-CR" dirty="0"/>
          </a:p>
          <a:p>
            <a:r>
              <a:rPr lang="es-CR" dirty="0"/>
              <a:t>La agrupación se refiere a un conjunto muy amplio de técnicas para encontrar subgrupos, o agrupaciones, en un conjunto de datos. Los grupos son bastante diferentes entre sí. Por supuesto, para hacer esto concreto, debemos definir qué significa que dos o más observaciones sean similares o diferente De hecho, esto es a menudo una consideración específica del dominio que debe hacerse en base al conocimiento de los datos que se estudian.</a:t>
            </a:r>
          </a:p>
          <a:p>
            <a:r>
              <a:rPr lang="es-CR" dirty="0"/>
              <a:t>Por ejemplo, supongamos que tenemos un conjunto de n observaciones, cada una con p características.</a:t>
            </a:r>
          </a:p>
          <a:p>
            <a:pPr lvl="1"/>
            <a:r>
              <a:rPr lang="es-CR" dirty="0"/>
              <a:t>Las n observaciones podrían corresponder a muestras de tejido para pacientes con cáncer de mama, y ​​las características p podrían corresponder a mediciones recolectado para cada muestra de tejido; Estas podrían ser mediciones clínicas, como como estadio o grado tumoral, o podrían ser medidas de expresión génica.</a:t>
            </a:r>
          </a:p>
          <a:p>
            <a:pPr lvl="1"/>
            <a:r>
              <a:rPr lang="es-CR" dirty="0"/>
              <a:t>Podemos tener una razón para creer que existe cierta heterogeneidad entre las n muestras de tejido; por ejemplo, tal vez hay algunos subtipos desconocidos diferentes de cáncer de seno. La agrupación podría usarse para encontrar estos subgrupos Este es un problema no supervisado porque estamos tratando de descubrir la estructura, en este caso, grupos distintos, sobre la base de un conjunto de datos.</a:t>
            </a:r>
          </a:p>
          <a:p>
            <a:r>
              <a:rPr lang="es-CR" dirty="0"/>
              <a:t>Tanto la agrupación en clúster como PCA buscan simplificar los datos a través de un pequeño número de resúmenes, pero sus mecanismos son diferentes:</a:t>
            </a:r>
          </a:p>
          <a:p>
            <a:pPr lvl="1"/>
            <a:r>
              <a:rPr lang="es-CR" dirty="0"/>
              <a:t>PCA busca encontrar una representación de baja dimensión de las observaciones que expliquen una buena fracción de la varianza;</a:t>
            </a:r>
          </a:p>
          <a:p>
            <a:pPr lvl="1"/>
            <a:r>
              <a:rPr lang="es-CR" dirty="0"/>
              <a:t>La agrupación busca encontrar subgrupos homogéneos entre las observaciones.</a:t>
            </a:r>
          </a:p>
          <a:p>
            <a:endParaRPr lang="es-CR" dirty="0"/>
          </a:p>
        </p:txBody>
      </p:sp>
      <p:pic>
        <p:nvPicPr>
          <p:cNvPr id="4" name="Picture 2">
            <a:extLst>
              <a:ext uri="{FF2B5EF4-FFF2-40B4-BE49-F238E27FC236}">
                <a16:creationId xmlns:a16="http://schemas.microsoft.com/office/drawing/2014/main" id="{493830E9-4CA1-438A-BEE0-8CF01E9A8F87}"/>
              </a:ext>
            </a:extLst>
          </p:cNvPr>
          <p:cNvPicPr/>
          <p:nvPr/>
        </p:nvPicPr>
        <p:blipFill>
          <a:blip r:embed="rId2"/>
          <a:stretch/>
        </p:blipFill>
        <p:spPr>
          <a:xfrm>
            <a:off x="7592404" y="-41664"/>
            <a:ext cx="2753640" cy="1445400"/>
          </a:xfrm>
          <a:prstGeom prst="rect">
            <a:avLst/>
          </a:prstGeom>
          <a:ln>
            <a:noFill/>
          </a:ln>
        </p:spPr>
      </p:pic>
    </p:spTree>
    <p:extLst>
      <p:ext uri="{BB962C8B-B14F-4D97-AF65-F5344CB8AC3E}">
        <p14:creationId xmlns:p14="http://schemas.microsoft.com/office/powerpoint/2010/main" val="121810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46172-E06B-4290-99EE-FE9B9C55C867}"/>
              </a:ext>
            </a:extLst>
          </p:cNvPr>
          <p:cNvSpPr>
            <a:spLocks noGrp="1"/>
          </p:cNvSpPr>
          <p:nvPr>
            <p:ph type="title"/>
          </p:nvPr>
        </p:nvSpPr>
        <p:spPr>
          <a:xfrm>
            <a:off x="1274135" y="-113340"/>
            <a:ext cx="10515600" cy="1325563"/>
          </a:xfrm>
        </p:spPr>
        <p:txBody>
          <a:bodyPr/>
          <a:lstStyle/>
          <a:p>
            <a:r>
              <a:rPr lang="es-CR" b="1" dirty="0"/>
              <a:t>Agrupamiento de medias K</a:t>
            </a:r>
          </a:p>
        </p:txBody>
      </p:sp>
      <p:sp>
        <p:nvSpPr>
          <p:cNvPr id="3" name="Marcador de contenido 2">
            <a:extLst>
              <a:ext uri="{FF2B5EF4-FFF2-40B4-BE49-F238E27FC236}">
                <a16:creationId xmlns:a16="http://schemas.microsoft.com/office/drawing/2014/main" id="{6F4C25AD-0EC8-4087-87EA-CDE146E98729}"/>
              </a:ext>
            </a:extLst>
          </p:cNvPr>
          <p:cNvSpPr>
            <a:spLocks noGrp="1"/>
          </p:cNvSpPr>
          <p:nvPr>
            <p:ph idx="1"/>
          </p:nvPr>
        </p:nvSpPr>
        <p:spPr>
          <a:xfrm>
            <a:off x="838200" y="1825625"/>
            <a:ext cx="5130855" cy="4351338"/>
          </a:xfrm>
        </p:spPr>
        <p:txBody>
          <a:bodyPr/>
          <a:lstStyle/>
          <a:p>
            <a:r>
              <a:rPr lang="es-CR" dirty="0"/>
              <a:t>La agrupación de K-</a:t>
            </a:r>
            <a:r>
              <a:rPr lang="es-CR" dirty="0" err="1"/>
              <a:t>means</a:t>
            </a:r>
            <a:r>
              <a:rPr lang="es-CR" dirty="0"/>
              <a:t> es un enfoque simple y elegante para particionar un conjunto de datos en K grupos distintos, no superpuestos. Para realizar K-</a:t>
            </a:r>
            <a:r>
              <a:rPr lang="es-CR" dirty="0" err="1"/>
              <a:t>means</a:t>
            </a:r>
            <a:r>
              <a:rPr lang="es-CR" dirty="0"/>
              <a:t> agrupación, primero debemos especificar el número deseado de agrupaciones K;</a:t>
            </a:r>
          </a:p>
        </p:txBody>
      </p:sp>
      <p:pic>
        <p:nvPicPr>
          <p:cNvPr id="4" name="Imagen 3">
            <a:extLst>
              <a:ext uri="{FF2B5EF4-FFF2-40B4-BE49-F238E27FC236}">
                <a16:creationId xmlns:a16="http://schemas.microsoft.com/office/drawing/2014/main" id="{9DCB5312-9B3E-48FE-A0EF-D88F7495DDD8}"/>
              </a:ext>
            </a:extLst>
          </p:cNvPr>
          <p:cNvPicPr>
            <a:picLocks noChangeAspect="1"/>
          </p:cNvPicPr>
          <p:nvPr/>
        </p:nvPicPr>
        <p:blipFill>
          <a:blip r:embed="rId2"/>
          <a:stretch>
            <a:fillRect/>
          </a:stretch>
        </p:blipFill>
        <p:spPr>
          <a:xfrm>
            <a:off x="6222946" y="2104007"/>
            <a:ext cx="5747621" cy="2842611"/>
          </a:xfrm>
          <a:prstGeom prst="rect">
            <a:avLst/>
          </a:prstGeom>
        </p:spPr>
      </p:pic>
      <p:pic>
        <p:nvPicPr>
          <p:cNvPr id="5" name="Picture 2">
            <a:extLst>
              <a:ext uri="{FF2B5EF4-FFF2-40B4-BE49-F238E27FC236}">
                <a16:creationId xmlns:a16="http://schemas.microsoft.com/office/drawing/2014/main" id="{621364E9-8381-4C50-BC42-3A2F30765E95}"/>
              </a:ext>
            </a:extLst>
          </p:cNvPr>
          <p:cNvPicPr/>
          <p:nvPr/>
        </p:nvPicPr>
        <p:blipFill>
          <a:blip r:embed="rId3"/>
          <a:stretch/>
        </p:blipFill>
        <p:spPr>
          <a:xfrm>
            <a:off x="7581771" y="-211801"/>
            <a:ext cx="2753640" cy="1445400"/>
          </a:xfrm>
          <a:prstGeom prst="rect">
            <a:avLst/>
          </a:prstGeom>
          <a:ln>
            <a:noFill/>
          </a:ln>
        </p:spPr>
      </p:pic>
    </p:spTree>
    <p:extLst>
      <p:ext uri="{BB962C8B-B14F-4D97-AF65-F5344CB8AC3E}">
        <p14:creationId xmlns:p14="http://schemas.microsoft.com/office/powerpoint/2010/main" val="263674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DBDA1B-0CAD-41BD-BDFC-D203F541B4E1}"/>
              </a:ext>
            </a:extLst>
          </p:cNvPr>
          <p:cNvSpPr>
            <a:spLocks noGrp="1"/>
          </p:cNvSpPr>
          <p:nvPr>
            <p:ph type="title"/>
          </p:nvPr>
        </p:nvSpPr>
        <p:spPr>
          <a:xfrm>
            <a:off x="1128695" y="0"/>
            <a:ext cx="10515600" cy="1325563"/>
          </a:xfrm>
        </p:spPr>
        <p:txBody>
          <a:bodyPr/>
          <a:lstStyle/>
          <a:p>
            <a:r>
              <a:rPr lang="es-CR" dirty="0"/>
              <a:t>Agrupamiento de medias K</a:t>
            </a:r>
          </a:p>
        </p:txBody>
      </p:sp>
      <p:pic>
        <p:nvPicPr>
          <p:cNvPr id="4" name="Marcador de contenido 3">
            <a:extLst>
              <a:ext uri="{FF2B5EF4-FFF2-40B4-BE49-F238E27FC236}">
                <a16:creationId xmlns:a16="http://schemas.microsoft.com/office/drawing/2014/main" id="{30EFB496-03B6-4A15-B322-199E68CFE899}"/>
              </a:ext>
            </a:extLst>
          </p:cNvPr>
          <p:cNvPicPr>
            <a:picLocks noGrp="1" noChangeAspect="1"/>
          </p:cNvPicPr>
          <p:nvPr>
            <p:ph idx="1"/>
          </p:nvPr>
        </p:nvPicPr>
        <p:blipFill>
          <a:blip r:embed="rId2"/>
          <a:stretch>
            <a:fillRect/>
          </a:stretch>
        </p:blipFill>
        <p:spPr>
          <a:xfrm>
            <a:off x="1128695" y="2012056"/>
            <a:ext cx="4572498" cy="4351338"/>
          </a:xfrm>
          <a:prstGeom prst="rect">
            <a:avLst/>
          </a:prstGeom>
        </p:spPr>
      </p:pic>
      <p:pic>
        <p:nvPicPr>
          <p:cNvPr id="5" name="Imagen 4">
            <a:extLst>
              <a:ext uri="{FF2B5EF4-FFF2-40B4-BE49-F238E27FC236}">
                <a16:creationId xmlns:a16="http://schemas.microsoft.com/office/drawing/2014/main" id="{A8405C61-F493-4179-9CD7-913B0B9E20EB}"/>
              </a:ext>
            </a:extLst>
          </p:cNvPr>
          <p:cNvPicPr>
            <a:picLocks noChangeAspect="1"/>
          </p:cNvPicPr>
          <p:nvPr/>
        </p:nvPicPr>
        <p:blipFill>
          <a:blip r:embed="rId3"/>
          <a:stretch>
            <a:fillRect/>
          </a:stretch>
        </p:blipFill>
        <p:spPr>
          <a:xfrm>
            <a:off x="6215233" y="1899505"/>
            <a:ext cx="4848072" cy="4576439"/>
          </a:xfrm>
          <a:prstGeom prst="rect">
            <a:avLst/>
          </a:prstGeom>
        </p:spPr>
      </p:pic>
      <p:pic>
        <p:nvPicPr>
          <p:cNvPr id="6" name="Picture 2">
            <a:extLst>
              <a:ext uri="{FF2B5EF4-FFF2-40B4-BE49-F238E27FC236}">
                <a16:creationId xmlns:a16="http://schemas.microsoft.com/office/drawing/2014/main" id="{04086D53-7A1C-40B8-8EA6-0BB4B8CEBF05}"/>
              </a:ext>
            </a:extLst>
          </p:cNvPr>
          <p:cNvPicPr/>
          <p:nvPr/>
        </p:nvPicPr>
        <p:blipFill>
          <a:blip r:embed="rId4"/>
          <a:stretch/>
        </p:blipFill>
        <p:spPr>
          <a:xfrm>
            <a:off x="7464813" y="-59919"/>
            <a:ext cx="2753640" cy="1445400"/>
          </a:xfrm>
          <a:prstGeom prst="rect">
            <a:avLst/>
          </a:prstGeom>
          <a:ln>
            <a:noFill/>
          </a:ln>
        </p:spPr>
      </p:pic>
    </p:spTree>
    <p:extLst>
      <p:ext uri="{BB962C8B-B14F-4D97-AF65-F5344CB8AC3E}">
        <p14:creationId xmlns:p14="http://schemas.microsoft.com/office/powerpoint/2010/main" val="93783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B9C5C-0A05-4A24-A619-DE537C27436A}"/>
              </a:ext>
            </a:extLst>
          </p:cNvPr>
          <p:cNvSpPr>
            <a:spLocks noGrp="1"/>
          </p:cNvSpPr>
          <p:nvPr>
            <p:ph type="title"/>
          </p:nvPr>
        </p:nvSpPr>
        <p:spPr>
          <a:xfrm>
            <a:off x="1391093" y="-92075"/>
            <a:ext cx="10515600" cy="1325563"/>
          </a:xfrm>
        </p:spPr>
        <p:txBody>
          <a:bodyPr/>
          <a:lstStyle/>
          <a:p>
            <a:r>
              <a:rPr lang="es-CR" dirty="0"/>
              <a:t>Agrupación jerárquica</a:t>
            </a:r>
          </a:p>
        </p:txBody>
      </p:sp>
      <p:sp>
        <p:nvSpPr>
          <p:cNvPr id="3" name="Marcador de contenido 2">
            <a:extLst>
              <a:ext uri="{FF2B5EF4-FFF2-40B4-BE49-F238E27FC236}">
                <a16:creationId xmlns:a16="http://schemas.microsoft.com/office/drawing/2014/main" id="{6905F686-C1B6-4602-96F1-EAA998D704B8}"/>
              </a:ext>
            </a:extLst>
          </p:cNvPr>
          <p:cNvSpPr>
            <a:spLocks noGrp="1"/>
          </p:cNvSpPr>
          <p:nvPr>
            <p:ph idx="1"/>
          </p:nvPr>
        </p:nvSpPr>
        <p:spPr>
          <a:xfrm>
            <a:off x="351878" y="1825560"/>
            <a:ext cx="5047695" cy="4351338"/>
          </a:xfrm>
        </p:spPr>
        <p:txBody>
          <a:bodyPr>
            <a:normAutofit fontScale="92500"/>
          </a:bodyPr>
          <a:lstStyle/>
          <a:p>
            <a:r>
              <a:rPr lang="es-CR" sz="2400" dirty="0"/>
              <a:t>Una desventaja potencial de la agrupación de K-</a:t>
            </a:r>
            <a:r>
              <a:rPr lang="es-CR" sz="2400" dirty="0" err="1"/>
              <a:t>means</a:t>
            </a:r>
            <a:r>
              <a:rPr lang="es-CR" sz="2400" dirty="0"/>
              <a:t> es que nos exige especificar previamente el número de grupos K. El agrupamiento jerárquico es un enfoque alternativo que no requiere que nos comprometamos con un determinado la elección de K. La agrupación jerárquica tiene una ventaja adicional sobre K-</a:t>
            </a:r>
            <a:r>
              <a:rPr lang="es-CR" sz="2400" dirty="0" err="1"/>
              <a:t>means</a:t>
            </a:r>
            <a:r>
              <a:rPr lang="es-CR" sz="2400" dirty="0"/>
              <a:t> agrupación en que da como resultado una atractiva representación basada en el árbol de la observaciones, llamadas </a:t>
            </a:r>
            <a:r>
              <a:rPr lang="es-CR" sz="2400" dirty="0" err="1"/>
              <a:t>dendrogramas</a:t>
            </a:r>
            <a:endParaRPr lang="es-CR" sz="2400" dirty="0"/>
          </a:p>
        </p:txBody>
      </p:sp>
      <p:pic>
        <p:nvPicPr>
          <p:cNvPr id="5" name="Imagen 4">
            <a:extLst>
              <a:ext uri="{FF2B5EF4-FFF2-40B4-BE49-F238E27FC236}">
                <a16:creationId xmlns:a16="http://schemas.microsoft.com/office/drawing/2014/main" id="{00D5A480-FE5E-47CB-9762-95D6E35FF38D}"/>
              </a:ext>
            </a:extLst>
          </p:cNvPr>
          <p:cNvPicPr>
            <a:picLocks noChangeAspect="1"/>
          </p:cNvPicPr>
          <p:nvPr/>
        </p:nvPicPr>
        <p:blipFill>
          <a:blip r:embed="rId2"/>
          <a:stretch>
            <a:fillRect/>
          </a:stretch>
        </p:blipFill>
        <p:spPr>
          <a:xfrm>
            <a:off x="5684316" y="2629259"/>
            <a:ext cx="6337564" cy="2743939"/>
          </a:xfrm>
          <a:prstGeom prst="rect">
            <a:avLst/>
          </a:prstGeom>
        </p:spPr>
      </p:pic>
      <p:pic>
        <p:nvPicPr>
          <p:cNvPr id="6" name="Picture 2">
            <a:extLst>
              <a:ext uri="{FF2B5EF4-FFF2-40B4-BE49-F238E27FC236}">
                <a16:creationId xmlns:a16="http://schemas.microsoft.com/office/drawing/2014/main" id="{015FF17E-40EF-4414-9356-CC0061A860BC}"/>
              </a:ext>
            </a:extLst>
          </p:cNvPr>
          <p:cNvPicPr/>
          <p:nvPr/>
        </p:nvPicPr>
        <p:blipFill>
          <a:blip r:embed="rId3"/>
          <a:stretch/>
        </p:blipFill>
        <p:spPr>
          <a:xfrm>
            <a:off x="8698190" y="380160"/>
            <a:ext cx="2753640" cy="1445400"/>
          </a:xfrm>
          <a:prstGeom prst="rect">
            <a:avLst/>
          </a:prstGeom>
          <a:ln>
            <a:noFill/>
          </a:ln>
        </p:spPr>
      </p:pic>
    </p:spTree>
    <p:extLst>
      <p:ext uri="{BB962C8B-B14F-4D97-AF65-F5344CB8AC3E}">
        <p14:creationId xmlns:p14="http://schemas.microsoft.com/office/powerpoint/2010/main" val="252240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152B6-8922-42B6-9352-4B5A333589B6}"/>
              </a:ext>
            </a:extLst>
          </p:cNvPr>
          <p:cNvSpPr>
            <a:spLocks noGrp="1"/>
          </p:cNvSpPr>
          <p:nvPr>
            <p:ph type="title"/>
          </p:nvPr>
        </p:nvSpPr>
        <p:spPr>
          <a:xfrm>
            <a:off x="1167809" y="-81442"/>
            <a:ext cx="10515600" cy="1325563"/>
          </a:xfrm>
        </p:spPr>
        <p:txBody>
          <a:bodyPr/>
          <a:lstStyle/>
          <a:p>
            <a:r>
              <a:rPr lang="es-CR" dirty="0"/>
              <a:t>Agrupación jerárquica</a:t>
            </a:r>
          </a:p>
        </p:txBody>
      </p:sp>
      <p:pic>
        <p:nvPicPr>
          <p:cNvPr id="4" name="Marcador de contenido 3">
            <a:extLst>
              <a:ext uri="{FF2B5EF4-FFF2-40B4-BE49-F238E27FC236}">
                <a16:creationId xmlns:a16="http://schemas.microsoft.com/office/drawing/2014/main" id="{DE6A6111-5176-4BC8-A45A-47DB96B6FB19}"/>
              </a:ext>
            </a:extLst>
          </p:cNvPr>
          <p:cNvPicPr>
            <a:picLocks noGrp="1" noChangeAspect="1"/>
          </p:cNvPicPr>
          <p:nvPr>
            <p:ph idx="1"/>
          </p:nvPr>
        </p:nvPicPr>
        <p:blipFill>
          <a:blip r:embed="rId2"/>
          <a:stretch>
            <a:fillRect/>
          </a:stretch>
        </p:blipFill>
        <p:spPr>
          <a:xfrm>
            <a:off x="1799716" y="2159085"/>
            <a:ext cx="7953375" cy="3790950"/>
          </a:xfrm>
          <a:prstGeom prst="rect">
            <a:avLst/>
          </a:prstGeom>
        </p:spPr>
      </p:pic>
      <p:pic>
        <p:nvPicPr>
          <p:cNvPr id="5" name="Picture 2">
            <a:extLst>
              <a:ext uri="{FF2B5EF4-FFF2-40B4-BE49-F238E27FC236}">
                <a16:creationId xmlns:a16="http://schemas.microsoft.com/office/drawing/2014/main" id="{6A9156E3-0997-4502-A5E7-224E2FA91E94}"/>
              </a:ext>
            </a:extLst>
          </p:cNvPr>
          <p:cNvPicPr/>
          <p:nvPr/>
        </p:nvPicPr>
        <p:blipFill>
          <a:blip r:embed="rId3"/>
          <a:stretch/>
        </p:blipFill>
        <p:spPr>
          <a:xfrm>
            <a:off x="7475446" y="-201279"/>
            <a:ext cx="2753640" cy="1445400"/>
          </a:xfrm>
          <a:prstGeom prst="rect">
            <a:avLst/>
          </a:prstGeom>
          <a:ln>
            <a:noFill/>
          </a:ln>
        </p:spPr>
      </p:pic>
    </p:spTree>
    <p:extLst>
      <p:ext uri="{BB962C8B-B14F-4D97-AF65-F5344CB8AC3E}">
        <p14:creationId xmlns:p14="http://schemas.microsoft.com/office/powerpoint/2010/main" val="50467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45734-3EBA-4357-8AAB-896B886B21B0}"/>
              </a:ext>
            </a:extLst>
          </p:cNvPr>
          <p:cNvSpPr>
            <a:spLocks noGrp="1"/>
          </p:cNvSpPr>
          <p:nvPr>
            <p:ph type="title"/>
          </p:nvPr>
        </p:nvSpPr>
        <p:spPr>
          <a:xfrm>
            <a:off x="838200" y="365126"/>
            <a:ext cx="6721549" cy="676866"/>
          </a:xfrm>
        </p:spPr>
        <p:txBody>
          <a:bodyPr>
            <a:normAutofit fontScale="90000"/>
          </a:bodyPr>
          <a:lstStyle/>
          <a:p>
            <a:r>
              <a:rPr lang="es-CR" b="1" dirty="0"/>
              <a:t>Pequeñas decisiones con grandes consecuencias</a:t>
            </a:r>
          </a:p>
        </p:txBody>
      </p:sp>
      <p:sp>
        <p:nvSpPr>
          <p:cNvPr id="3" name="Marcador de contenido 2">
            <a:extLst>
              <a:ext uri="{FF2B5EF4-FFF2-40B4-BE49-F238E27FC236}">
                <a16:creationId xmlns:a16="http://schemas.microsoft.com/office/drawing/2014/main" id="{54597E56-48E3-42B4-9064-44DA2D6F3D72}"/>
              </a:ext>
            </a:extLst>
          </p:cNvPr>
          <p:cNvSpPr>
            <a:spLocks noGrp="1"/>
          </p:cNvSpPr>
          <p:nvPr>
            <p:ph idx="1"/>
          </p:nvPr>
        </p:nvSpPr>
        <p:spPr/>
        <p:txBody>
          <a:bodyPr>
            <a:normAutofit fontScale="92500" lnSpcReduction="10000"/>
          </a:bodyPr>
          <a:lstStyle/>
          <a:p>
            <a:r>
              <a:rPr lang="es-CR" dirty="0"/>
              <a:t>Pequeñas decisiones con grandes consecuencias</a:t>
            </a:r>
          </a:p>
          <a:p>
            <a:r>
              <a:rPr lang="es-CR" dirty="0"/>
              <a:t>Para realizar la agrupación, se deben tomar algunas decisiones.</a:t>
            </a:r>
          </a:p>
          <a:p>
            <a:pPr lvl="1"/>
            <a:r>
              <a:rPr lang="es-CR" dirty="0"/>
              <a:t>¿Deben las observaciones o características primero ser estandarizadas de alguna manera?</a:t>
            </a:r>
          </a:p>
          <a:p>
            <a:pPr lvl="1"/>
            <a:r>
              <a:rPr lang="es-CR" dirty="0"/>
              <a:t>Por ejemplo, quizás las variables deberían estar centradas para tener una media cero y escalado para tener una desviación estándar uno.</a:t>
            </a:r>
          </a:p>
          <a:p>
            <a:r>
              <a:rPr lang="es-CR" dirty="0"/>
              <a:t>En el caso de agrupamiento jerárquico,</a:t>
            </a:r>
          </a:p>
          <a:p>
            <a:pPr lvl="1"/>
            <a:r>
              <a:rPr lang="es-CR" dirty="0"/>
              <a:t>- ¿Qué medida de disimilitud se debe utilizar?</a:t>
            </a:r>
          </a:p>
          <a:p>
            <a:pPr lvl="1"/>
            <a:r>
              <a:rPr lang="es-CR" dirty="0"/>
              <a:t>- ¿Qué tipo de enlace se debe usar?</a:t>
            </a:r>
          </a:p>
          <a:p>
            <a:pPr lvl="1"/>
            <a:r>
              <a:rPr lang="es-CR" dirty="0"/>
              <a:t>- ¿Dónde debemos cortar el </a:t>
            </a:r>
            <a:r>
              <a:rPr lang="es-CR" dirty="0" err="1"/>
              <a:t>dendrograma</a:t>
            </a:r>
            <a:r>
              <a:rPr lang="es-CR" dirty="0"/>
              <a:t> para obtener racimos?</a:t>
            </a:r>
          </a:p>
          <a:p>
            <a:r>
              <a:rPr lang="es-CR" dirty="0"/>
              <a:t>En el caso de la agrupación de K-</a:t>
            </a:r>
            <a:r>
              <a:rPr lang="es-CR" dirty="0" err="1"/>
              <a:t>means</a:t>
            </a:r>
            <a:r>
              <a:rPr lang="es-CR" dirty="0"/>
              <a:t>, ¿cuántos grupos deberíamos buscar?</a:t>
            </a:r>
          </a:p>
        </p:txBody>
      </p:sp>
      <p:pic>
        <p:nvPicPr>
          <p:cNvPr id="4" name="Picture 2">
            <a:extLst>
              <a:ext uri="{FF2B5EF4-FFF2-40B4-BE49-F238E27FC236}">
                <a16:creationId xmlns:a16="http://schemas.microsoft.com/office/drawing/2014/main" id="{97B270DD-EB94-40E6-87F3-609621793126}"/>
              </a:ext>
            </a:extLst>
          </p:cNvPr>
          <p:cNvPicPr/>
          <p:nvPr/>
        </p:nvPicPr>
        <p:blipFill>
          <a:blip r:embed="rId2"/>
          <a:stretch/>
        </p:blipFill>
        <p:spPr>
          <a:xfrm>
            <a:off x="7379752" y="-172733"/>
            <a:ext cx="2753640" cy="1445400"/>
          </a:xfrm>
          <a:prstGeom prst="rect">
            <a:avLst/>
          </a:prstGeom>
          <a:ln>
            <a:noFill/>
          </a:ln>
        </p:spPr>
      </p:pic>
    </p:spTree>
    <p:extLst>
      <p:ext uri="{BB962C8B-B14F-4D97-AF65-F5344CB8AC3E}">
        <p14:creationId xmlns:p14="http://schemas.microsoft.com/office/powerpoint/2010/main" val="392670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422870" y="0"/>
            <a:ext cx="10515240" cy="1325160"/>
          </a:xfrm>
          <a:prstGeom prst="rect">
            <a:avLst/>
          </a:prstGeom>
          <a:noFill/>
          <a:ln>
            <a:noFill/>
          </a:ln>
        </p:spPr>
        <p:txBody>
          <a:bodyPr anchor="ctr"/>
          <a:lstStyle/>
          <a:p>
            <a:pPr>
              <a:lnSpc>
                <a:spcPct val="90000"/>
              </a:lnSpc>
            </a:pPr>
            <a:r>
              <a:rPr lang="es-CR" sz="4400" b="1" strike="noStrike" spc="-1" dirty="0">
                <a:solidFill>
                  <a:srgbClr val="000000"/>
                </a:solidFill>
                <a:latin typeface="Calibri Light"/>
              </a:rPr>
              <a:t>Bibliografía</a:t>
            </a:r>
            <a:endParaRPr lang="es-CR" sz="4400" b="1" strike="noStrike" spc="-1" dirty="0">
              <a:solidFill>
                <a:srgbClr val="000000"/>
              </a:solidFill>
              <a:latin typeface="Calibri"/>
            </a:endParaRPr>
          </a:p>
        </p:txBody>
      </p:sp>
      <p:sp>
        <p:nvSpPr>
          <p:cNvPr id="178"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s-CR" dirty="0">
                <a:hlinkClick r:id="rId2"/>
              </a:rPr>
              <a:t>https://www.displayr.com/what-is-dendrogram/</a:t>
            </a:r>
            <a:endParaRPr lang="es-CR" dirty="0"/>
          </a:p>
          <a:p>
            <a:pPr marL="228600" indent="-228240">
              <a:lnSpc>
                <a:spcPct val="90000"/>
              </a:lnSpc>
              <a:spcBef>
                <a:spcPts val="1001"/>
              </a:spcBef>
              <a:buClr>
                <a:srgbClr val="000000"/>
              </a:buClr>
              <a:buFont typeface="Arial"/>
              <a:buChar char="•"/>
            </a:pPr>
            <a:r>
              <a:rPr lang="es-CR" dirty="0">
                <a:hlinkClick r:id="rId3"/>
              </a:rPr>
              <a:t>http://www.sthda.com/english/articles/31-principal-component-methods-in-r-practical-guide/112-pca-principal-component-analysis-essentials/</a:t>
            </a:r>
            <a:endParaRPr lang="es-CR" dirty="0"/>
          </a:p>
          <a:p>
            <a:pPr marL="228600" indent="-228240">
              <a:lnSpc>
                <a:spcPct val="90000"/>
              </a:lnSpc>
              <a:spcBef>
                <a:spcPts val="1001"/>
              </a:spcBef>
              <a:buClr>
                <a:srgbClr val="000000"/>
              </a:buClr>
              <a:buFont typeface="Arial"/>
              <a:buChar char="•"/>
            </a:pPr>
            <a:r>
              <a:rPr lang="es-CR" dirty="0">
                <a:hlinkClick r:id="rId4"/>
              </a:rPr>
              <a:t>https://www.unioviedo.es/compnum/laboratorios_py/kmeans/kmeans.html</a:t>
            </a:r>
            <a:endParaRPr lang="es-CR" dirty="0"/>
          </a:p>
          <a:p>
            <a:pPr marL="228600" indent="-228240">
              <a:lnSpc>
                <a:spcPct val="90000"/>
              </a:lnSpc>
              <a:spcBef>
                <a:spcPts val="1001"/>
              </a:spcBef>
              <a:buClr>
                <a:srgbClr val="000000"/>
              </a:buClr>
              <a:buFont typeface="Arial"/>
              <a:buChar char="•"/>
            </a:pPr>
            <a:r>
              <a:rPr lang="es-CR" dirty="0">
                <a:hlinkClick r:id="rId5"/>
              </a:rPr>
              <a:t>https://stanford.edu/~cpiech/cs221/handouts/kmeans.html</a:t>
            </a:r>
            <a:endParaRPr lang="es-CR" dirty="0"/>
          </a:p>
          <a:p>
            <a:pPr marL="228600" indent="-228240">
              <a:lnSpc>
                <a:spcPct val="90000"/>
              </a:lnSpc>
              <a:spcBef>
                <a:spcPts val="1001"/>
              </a:spcBef>
              <a:buClr>
                <a:srgbClr val="000000"/>
              </a:buClr>
              <a:buFont typeface="Arial"/>
              <a:buChar char="•"/>
            </a:pPr>
            <a:r>
              <a:rPr lang="es-CR" dirty="0">
                <a:hlinkClick r:id="rId6"/>
              </a:rPr>
              <a:t>https://www.coursera.org/lecture/mineria-de-datos-introduccion/ejemplo-algoritmo-k-means-d0fgs</a:t>
            </a:r>
            <a:endParaRPr lang="es-CR" dirty="0"/>
          </a:p>
          <a:p>
            <a:pPr marL="228600" indent="-228240">
              <a:lnSpc>
                <a:spcPct val="90000"/>
              </a:lnSpc>
              <a:spcBef>
                <a:spcPts val="1001"/>
              </a:spcBef>
              <a:buClr>
                <a:srgbClr val="000000"/>
              </a:buClr>
              <a:buFont typeface="Arial"/>
              <a:buChar char="•"/>
            </a:pPr>
            <a:endParaRPr lang="es-CR" dirty="0"/>
          </a:p>
        </p:txBody>
      </p:sp>
      <p:pic>
        <p:nvPicPr>
          <p:cNvPr id="4" name="Picture 2">
            <a:extLst>
              <a:ext uri="{FF2B5EF4-FFF2-40B4-BE49-F238E27FC236}">
                <a16:creationId xmlns:a16="http://schemas.microsoft.com/office/drawing/2014/main" id="{4359AA84-E2F7-4502-B3F2-08C88FDF804D}"/>
              </a:ext>
            </a:extLst>
          </p:cNvPr>
          <p:cNvPicPr/>
          <p:nvPr/>
        </p:nvPicPr>
        <p:blipFill>
          <a:blip r:embed="rId7"/>
          <a:stretch/>
        </p:blipFill>
        <p:spPr>
          <a:xfrm>
            <a:off x="7386773" y="-120240"/>
            <a:ext cx="2753640" cy="1445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AD">
      <a:dk1>
        <a:srgbClr val="595959"/>
      </a:dk1>
      <a:lt1>
        <a:sysClr val="window" lastClr="FFFFFF"/>
      </a:lt1>
      <a:dk2>
        <a:srgbClr val="595959"/>
      </a:dk2>
      <a:lt2>
        <a:srgbClr val="D8D8D8"/>
      </a:lt2>
      <a:accent1>
        <a:srgbClr val="FFCA08"/>
      </a:accent1>
      <a:accent2>
        <a:srgbClr val="E3B72E"/>
      </a:accent2>
      <a:accent3>
        <a:srgbClr val="D69C29"/>
      </a:accent3>
      <a:accent4>
        <a:srgbClr val="F8931D"/>
      </a:accent4>
      <a:accent5>
        <a:srgbClr val="FF6700"/>
      </a:accent5>
      <a:accent6>
        <a:srgbClr val="D05400"/>
      </a:accent6>
      <a:hlink>
        <a:srgbClr val="F18B1B"/>
      </a:hlink>
      <a:folHlink>
        <a:srgbClr val="005390"/>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1660</TotalTime>
  <Words>638</Words>
  <Application>Microsoft Office PowerPoint</Application>
  <PresentationFormat>Panorámica</PresentationFormat>
  <Paragraphs>46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Office Theme</vt:lpstr>
      <vt:lpstr>Introducción a Ciencia de Datos  Sesión 4</vt:lpstr>
      <vt:lpstr>Presentación de PowerPoint</vt:lpstr>
      <vt:lpstr>Métodos de agrupamiento</vt:lpstr>
      <vt:lpstr>Agrupamiento de medias K</vt:lpstr>
      <vt:lpstr>Agrupamiento de medias K</vt:lpstr>
      <vt:lpstr>Agrupación jerárquica</vt:lpstr>
      <vt:lpstr>Agrupación jerárquica</vt:lpstr>
      <vt:lpstr>Pequeñas decisiones con grandes consecuencias</vt:lpstr>
      <vt:lpstr>Presentación de PowerPoint</vt:lpstr>
      <vt:lpstr>Práctica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Efren</cp:lastModifiedBy>
  <cp:revision>131</cp:revision>
  <dcterms:created xsi:type="dcterms:W3CDTF">2018-10-24T15:10:35Z</dcterms:created>
  <dcterms:modified xsi:type="dcterms:W3CDTF">2020-10-05T23:53:37Z</dcterms:modified>
</cp:coreProperties>
</file>