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handoutMasterIdLst>
    <p:handoutMasterId r:id="rId18"/>
  </p:handoutMasterIdLst>
  <p:sldIdLst>
    <p:sldId id="268" r:id="rId2"/>
    <p:sldId id="342" r:id="rId3"/>
    <p:sldId id="258" r:id="rId4"/>
    <p:sldId id="259" r:id="rId5"/>
    <p:sldId id="260" r:id="rId6"/>
    <p:sldId id="261" r:id="rId7"/>
    <p:sldId id="262" r:id="rId8"/>
    <p:sldId id="263" r:id="rId9"/>
    <p:sldId id="264" r:id="rId10"/>
    <p:sldId id="265" r:id="rId11"/>
    <p:sldId id="266" r:id="rId12"/>
    <p:sldId id="267" r:id="rId13"/>
    <p:sldId id="343" r:id="rId14"/>
    <p:sldId id="269" r:id="rId15"/>
    <p:sldId id="340" r:id="rId16"/>
    <p:sldId id="34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31D"/>
    <a:srgbClr val="E3B72E"/>
    <a:srgbClr val="FFCA08"/>
    <a:srgbClr val="FF6700"/>
    <a:srgbClr val="D69C29"/>
    <a:srgbClr val="F6CD35"/>
    <a:srgbClr val="EE6000"/>
    <a:srgbClr val="FFFFFF"/>
    <a:srgbClr val="C18D25"/>
    <a:srgbClr val="DB7B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132"/>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AE500E-A8C2-4F4B-895E-FB40DD73818F}" type="datetimeFigureOut">
              <a:rPr lang="es-CO" smtClean="0"/>
              <a:t>1/10/2020</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C530BD-9932-4A53-9002-B6062914C448}" type="slidenum">
              <a:rPr lang="es-CO" smtClean="0"/>
              <a:t>‹Nº›</a:t>
            </a:fld>
            <a:endParaRPr lang="es-CO"/>
          </a:p>
        </p:txBody>
      </p:sp>
    </p:spTree>
    <p:extLst>
      <p:ext uri="{BB962C8B-B14F-4D97-AF65-F5344CB8AC3E}">
        <p14:creationId xmlns:p14="http://schemas.microsoft.com/office/powerpoint/2010/main" val="9625338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18711BF-8AC1-4926-9E62-3D953A1A2E37}" type="datetimeFigureOut">
              <a:rPr lang="es-CO" smtClean="0"/>
              <a:t>1/10/2020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909831E-921F-4CA1-A141-9CA1D575D701}" type="slidenum">
              <a:rPr lang="es-CO" smtClean="0"/>
              <a:t>‹Nº›</a:t>
            </a:fld>
            <a:endParaRPr lang="es-CO"/>
          </a:p>
        </p:txBody>
      </p:sp>
    </p:spTree>
    <p:extLst>
      <p:ext uri="{BB962C8B-B14F-4D97-AF65-F5344CB8AC3E}">
        <p14:creationId xmlns:p14="http://schemas.microsoft.com/office/powerpoint/2010/main" val="237198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18711BF-8AC1-4926-9E62-3D953A1A2E37}" type="datetimeFigureOut">
              <a:rPr lang="es-CO" smtClean="0"/>
              <a:pPr/>
              <a:t>1/10/2020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393546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152909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9008" y="4778061"/>
            <a:ext cx="8994909" cy="914400"/>
          </a:xfrm>
        </p:spPr>
        <p:txBody>
          <a:bodyPr anchor="ctr">
            <a:normAutofit/>
          </a:bodyPr>
          <a:lstStyle>
            <a:lvl1pPr algn="ctr">
              <a:defRPr sz="4500" b="1" baseline="0">
                <a:solidFill>
                  <a:schemeClr val="bg1"/>
                </a:solidFill>
                <a:latin typeface="Arial" panose="020B0604020202020204" pitchFamily="34" charset="0"/>
                <a:cs typeface="Arial" panose="020B0604020202020204" pitchFamily="34" charset="0"/>
              </a:defRPr>
            </a:lvl1pPr>
          </a:lstStyle>
          <a:p>
            <a:r>
              <a:rPr lang="es-CO" dirty="0"/>
              <a:t>Título de la Exposición</a:t>
            </a:r>
            <a:endParaRPr lang="en-US" dirty="0"/>
          </a:p>
        </p:txBody>
      </p:sp>
      <p:sp>
        <p:nvSpPr>
          <p:cNvPr id="3" name="Text Placeholder 2"/>
          <p:cNvSpPr>
            <a:spLocks noGrp="1"/>
          </p:cNvSpPr>
          <p:nvPr>
            <p:ph type="body" idx="1" hasCustomPrompt="1"/>
          </p:nvPr>
        </p:nvSpPr>
        <p:spPr>
          <a:xfrm>
            <a:off x="1278317" y="5808388"/>
            <a:ext cx="10515600" cy="573737"/>
          </a:xfrm>
        </p:spPr>
        <p:txBody>
          <a:bodyPr anchor="ctr">
            <a:normAutofit/>
          </a:bodyPr>
          <a:lstStyle>
            <a:lvl1pPr marL="0" indent="0" algn="r">
              <a:buNone/>
              <a:defRPr sz="3200" b="1" baseline="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Editar nombre del expositor</a:t>
            </a:r>
          </a:p>
        </p:txBody>
      </p:sp>
      <p:sp>
        <p:nvSpPr>
          <p:cNvPr id="8" name="Text Placeholder 2"/>
          <p:cNvSpPr>
            <a:spLocks noGrp="1"/>
          </p:cNvSpPr>
          <p:nvPr>
            <p:ph type="body" idx="14" hasCustomPrompt="1"/>
          </p:nvPr>
        </p:nvSpPr>
        <p:spPr>
          <a:xfrm>
            <a:off x="2799007" y="4098710"/>
            <a:ext cx="8994911" cy="521579"/>
          </a:xfrm>
        </p:spPr>
        <p:txBody>
          <a:bodyPr/>
          <a:lstStyle>
            <a:lvl1pPr marL="0" indent="0" algn="ctr">
              <a:buNone/>
              <a:defRPr sz="2400" b="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l">
              <a:defRPr/>
            </a:pPr>
            <a:r>
              <a:rPr lang="es-CO" sz="2400" b="1" dirty="0">
                <a:solidFill>
                  <a:srgbClr val="F0B52A"/>
                </a:solidFill>
                <a:latin typeface="Arial" charset="0"/>
                <a:cs typeface="Arial" charset="0"/>
              </a:rPr>
              <a:t>Unidad/Zona/grupo o equipo funcional</a:t>
            </a:r>
            <a:endParaRPr lang="es-ES" sz="2400" b="1" dirty="0">
              <a:solidFill>
                <a:srgbClr val="F0B52A"/>
              </a:solidFill>
              <a:latin typeface="Arial" charset="0"/>
              <a:cs typeface="Arial" charset="0"/>
            </a:endParaRPr>
          </a:p>
        </p:txBody>
      </p:sp>
      <p:sp>
        <p:nvSpPr>
          <p:cNvPr id="9" name="Text Placeholder 2"/>
          <p:cNvSpPr>
            <a:spLocks noGrp="1"/>
          </p:cNvSpPr>
          <p:nvPr>
            <p:ph type="body" idx="15" hasCustomPrompt="1"/>
          </p:nvPr>
        </p:nvSpPr>
        <p:spPr>
          <a:xfrm>
            <a:off x="4464677" y="6382124"/>
            <a:ext cx="7329241" cy="369646"/>
          </a:xfrm>
        </p:spPr>
        <p:txBody>
          <a:bodyPr>
            <a:normAutofit/>
          </a:bodyPr>
          <a:lstStyle>
            <a:lvl1pPr marL="0" marR="0" indent="0" algn="r" defTabSz="914400" rtl="0" eaLnBrk="1" fontAlgn="auto" latinLnBrk="0" hangingPunct="1">
              <a:lnSpc>
                <a:spcPct val="90000"/>
              </a:lnSpc>
              <a:spcBef>
                <a:spcPct val="20000"/>
              </a:spcBef>
              <a:spcAft>
                <a:spcPts val="0"/>
              </a:spcAft>
              <a:buClrTx/>
              <a:buSzTx/>
              <a:buFont typeface="Arial" charset="0"/>
              <a:buNone/>
              <a:tabLst/>
              <a:defRPr sz="1800" b="1" i="1" baseline="0">
                <a:solidFill>
                  <a:srgbClr val="FFC000"/>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lgn="r">
              <a:spcBef>
                <a:spcPct val="20000"/>
              </a:spcBef>
              <a:buFont typeface="Arial" charset="0"/>
              <a:buNone/>
            </a:pPr>
            <a:r>
              <a:rPr lang="es-CO" sz="1800" b="1" i="1" dirty="0">
                <a:solidFill>
                  <a:srgbClr val="F2B80D"/>
                </a:solidFill>
                <a:latin typeface="Arial" panose="020B0604020202020204" pitchFamily="34" charset="0"/>
                <a:cs typeface="Arial" panose="020B0604020202020204" pitchFamily="34" charset="0"/>
              </a:rPr>
              <a:t>Lugar y fecha de la exposición</a:t>
            </a:r>
            <a:endParaRPr lang="es-ES" sz="1800" b="1" i="1" dirty="0">
              <a:solidFill>
                <a:srgbClr val="F2B8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864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05134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51697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18711BF-8AC1-4926-9E62-3D953A1A2E37}" type="datetimeFigureOut">
              <a:rPr lang="es-CO" smtClean="0"/>
              <a:pPr/>
              <a:t>1/10/2020</a:t>
            </a:fld>
            <a:endParaRPr lang="es-CO"/>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1538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8711BF-8AC1-4926-9E62-3D953A1A2E37}" type="datetimeFigureOut">
              <a:rPr lang="es-CO" smtClean="0"/>
              <a:pPr/>
              <a:t>1/10/2020</a:t>
            </a:fld>
            <a:endParaRPr lang="es-CO"/>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144153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18711BF-8AC1-4926-9E62-3D953A1A2E37}" type="datetimeFigureOut">
              <a:rPr lang="es-CO" smtClean="0"/>
              <a:pPr/>
              <a:t>1/10/2020</a:t>
            </a:fld>
            <a:endParaRPr lang="es-CO"/>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80254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711BF-8AC1-4926-9E62-3D953A1A2E37}" type="datetimeFigureOut">
              <a:rPr lang="es-CO" smtClean="0"/>
              <a:pPr/>
              <a:t>1/10/2020</a:t>
            </a:fld>
            <a:endParaRPr lang="es-CO"/>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227534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8711BF-8AC1-4926-9E62-3D953A1A2E37}" type="datetimeFigureOut">
              <a:rPr lang="es-CO" smtClean="0"/>
              <a:pPr/>
              <a:t>1/10/2020</a:t>
            </a:fld>
            <a:endParaRPr lang="es-CO"/>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364973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8711BF-8AC1-4926-9E62-3D953A1A2E37}" type="datetimeFigureOut">
              <a:rPr lang="es-CO" smtClean="0"/>
              <a:pPr/>
              <a:t>1/10/2020</a:t>
            </a:fld>
            <a:endParaRPr lang="es-CO"/>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F909831E-921F-4CA1-A141-9CA1D575D701}" type="slidenum">
              <a:rPr lang="es-CO" smtClean="0"/>
              <a:pPr/>
              <a:t>‹Nº›</a:t>
            </a:fld>
            <a:endParaRPr lang="es-CO"/>
          </a:p>
        </p:txBody>
      </p:sp>
    </p:spTree>
    <p:extLst>
      <p:ext uri="{BB962C8B-B14F-4D97-AF65-F5344CB8AC3E}">
        <p14:creationId xmlns:p14="http://schemas.microsoft.com/office/powerpoint/2010/main" val="318703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6898033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la.mathworks.com/discovery/quadratic-programming.html"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www.ia.uned.es/~ejcarmona/publicaciones/%5B2013-Carmona%5D%20SVM.pdf" TargetMode="External"/><Relationship Id="rId3" Type="http://schemas.openxmlformats.org/officeDocument/2006/relationships/hyperlink" Target="https://www.infor.uva.es/~calonso/MUI-TIC/MineriaDatos/SVM.pdf" TargetMode="External"/><Relationship Id="rId7" Type="http://schemas.openxmlformats.org/officeDocument/2006/relationships/hyperlink" Target="http://www.sc.ehu.es/ccwbayes/docencia/mmcc/docs/t8neuronales.pdf" TargetMode="External"/><Relationship Id="rId2" Type="http://schemas.openxmlformats.org/officeDocument/2006/relationships/hyperlink" Target="https://la.mathworks.com/discovery/support-vector-machine.html" TargetMode="External"/><Relationship Id="rId1" Type="http://schemas.openxmlformats.org/officeDocument/2006/relationships/slideLayout" Target="../slideLayouts/slideLayout7.xml"/><Relationship Id="rId6" Type="http://schemas.openxmlformats.org/officeDocument/2006/relationships/hyperlink" Target="https://medium.com/@williamkhepri/redes-neuronales-que-son-a64d022298e0" TargetMode="External"/><Relationship Id="rId5" Type="http://schemas.openxmlformats.org/officeDocument/2006/relationships/hyperlink" Target="https://www.analiticaweb.es/algoritmo-knn-modelado-datos/" TargetMode="External"/><Relationship Id="rId10" Type="http://schemas.openxmlformats.org/officeDocument/2006/relationships/image" Target="../media/image6.png"/><Relationship Id="rId4" Type="http://schemas.openxmlformats.org/officeDocument/2006/relationships/hyperlink" Target="http://www.sc.ehu.es/ccwbayes/docencia/mmcc/docs/t9knn.pdf" TargetMode="External"/><Relationship Id="rId9" Type="http://schemas.openxmlformats.org/officeDocument/2006/relationships/hyperlink" Target="https://rpubs.com/Joaquin_AR/267926"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que contiene alimentos&#10;&#10;Descripción generada automáticamente">
            <a:extLst>
              <a:ext uri="{FF2B5EF4-FFF2-40B4-BE49-F238E27FC236}">
                <a16:creationId xmlns:a16="http://schemas.microsoft.com/office/drawing/2014/main" id="{03C4B1F2-8DBA-4BE9-94D4-A9FE0709D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Gráfico 13">
            <a:extLst>
              <a:ext uri="{FF2B5EF4-FFF2-40B4-BE49-F238E27FC236}">
                <a16:creationId xmlns:a16="http://schemas.microsoft.com/office/drawing/2014/main" id="{FFAD8F39-354E-4D53-A724-A32658008B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8401" y="293300"/>
            <a:ext cx="15883858" cy="8953639"/>
          </a:xfrm>
          <a:prstGeom prst="rect">
            <a:avLst/>
          </a:prstGeom>
        </p:spPr>
      </p:pic>
      <p:sp>
        <p:nvSpPr>
          <p:cNvPr id="2" name="Título 1"/>
          <p:cNvSpPr>
            <a:spLocks noGrp="1"/>
          </p:cNvSpPr>
          <p:nvPr>
            <p:ph type="title"/>
          </p:nvPr>
        </p:nvSpPr>
        <p:spPr>
          <a:xfrm>
            <a:off x="1039743" y="3446747"/>
            <a:ext cx="6810839" cy="2037438"/>
          </a:xfrm>
        </p:spPr>
        <p:txBody>
          <a:bodyPr>
            <a:noAutofit/>
          </a:bodyPr>
          <a:lstStyle/>
          <a:p>
            <a:pPr algn="l"/>
            <a:r>
              <a:rPr lang="es-CO" sz="8000" dirty="0"/>
              <a:t>Introducción a Ciencia de Datos </a:t>
            </a:r>
            <a:br>
              <a:rPr lang="es-CO" sz="8000" dirty="0"/>
            </a:br>
            <a:r>
              <a:rPr lang="es-CO" sz="8000" dirty="0"/>
              <a:t>Sesión 3</a:t>
            </a:r>
          </a:p>
        </p:txBody>
      </p:sp>
      <p:sp>
        <p:nvSpPr>
          <p:cNvPr id="3" name="Marcador de texto 2"/>
          <p:cNvSpPr>
            <a:spLocks noGrp="1"/>
          </p:cNvSpPr>
          <p:nvPr>
            <p:ph type="body" idx="1"/>
          </p:nvPr>
        </p:nvSpPr>
        <p:spPr>
          <a:xfrm>
            <a:off x="4314994" y="5373886"/>
            <a:ext cx="7285086" cy="573737"/>
          </a:xfrm>
        </p:spPr>
        <p:txBody>
          <a:bodyPr>
            <a:normAutofit/>
          </a:bodyPr>
          <a:lstStyle/>
          <a:p>
            <a:r>
              <a:rPr lang="es-CO" sz="2600" dirty="0"/>
              <a:t>Efrén Jiménez Delgado</a:t>
            </a:r>
          </a:p>
        </p:txBody>
      </p:sp>
      <p:sp>
        <p:nvSpPr>
          <p:cNvPr id="4" name="Marcador de texto 3"/>
          <p:cNvSpPr>
            <a:spLocks noGrp="1"/>
          </p:cNvSpPr>
          <p:nvPr>
            <p:ph type="body" idx="14"/>
          </p:nvPr>
        </p:nvSpPr>
        <p:spPr>
          <a:xfrm>
            <a:off x="1072070" y="1812142"/>
            <a:ext cx="6746183" cy="521579"/>
          </a:xfrm>
        </p:spPr>
        <p:txBody>
          <a:bodyPr>
            <a:normAutofit/>
          </a:bodyPr>
          <a:lstStyle/>
          <a:p>
            <a:pPr algn="l"/>
            <a:r>
              <a:rPr lang="es-CO" sz="2800" dirty="0">
                <a:solidFill>
                  <a:schemeClr val="bg1"/>
                </a:solidFill>
                <a:latin typeface="Arial" charset="0"/>
                <a:cs typeface="Arial" charset="0"/>
              </a:rPr>
              <a:t>Tecnológico de Costa Rica</a:t>
            </a:r>
            <a:endParaRPr lang="es-ES" sz="2800" dirty="0">
              <a:solidFill>
                <a:schemeClr val="bg1"/>
              </a:solidFill>
              <a:latin typeface="Arial" charset="0"/>
              <a:cs typeface="Arial" charset="0"/>
            </a:endParaRPr>
          </a:p>
        </p:txBody>
      </p:sp>
      <p:sp>
        <p:nvSpPr>
          <p:cNvPr id="5" name="Marcador de texto 4"/>
          <p:cNvSpPr>
            <a:spLocks noGrp="1"/>
          </p:cNvSpPr>
          <p:nvPr>
            <p:ph type="body" idx="15"/>
          </p:nvPr>
        </p:nvSpPr>
        <p:spPr>
          <a:xfrm>
            <a:off x="6490284" y="5816659"/>
            <a:ext cx="5078781" cy="369646"/>
          </a:xfrm>
        </p:spPr>
        <p:txBody>
          <a:bodyPr>
            <a:normAutofit/>
          </a:bodyPr>
          <a:lstStyle/>
          <a:p>
            <a:r>
              <a:rPr lang="es-CO" sz="1600" dirty="0">
                <a:solidFill>
                  <a:schemeClr val="accent5"/>
                </a:solidFill>
              </a:rPr>
              <a:t>01-10-2020</a:t>
            </a:r>
            <a:endParaRPr lang="es-ES" sz="1600" dirty="0">
              <a:solidFill>
                <a:schemeClr val="accent5"/>
              </a:solidFill>
            </a:endParaRPr>
          </a:p>
        </p:txBody>
      </p:sp>
      <p:pic>
        <p:nvPicPr>
          <p:cNvPr id="9" name="Imagen 8">
            <a:extLst>
              <a:ext uri="{FF2B5EF4-FFF2-40B4-BE49-F238E27FC236}">
                <a16:creationId xmlns:a16="http://schemas.microsoft.com/office/drawing/2014/main" id="{DBDF1C0E-0A34-41A2-978D-04F67520EC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13366" y="-3208065"/>
            <a:ext cx="3578634" cy="3208065"/>
          </a:xfrm>
          <a:prstGeom prst="rect">
            <a:avLst/>
          </a:prstGeom>
        </p:spPr>
      </p:pic>
      <p:pic>
        <p:nvPicPr>
          <p:cNvPr id="6" name="Picture 2" descr="https://www.tec.ac.cr/hoyeneltec/sites/default/files/media/branding/logo-tec.png">
            <a:extLst>
              <a:ext uri="{FF2B5EF4-FFF2-40B4-BE49-F238E27FC236}">
                <a16:creationId xmlns:a16="http://schemas.microsoft.com/office/drawing/2014/main" id="{4547F0B3-418C-4149-8940-608A8A136E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9601" y="13327"/>
            <a:ext cx="2753927" cy="14458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4463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4.79167E-6 -3.7037E-6 L 0.00286 0.45764 " pathEditMode="relative" rAng="0" ptsTypes="AA">
                                      <p:cBhvr>
                                        <p:cTn id="10" dur="2000" fill="hold"/>
                                        <p:tgtEl>
                                          <p:spTgt spid="9"/>
                                        </p:tgtEl>
                                        <p:attrNameLst>
                                          <p:attrName>ppt_x</p:attrName>
                                          <p:attrName>ppt_y</p:attrName>
                                        </p:attrNameLst>
                                      </p:cBhvr>
                                      <p:rCtr x="143" y="22894"/>
                                    </p:animMotion>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3000"/>
                            </p:stCondLst>
                            <p:childTnLst>
                              <p:par>
                                <p:cTn id="21" presetID="42" presetClass="entr" presetSubtype="0" fill="hold" grpId="0" nodeType="after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1000"/>
                                        <p:tgtEl>
                                          <p:spTgt spid="4">
                                            <p:txEl>
                                              <p:pRg st="0" end="0"/>
                                            </p:txEl>
                                          </p:spTgt>
                                        </p:tgtEl>
                                      </p:cBhvr>
                                    </p:animEffect>
                                    <p:anim calcmode="lin" valueType="num">
                                      <p:cBhvr>
                                        <p:cTn id="2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6" fill="hold">
                            <p:stCondLst>
                              <p:cond delay="4000"/>
                            </p:stCondLst>
                            <p:childTnLst>
                              <p:par>
                                <p:cTn id="27" presetID="42" presetClass="entr" presetSubtype="0" fill="hold" grpId="0" nodeType="after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1000"/>
                                        <p:tgtEl>
                                          <p:spTgt spid="3">
                                            <p:txEl>
                                              <p:pRg st="0" end="0"/>
                                            </p:txEl>
                                          </p:spTgt>
                                        </p:tgtEl>
                                      </p:cBhvr>
                                    </p:animEffect>
                                    <p:anim calcmode="lin" valueType="num">
                                      <p:cBhvr>
                                        <p:cTn id="3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32" fill="hold">
                            <p:stCondLst>
                              <p:cond delay="5000"/>
                            </p:stCondLst>
                            <p:childTnLst>
                              <p:par>
                                <p:cTn id="33" presetID="42" presetClass="entr" presetSubtype="0" fill="hold" grpId="0" nodeType="after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fade">
                                      <p:cBhvr>
                                        <p:cTn id="35" dur="1000"/>
                                        <p:tgtEl>
                                          <p:spTgt spid="5">
                                            <p:txEl>
                                              <p:pRg st="0" end="0"/>
                                            </p:txEl>
                                          </p:spTgt>
                                        </p:tgtEl>
                                      </p:cBhvr>
                                    </p:animEffect>
                                    <p:anim calcmode="lin" valueType="num">
                                      <p:cBhvr>
                                        <p:cTn id="3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1933234" y="-102792"/>
            <a:ext cx="10515240" cy="1325160"/>
          </a:xfrm>
          <a:prstGeom prst="rect">
            <a:avLst/>
          </a:prstGeom>
          <a:noFill/>
          <a:ln>
            <a:noFill/>
          </a:ln>
        </p:spPr>
        <p:txBody>
          <a:bodyPr lIns="0" tIns="0" rIns="0" bIns="0" anchor="ctr">
            <a:spAutoFit/>
          </a:bodyPr>
          <a:lstStyle/>
          <a:p>
            <a:r>
              <a:rPr lang="es-CR" sz="7200" b="0" strike="noStrike" spc="-1" dirty="0">
                <a:solidFill>
                  <a:srgbClr val="000000"/>
                </a:solidFill>
                <a:latin typeface="Calibri"/>
              </a:rPr>
              <a:t>Notas KNN</a:t>
            </a:r>
          </a:p>
        </p:txBody>
      </p:sp>
      <p:sp>
        <p:nvSpPr>
          <p:cNvPr id="150" name="TextShape 2"/>
          <p:cNvSpPr txBox="1"/>
          <p:nvPr/>
        </p:nvSpPr>
        <p:spPr>
          <a:xfrm>
            <a:off x="914400" y="2103120"/>
            <a:ext cx="10972800" cy="4114800"/>
          </a:xfrm>
          <a:prstGeom prst="rect">
            <a:avLst/>
          </a:prstGeom>
          <a:noFill/>
          <a:ln>
            <a:noFill/>
          </a:ln>
        </p:spPr>
        <p:txBody>
          <a:bodyPr lIns="90000" tIns="45000" rIns="90000" bIns="45000">
            <a:spAutoFit/>
          </a:bodyPr>
          <a:lstStyle/>
          <a:p>
            <a:r>
              <a:rPr lang="en-US" sz="3600" b="0" strike="noStrike" spc="-1" dirty="0">
                <a:latin typeface="Arial"/>
              </a:rPr>
              <a:t>- Tanto para </a:t>
            </a:r>
            <a:r>
              <a:rPr lang="en-US" sz="3600" b="0" strike="noStrike" spc="-1" dirty="0" err="1">
                <a:latin typeface="Arial"/>
              </a:rPr>
              <a:t>problemas</a:t>
            </a:r>
            <a:r>
              <a:rPr lang="en-US" sz="3600" b="0" strike="noStrike" spc="-1" dirty="0">
                <a:latin typeface="Arial"/>
              </a:rPr>
              <a:t> de </a:t>
            </a:r>
            <a:r>
              <a:rPr lang="en-US" sz="3600" b="0" strike="noStrike" spc="-1" dirty="0" err="1">
                <a:latin typeface="Arial"/>
              </a:rPr>
              <a:t>clasificacion</a:t>
            </a:r>
            <a:r>
              <a:rPr lang="en-US" sz="3600" b="0" strike="noStrike" spc="-1" dirty="0">
                <a:latin typeface="Arial"/>
              </a:rPr>
              <a:t> </a:t>
            </a:r>
            <a:r>
              <a:rPr lang="en-US" sz="3600" b="0" strike="noStrike" spc="-1" dirty="0" err="1">
                <a:latin typeface="Arial"/>
              </a:rPr>
              <a:t>como</a:t>
            </a:r>
            <a:r>
              <a:rPr lang="en-US" sz="3600" b="0" strike="noStrike" spc="-1" dirty="0">
                <a:latin typeface="Arial"/>
              </a:rPr>
              <a:t> de </a:t>
            </a:r>
            <a:r>
              <a:rPr lang="en-US" sz="3600" b="0" strike="noStrike" spc="-1" dirty="0" err="1">
                <a:latin typeface="Arial"/>
              </a:rPr>
              <a:t>regresion</a:t>
            </a:r>
            <a:endParaRPr lang="en-US" sz="3600" b="0" strike="noStrike" spc="-1" dirty="0">
              <a:latin typeface="Arial"/>
            </a:endParaRPr>
          </a:p>
          <a:p>
            <a:endParaRPr lang="en-US" sz="3600" b="0" strike="noStrike" spc="-1" dirty="0">
              <a:latin typeface="Arial"/>
            </a:endParaRPr>
          </a:p>
          <a:p>
            <a:r>
              <a:rPr lang="en-US" sz="3600" b="0" strike="noStrike" spc="-1" dirty="0">
                <a:latin typeface="Arial"/>
              </a:rPr>
              <a:t>- Con mas de 10 </a:t>
            </a:r>
            <a:r>
              <a:rPr lang="en-US" sz="3600" b="0" strike="noStrike" spc="-1" dirty="0" err="1">
                <a:latin typeface="Arial"/>
              </a:rPr>
              <a:t>dimensiones</a:t>
            </a:r>
            <a:r>
              <a:rPr lang="en-US" sz="3600" b="0" strike="noStrike" spc="-1" dirty="0">
                <a:latin typeface="Arial"/>
              </a:rPr>
              <a:t> </a:t>
            </a:r>
            <a:r>
              <a:rPr lang="en-US" sz="3600" b="0" strike="noStrike" spc="-1" dirty="0" err="1">
                <a:latin typeface="Arial"/>
              </a:rPr>
              <a:t>considera</a:t>
            </a:r>
            <a:r>
              <a:rPr lang="en-US" sz="3600" b="0" strike="noStrike" spc="-1" dirty="0">
                <a:latin typeface="Arial"/>
              </a:rPr>
              <a:t> </a:t>
            </a:r>
            <a:r>
              <a:rPr lang="en-US" sz="3600" b="0" strike="noStrike" spc="-1" dirty="0" err="1">
                <a:latin typeface="Arial"/>
              </a:rPr>
              <a:t>reducir</a:t>
            </a:r>
            <a:r>
              <a:rPr lang="en-US" sz="3600" b="0" strike="noStrike" spc="-1" dirty="0">
                <a:latin typeface="Arial"/>
              </a:rPr>
              <a:t> </a:t>
            </a:r>
            <a:r>
              <a:rPr lang="en-US" sz="3600" b="0" strike="noStrike" spc="-1" dirty="0" err="1">
                <a:latin typeface="Arial"/>
              </a:rPr>
              <a:t>dimensiones</a:t>
            </a:r>
            <a:r>
              <a:rPr lang="en-US" sz="3600" b="0" strike="noStrike" spc="-1" dirty="0">
                <a:latin typeface="Arial"/>
              </a:rPr>
              <a:t> antes de usar KNN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1284647" y="0"/>
            <a:ext cx="6328265" cy="1325160"/>
          </a:xfrm>
          <a:prstGeom prst="rect">
            <a:avLst/>
          </a:prstGeom>
          <a:noFill/>
          <a:ln>
            <a:noFill/>
          </a:ln>
        </p:spPr>
        <p:txBody>
          <a:bodyPr anchor="ctr">
            <a:noAutofit/>
          </a:bodyPr>
          <a:lstStyle/>
          <a:p>
            <a:pPr>
              <a:lnSpc>
                <a:spcPct val="90000"/>
              </a:lnSpc>
            </a:pPr>
            <a:r>
              <a:rPr lang="es-CR" sz="4400" b="0" strike="noStrike" spc="-1" dirty="0">
                <a:solidFill>
                  <a:srgbClr val="000000"/>
                </a:solidFill>
                <a:latin typeface="Calibri Light"/>
              </a:rPr>
              <a:t>Máquinas de soporte vectorial</a:t>
            </a:r>
            <a:endParaRPr lang="es-CR" sz="4400" b="0" strike="noStrike" spc="-1" dirty="0">
              <a:solidFill>
                <a:srgbClr val="000000"/>
              </a:solidFill>
              <a:latin typeface="Calibri"/>
            </a:endParaRPr>
          </a:p>
        </p:txBody>
      </p:sp>
      <p:sp>
        <p:nvSpPr>
          <p:cNvPr id="152" name="TextShape 2"/>
          <p:cNvSpPr txBox="1"/>
          <p:nvPr/>
        </p:nvSpPr>
        <p:spPr>
          <a:xfrm>
            <a:off x="838080" y="1825560"/>
            <a:ext cx="6023880" cy="435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s-CR" sz="2400" b="0" strike="noStrike" spc="-1">
                <a:solidFill>
                  <a:srgbClr val="000000"/>
                </a:solidFill>
                <a:latin typeface="Calibri"/>
              </a:rPr>
              <a:t>Funciona correlacionando datos a un espacio de características de grandes dimensiones de forma que los puntos de datos se puedan categorizar, incluso si los datos no se puedan separar linealmente de otro modo. Se detecta un separador entre las categorías y los datos se transforman de forma que el separador se puede extraer como un hiperplano. Tras ello, las características de los nuevos datos se pueden utilizar para predecir el grupo al que pertenece el nuevo registro.</a:t>
            </a:r>
          </a:p>
        </p:txBody>
      </p:sp>
      <p:pic>
        <p:nvPicPr>
          <p:cNvPr id="153" name="Picture 2"/>
          <p:cNvPicPr/>
          <p:nvPr/>
        </p:nvPicPr>
        <p:blipFill>
          <a:blip r:embed="rId2"/>
          <a:stretch/>
        </p:blipFill>
        <p:spPr>
          <a:xfrm>
            <a:off x="7695117" y="-119880"/>
            <a:ext cx="2753280" cy="1445040"/>
          </a:xfrm>
          <a:prstGeom prst="rect">
            <a:avLst/>
          </a:prstGeom>
          <a:ln>
            <a:noFill/>
          </a:ln>
        </p:spPr>
      </p:pic>
      <p:pic>
        <p:nvPicPr>
          <p:cNvPr id="154" name="Picture 2" descr="Resultado de imagen para svm"/>
          <p:cNvPicPr/>
          <p:nvPr/>
        </p:nvPicPr>
        <p:blipFill>
          <a:blip r:embed="rId3"/>
          <a:stretch/>
        </p:blipFill>
        <p:spPr>
          <a:xfrm>
            <a:off x="7400160" y="2201760"/>
            <a:ext cx="3682440" cy="35694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1125159" y="0"/>
            <a:ext cx="6346674" cy="1325160"/>
          </a:xfrm>
          <a:prstGeom prst="rect">
            <a:avLst/>
          </a:prstGeom>
          <a:noFill/>
          <a:ln>
            <a:noFill/>
          </a:ln>
        </p:spPr>
        <p:txBody>
          <a:bodyPr anchor="ctr">
            <a:noAutofit/>
          </a:bodyPr>
          <a:lstStyle/>
          <a:p>
            <a:pPr>
              <a:lnSpc>
                <a:spcPct val="90000"/>
              </a:lnSpc>
            </a:pPr>
            <a:r>
              <a:rPr lang="es-CR" sz="4400" b="0" strike="noStrike" spc="-1" dirty="0">
                <a:solidFill>
                  <a:srgbClr val="000000"/>
                </a:solidFill>
                <a:latin typeface="Calibri Light"/>
              </a:rPr>
              <a:t>Máquinas de soporte vectorial</a:t>
            </a:r>
            <a:endParaRPr lang="es-CR" sz="4400" b="0" strike="noStrike" spc="-1" dirty="0">
              <a:solidFill>
                <a:srgbClr val="000000"/>
              </a:solidFill>
              <a:latin typeface="Calibri"/>
            </a:endParaRPr>
          </a:p>
        </p:txBody>
      </p:sp>
      <p:sp>
        <p:nvSpPr>
          <p:cNvPr id="156" name="TextShape 2"/>
          <p:cNvSpPr txBox="1"/>
          <p:nvPr/>
        </p:nvSpPr>
        <p:spPr>
          <a:xfrm>
            <a:off x="526320" y="2060640"/>
            <a:ext cx="4798800" cy="4350960"/>
          </a:xfrm>
          <a:prstGeom prst="rect">
            <a:avLst/>
          </a:prstGeom>
          <a:noFill/>
          <a:ln>
            <a:noFill/>
          </a:ln>
        </p:spPr>
        <p:txBody>
          <a:bodyPr>
            <a:normAutofit fontScale="72000" lnSpcReduction="10000"/>
          </a:bodyPr>
          <a:lstStyle/>
          <a:p>
            <a:pPr marL="228600" indent="-228240">
              <a:lnSpc>
                <a:spcPct val="90000"/>
              </a:lnSpc>
              <a:spcBef>
                <a:spcPts val="1001"/>
              </a:spcBef>
              <a:buClr>
                <a:srgbClr val="000000"/>
              </a:buClr>
              <a:buFont typeface="Arial"/>
              <a:buChar char="•"/>
            </a:pPr>
            <a:r>
              <a:rPr lang="es-CR" sz="2800" b="0" strike="noStrike" spc="-1">
                <a:solidFill>
                  <a:srgbClr val="000000"/>
                </a:solidFill>
                <a:latin typeface="Calibri"/>
              </a:rPr>
              <a:t>El entrenamiento de una máquina de vectores de soporte consta de dos fases:</a:t>
            </a:r>
          </a:p>
          <a:p>
            <a:endParaRPr lang="es-CR"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s-CR" sz="2400" b="0" strike="noStrike" spc="-1">
                <a:solidFill>
                  <a:srgbClr val="000000"/>
                </a:solidFill>
                <a:latin typeface="Calibri"/>
              </a:rPr>
              <a:t>Transformar los predictores (datos de entrada) en un espacio de características altamente dimensional. En esta fase es suficiente con especificar el kernel; los datos nunca se transforman explícitamente al espacio de características. Este proceso se conoce comúnmente como el truco kernel.</a:t>
            </a:r>
          </a:p>
          <a:p>
            <a:endParaRPr lang="es-CR" sz="24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s-CR" sz="2400" b="0" strike="noStrike" spc="-1">
                <a:solidFill>
                  <a:srgbClr val="000000"/>
                </a:solidFill>
                <a:latin typeface="Calibri"/>
              </a:rPr>
              <a:t>Resolver un problema de </a:t>
            </a:r>
            <a:r>
              <a:rPr lang="es-CR" sz="2400" b="0" u="sng" strike="noStrike" spc="-1">
                <a:solidFill>
                  <a:srgbClr val="0563C1"/>
                </a:solidFill>
                <a:uFillTx/>
                <a:latin typeface="Calibri"/>
                <a:hlinkClick r:id="rId2"/>
              </a:rPr>
              <a:t>optimización cuadrática</a:t>
            </a:r>
            <a:r>
              <a:rPr lang="es-CR" sz="2400" b="0" strike="noStrike" spc="-1">
                <a:solidFill>
                  <a:srgbClr val="000000"/>
                </a:solidFill>
                <a:latin typeface="Calibri"/>
              </a:rPr>
              <a:t> que se ajuste a un hiperplano óptimo para clasificar las características transformadas en dos clases. El número de características transformadas está determinado por el número de vectores de soporte.</a:t>
            </a:r>
          </a:p>
          <a:p>
            <a:pPr>
              <a:lnSpc>
                <a:spcPct val="90000"/>
              </a:lnSpc>
              <a:spcBef>
                <a:spcPts val="1001"/>
              </a:spcBef>
            </a:pPr>
            <a:endParaRPr lang="es-CR" sz="2400" b="0" strike="noStrike" spc="-1">
              <a:solidFill>
                <a:srgbClr val="000000"/>
              </a:solidFill>
              <a:latin typeface="Calibri"/>
            </a:endParaRPr>
          </a:p>
        </p:txBody>
      </p:sp>
      <p:pic>
        <p:nvPicPr>
          <p:cNvPr id="157" name="Picture 2"/>
          <p:cNvPicPr/>
          <p:nvPr/>
        </p:nvPicPr>
        <p:blipFill>
          <a:blip r:embed="rId3"/>
          <a:stretch/>
        </p:blipFill>
        <p:spPr>
          <a:xfrm>
            <a:off x="7471833" y="-119880"/>
            <a:ext cx="2753280" cy="1445040"/>
          </a:xfrm>
          <a:prstGeom prst="rect">
            <a:avLst/>
          </a:prstGeom>
          <a:ln>
            <a:noFill/>
          </a:ln>
        </p:spPr>
      </p:pic>
      <p:pic>
        <p:nvPicPr>
          <p:cNvPr id="158" name="Picture 2" descr="Resultado de imagen para svm"/>
          <p:cNvPicPr/>
          <p:nvPr/>
        </p:nvPicPr>
        <p:blipFill>
          <a:blip r:embed="rId4"/>
          <a:stretch/>
        </p:blipFill>
        <p:spPr>
          <a:xfrm>
            <a:off x="5592960" y="1683000"/>
            <a:ext cx="6127200" cy="404244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Imagen 158"/>
          <p:cNvPicPr/>
          <p:nvPr/>
        </p:nvPicPr>
        <p:blipFill>
          <a:blip r:embed="rId2"/>
          <a:srcRect l="5422" t="10761" r="7199" b="17270"/>
          <a:stretch/>
        </p:blipFill>
        <p:spPr>
          <a:xfrm>
            <a:off x="973942" y="1253968"/>
            <a:ext cx="8744216" cy="5503052"/>
          </a:xfrm>
          <a:prstGeom prst="rect">
            <a:avLst/>
          </a:prstGeom>
          <a:ln>
            <a:noFill/>
          </a:ln>
        </p:spPr>
      </p:pic>
      <p:sp>
        <p:nvSpPr>
          <p:cNvPr id="160" name="TextShape 1"/>
          <p:cNvSpPr txBox="1"/>
          <p:nvPr/>
        </p:nvSpPr>
        <p:spPr>
          <a:xfrm>
            <a:off x="-26640" y="6583680"/>
            <a:ext cx="5055840" cy="346680"/>
          </a:xfrm>
          <a:prstGeom prst="rect">
            <a:avLst/>
          </a:prstGeom>
          <a:noFill/>
          <a:ln>
            <a:noFill/>
          </a:ln>
        </p:spPr>
        <p:txBody>
          <a:bodyPr lIns="90000" tIns="45000" rIns="90000" bIns="45000">
            <a:spAutoFit/>
          </a:bodyPr>
          <a:lstStyle/>
          <a:p>
            <a:r>
              <a:rPr lang="en-US" sz="1300" b="0" strike="noStrike" spc="-1">
                <a:latin typeface="Arial"/>
              </a:rPr>
              <a:t>https://www.youtube.com/watch?v=ffF8UnbheLk</a:t>
            </a:r>
          </a:p>
        </p:txBody>
      </p:sp>
      <p:pic>
        <p:nvPicPr>
          <p:cNvPr id="2" name="Picture 2">
            <a:extLst>
              <a:ext uri="{FF2B5EF4-FFF2-40B4-BE49-F238E27FC236}">
                <a16:creationId xmlns:a16="http://schemas.microsoft.com/office/drawing/2014/main" id="{830D2BB3-3F75-495E-90DE-37D23CED9080}"/>
              </a:ext>
            </a:extLst>
          </p:cNvPr>
          <p:cNvPicPr/>
          <p:nvPr/>
        </p:nvPicPr>
        <p:blipFill>
          <a:blip r:embed="rId3"/>
          <a:stretch/>
        </p:blipFill>
        <p:spPr>
          <a:xfrm>
            <a:off x="7471833" y="-119880"/>
            <a:ext cx="2753280" cy="1445040"/>
          </a:xfrm>
          <a:prstGeom prst="rect">
            <a:avLst/>
          </a:prstGeom>
          <a:ln>
            <a:noFill/>
          </a:ln>
        </p:spPr>
      </p:pic>
      <p:sp>
        <p:nvSpPr>
          <p:cNvPr id="3" name="TextShape 1">
            <a:extLst>
              <a:ext uri="{FF2B5EF4-FFF2-40B4-BE49-F238E27FC236}">
                <a16:creationId xmlns:a16="http://schemas.microsoft.com/office/drawing/2014/main" id="{CDFCE559-80F1-40B0-BAEF-00F68B55B167}"/>
              </a:ext>
            </a:extLst>
          </p:cNvPr>
          <p:cNvSpPr txBox="1"/>
          <p:nvPr/>
        </p:nvSpPr>
        <p:spPr>
          <a:xfrm>
            <a:off x="1125159" y="0"/>
            <a:ext cx="6346674" cy="1325160"/>
          </a:xfrm>
          <a:prstGeom prst="rect">
            <a:avLst/>
          </a:prstGeom>
          <a:noFill/>
          <a:ln>
            <a:noFill/>
          </a:ln>
        </p:spPr>
        <p:txBody>
          <a:bodyPr anchor="ctr">
            <a:noAutofit/>
          </a:bodyPr>
          <a:lstStyle/>
          <a:p>
            <a:pPr>
              <a:lnSpc>
                <a:spcPct val="90000"/>
              </a:lnSpc>
            </a:pPr>
            <a:r>
              <a:rPr lang="es-CR" sz="4400" b="0" strike="noStrike" spc="-1" dirty="0">
                <a:solidFill>
                  <a:srgbClr val="000000"/>
                </a:solidFill>
                <a:latin typeface="Calibri Light"/>
              </a:rPr>
              <a:t>Máquinas de soporte vectorial</a:t>
            </a:r>
            <a:endParaRPr lang="es-CR" sz="4400" b="0" strike="noStrike" spc="-1" dirty="0">
              <a:solidFill>
                <a:srgbClr val="000000"/>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1401606" y="-9216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1" strike="noStrike" spc="-1" dirty="0" err="1">
                <a:solidFill>
                  <a:srgbClr val="000000"/>
                </a:solidFill>
                <a:latin typeface="Calibri Light"/>
              </a:rPr>
              <a:t>Bibliografía</a:t>
            </a:r>
            <a:endParaRPr lang="en-US" sz="4400" b="0" strike="noStrike" spc="-1" dirty="0">
              <a:latin typeface="Arial"/>
            </a:endParaRPr>
          </a:p>
        </p:txBody>
      </p:sp>
      <p:sp>
        <p:nvSpPr>
          <p:cNvPr id="162"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1800" b="0" u="sng" strike="noStrike" spc="-1">
                <a:solidFill>
                  <a:srgbClr val="0563C1"/>
                </a:solidFill>
                <a:uFillTx/>
                <a:latin typeface="Calibri"/>
                <a:hlinkClick r:id="rId2"/>
              </a:rPr>
              <a:t>https://la.mathworks.com/discovery/support-vector-machine.html</a:t>
            </a:r>
            <a:endParaRPr lang="en-US" sz="1800" b="0" strike="noStrike" spc="-1">
              <a:latin typeface="Arial"/>
            </a:endParaRPr>
          </a:p>
          <a:p>
            <a:pPr marL="228600" indent="-227880">
              <a:lnSpc>
                <a:spcPct val="90000"/>
              </a:lnSpc>
              <a:spcBef>
                <a:spcPts val="1001"/>
              </a:spcBef>
              <a:buClr>
                <a:srgbClr val="000000"/>
              </a:buClr>
              <a:buFont typeface="Arial"/>
              <a:buChar char="•"/>
            </a:pPr>
            <a:r>
              <a:rPr lang="en-US" sz="1800" b="0" u="sng" strike="noStrike" spc="-1">
                <a:solidFill>
                  <a:srgbClr val="0563C1"/>
                </a:solidFill>
                <a:uFillTx/>
                <a:latin typeface="Calibri"/>
                <a:hlinkClick r:id="rId3"/>
              </a:rPr>
              <a:t>https://www.infor.uva.es/~calonso/MUI-TIC/MineriaDatos/SVM.pdf</a:t>
            </a:r>
            <a:endParaRPr lang="en-US" sz="1800" b="0" strike="noStrike" spc="-1">
              <a:latin typeface="Arial"/>
            </a:endParaRPr>
          </a:p>
          <a:p>
            <a:pPr marL="228600" indent="-227880">
              <a:lnSpc>
                <a:spcPct val="90000"/>
              </a:lnSpc>
              <a:spcBef>
                <a:spcPts val="1001"/>
              </a:spcBef>
              <a:buClr>
                <a:srgbClr val="000000"/>
              </a:buClr>
              <a:buFont typeface="Arial"/>
              <a:buChar char="•"/>
            </a:pPr>
            <a:r>
              <a:rPr lang="en-US" sz="1800" b="0" u="sng" strike="noStrike" spc="-1">
                <a:solidFill>
                  <a:srgbClr val="0563C1"/>
                </a:solidFill>
                <a:uFillTx/>
                <a:latin typeface="Calibri"/>
                <a:hlinkClick r:id="rId4"/>
              </a:rPr>
              <a:t>http://www.sc.ehu.es/ccwbayes/docencia/mmcc/docs/t9knn.pdf</a:t>
            </a:r>
            <a:endParaRPr lang="en-US" sz="1800" b="0" strike="noStrike" spc="-1">
              <a:latin typeface="Arial"/>
            </a:endParaRPr>
          </a:p>
          <a:p>
            <a:pPr marL="228600" indent="-227880">
              <a:lnSpc>
                <a:spcPct val="90000"/>
              </a:lnSpc>
              <a:spcBef>
                <a:spcPts val="1001"/>
              </a:spcBef>
              <a:buClr>
                <a:srgbClr val="000000"/>
              </a:buClr>
              <a:buFont typeface="Arial"/>
              <a:buChar char="•"/>
            </a:pPr>
            <a:r>
              <a:rPr lang="en-US" sz="1800" b="0" u="sng" strike="noStrike" spc="-1">
                <a:solidFill>
                  <a:srgbClr val="0563C1"/>
                </a:solidFill>
                <a:uFillTx/>
                <a:latin typeface="Calibri"/>
                <a:hlinkClick r:id="rId5"/>
              </a:rPr>
              <a:t>https://www.analiticaweb.es/algoritmo-knn-modelado-datos/</a:t>
            </a:r>
            <a:endParaRPr lang="en-US" sz="1800" b="0" strike="noStrike" spc="-1">
              <a:latin typeface="Arial"/>
            </a:endParaRPr>
          </a:p>
          <a:p>
            <a:pPr marL="228600" indent="-227880">
              <a:lnSpc>
                <a:spcPct val="90000"/>
              </a:lnSpc>
              <a:spcBef>
                <a:spcPts val="1001"/>
              </a:spcBef>
              <a:buClr>
                <a:srgbClr val="000000"/>
              </a:buClr>
              <a:buFont typeface="Arial"/>
              <a:buChar char="•"/>
            </a:pPr>
            <a:r>
              <a:rPr lang="en-US" sz="1800" b="0" u="sng" strike="noStrike" spc="-1">
                <a:solidFill>
                  <a:srgbClr val="0563C1"/>
                </a:solidFill>
                <a:uFillTx/>
                <a:latin typeface="Calibri"/>
                <a:hlinkClick r:id="rId6"/>
              </a:rPr>
              <a:t>https://medium.com/@williamkhepri/redes-neuronales-que-son-a64d022298e0</a:t>
            </a:r>
            <a:endParaRPr lang="en-US" sz="1800" b="0" strike="noStrike" spc="-1">
              <a:latin typeface="Arial"/>
            </a:endParaRPr>
          </a:p>
          <a:p>
            <a:pPr marL="228600" indent="-227880">
              <a:lnSpc>
                <a:spcPct val="90000"/>
              </a:lnSpc>
              <a:spcBef>
                <a:spcPts val="1001"/>
              </a:spcBef>
              <a:buClr>
                <a:srgbClr val="000000"/>
              </a:buClr>
              <a:buFont typeface="Arial"/>
              <a:buChar char="•"/>
            </a:pPr>
            <a:r>
              <a:rPr lang="en-US" sz="1800" b="0" u="sng" strike="noStrike" spc="-1">
                <a:solidFill>
                  <a:srgbClr val="0563C1"/>
                </a:solidFill>
                <a:uFillTx/>
                <a:latin typeface="Calibri"/>
                <a:hlinkClick r:id="rId7"/>
              </a:rPr>
              <a:t>http://www.sc.ehu.es/ccwbayes/docencia/mmcc/docs/t8neuronales.pdf</a:t>
            </a:r>
            <a:endParaRPr lang="en-US" sz="1800" b="0" strike="noStrike" spc="-1">
              <a:latin typeface="Arial"/>
            </a:endParaRPr>
          </a:p>
          <a:p>
            <a:pPr marL="228600" indent="-227880">
              <a:lnSpc>
                <a:spcPct val="90000"/>
              </a:lnSpc>
              <a:spcBef>
                <a:spcPts val="1001"/>
              </a:spcBef>
              <a:buClr>
                <a:srgbClr val="000000"/>
              </a:buClr>
              <a:buFont typeface="Arial"/>
              <a:buChar char="•"/>
            </a:pPr>
            <a:r>
              <a:rPr lang="en-US" sz="1800" b="0" u="sng" strike="noStrike" spc="-1">
                <a:solidFill>
                  <a:srgbClr val="0563C1"/>
                </a:solidFill>
                <a:uFillTx/>
                <a:latin typeface="Calibri"/>
                <a:hlinkClick r:id="rId8"/>
              </a:rPr>
              <a:t>http://www.ia.uned.es/~ejcarmona/publicaciones/%5B2013-Carmona%5D%20SVM.pdf</a:t>
            </a:r>
            <a:endParaRPr lang="en-US" sz="1800" b="0" strike="noStrike" spc="-1">
              <a:latin typeface="Arial"/>
            </a:endParaRPr>
          </a:p>
          <a:p>
            <a:pPr marL="228600" indent="-227880">
              <a:lnSpc>
                <a:spcPct val="90000"/>
              </a:lnSpc>
              <a:spcBef>
                <a:spcPts val="1001"/>
              </a:spcBef>
              <a:buClr>
                <a:srgbClr val="000000"/>
              </a:buClr>
              <a:buFont typeface="Arial"/>
              <a:buChar char="•"/>
            </a:pPr>
            <a:r>
              <a:rPr lang="en-US" sz="1800" b="0" u="sng" strike="noStrike" spc="-1">
                <a:solidFill>
                  <a:srgbClr val="0563C1"/>
                </a:solidFill>
                <a:uFillTx/>
                <a:latin typeface="Calibri"/>
                <a:hlinkClick r:id="rId9"/>
              </a:rPr>
              <a:t>https://rpubs.com/Joaquin_AR/267926</a:t>
            </a:r>
            <a:endParaRPr lang="en-US" sz="1800" b="0" strike="noStrike" spc="-1">
              <a:latin typeface="Arial"/>
            </a:endParaRPr>
          </a:p>
          <a:p>
            <a:pPr>
              <a:lnSpc>
                <a:spcPct val="90000"/>
              </a:lnSpc>
              <a:spcBef>
                <a:spcPts val="1001"/>
              </a:spcBef>
            </a:pPr>
            <a:endParaRPr lang="en-US" sz="1800" b="0" strike="noStrike" spc="-1">
              <a:latin typeface="Arial"/>
            </a:endParaRPr>
          </a:p>
          <a:p>
            <a:pPr>
              <a:lnSpc>
                <a:spcPct val="90000"/>
              </a:lnSpc>
              <a:spcBef>
                <a:spcPts val="1001"/>
              </a:spcBef>
            </a:pPr>
            <a:endParaRPr lang="en-US" sz="1800" b="0" strike="noStrike" spc="-1">
              <a:latin typeface="Arial"/>
            </a:endParaRPr>
          </a:p>
          <a:p>
            <a:pPr>
              <a:lnSpc>
                <a:spcPct val="90000"/>
              </a:lnSpc>
              <a:spcBef>
                <a:spcPts val="1001"/>
              </a:spcBef>
            </a:pPr>
            <a:endParaRPr lang="en-US" sz="1800" b="0" strike="noStrike" spc="-1">
              <a:latin typeface="Arial"/>
            </a:endParaRPr>
          </a:p>
        </p:txBody>
      </p:sp>
      <p:pic>
        <p:nvPicPr>
          <p:cNvPr id="163" name="Picture 2"/>
          <p:cNvPicPr/>
          <p:nvPr/>
        </p:nvPicPr>
        <p:blipFill>
          <a:blip r:embed="rId10"/>
          <a:stretch/>
        </p:blipFill>
        <p:spPr>
          <a:xfrm>
            <a:off x="8662680" y="399600"/>
            <a:ext cx="2753280" cy="144504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8EA3A93-3E01-43DD-9CAB-D1E4A0C3E4C3}"/>
              </a:ext>
            </a:extLst>
          </p:cNvPr>
          <p:cNvSpPr>
            <a:spLocks noGrp="1"/>
          </p:cNvSpPr>
          <p:nvPr>
            <p:ph type="ctrTitle"/>
          </p:nvPr>
        </p:nvSpPr>
        <p:spPr/>
        <p:txBody>
          <a:bodyPr/>
          <a:lstStyle/>
          <a:p>
            <a:r>
              <a:rPr lang="es-CR" dirty="0"/>
              <a:t>Práctica</a:t>
            </a:r>
          </a:p>
        </p:txBody>
      </p:sp>
      <p:sp>
        <p:nvSpPr>
          <p:cNvPr id="5" name="Subtítulo 4">
            <a:extLst>
              <a:ext uri="{FF2B5EF4-FFF2-40B4-BE49-F238E27FC236}">
                <a16:creationId xmlns:a16="http://schemas.microsoft.com/office/drawing/2014/main" id="{D910C438-9F64-485F-8A59-1CFA080546D7}"/>
              </a:ext>
            </a:extLst>
          </p:cNvPr>
          <p:cNvSpPr>
            <a:spLocks noGrp="1"/>
          </p:cNvSpPr>
          <p:nvPr>
            <p:ph type="subTitle" idx="1"/>
          </p:nvPr>
        </p:nvSpPr>
        <p:spPr/>
        <p:txBody>
          <a:bodyPr/>
          <a:lstStyle/>
          <a:p>
            <a:r>
              <a:rPr lang="es-CR" dirty="0"/>
              <a:t>https://github.com/ejimenezdelgado/taller_4.0_ciencia_de_datos</a:t>
            </a:r>
          </a:p>
        </p:txBody>
      </p:sp>
      <p:pic>
        <p:nvPicPr>
          <p:cNvPr id="7" name="Picture 2" descr="https://www.tec.ac.cr/hoyeneltec/sites/default/files/media/branding/logo-tec.png">
            <a:extLst>
              <a:ext uri="{FF2B5EF4-FFF2-40B4-BE49-F238E27FC236}">
                <a16:creationId xmlns:a16="http://schemas.microsoft.com/office/drawing/2014/main" id="{D546F1D6-D77B-4129-9D22-12B62A1B7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025" y="-163115"/>
            <a:ext cx="2753927" cy="14458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43106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F4688-685B-49C8-A88F-684C7CD10466}"/>
              </a:ext>
            </a:extLst>
          </p:cNvPr>
          <p:cNvSpPr>
            <a:spLocks noGrp="1"/>
          </p:cNvSpPr>
          <p:nvPr>
            <p:ph type="title"/>
          </p:nvPr>
        </p:nvSpPr>
        <p:spPr/>
        <p:txBody>
          <a:bodyPr/>
          <a:lstStyle/>
          <a:p>
            <a:endParaRPr lang="es-CR" dirty="0"/>
          </a:p>
        </p:txBody>
      </p:sp>
      <p:pic>
        <p:nvPicPr>
          <p:cNvPr id="1028" name="Picture 4" descr="Universidad Nacional Abierta y a Distancia - UNAD">
            <a:extLst>
              <a:ext uri="{FF2B5EF4-FFF2-40B4-BE49-F238E27FC236}">
                <a16:creationId xmlns:a16="http://schemas.microsoft.com/office/drawing/2014/main" id="{93CA8AB5-B410-434D-91B4-62C3C1D19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266" y="1690688"/>
            <a:ext cx="3235726" cy="3235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C | Tecnológico de Costa Rica">
            <a:extLst>
              <a:ext uri="{FF2B5EF4-FFF2-40B4-BE49-F238E27FC236}">
                <a16:creationId xmlns:a16="http://schemas.microsoft.com/office/drawing/2014/main" id="{ABFBF7C4-6FF2-4F7C-B74D-A1BA74658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058" y="2075803"/>
            <a:ext cx="5558246" cy="2918079"/>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3">
            <a:extLst>
              <a:ext uri="{FF2B5EF4-FFF2-40B4-BE49-F238E27FC236}">
                <a16:creationId xmlns:a16="http://schemas.microsoft.com/office/drawing/2014/main" id="{8BBFE52F-4099-4BAB-8857-2B514081C6B3}"/>
              </a:ext>
            </a:extLst>
          </p:cNvPr>
          <p:cNvSpPr>
            <a:spLocks noGrp="1"/>
          </p:cNvSpPr>
          <p:nvPr>
            <p:ph idx="1"/>
          </p:nvPr>
        </p:nvSpPr>
        <p:spPr>
          <a:xfrm>
            <a:off x="838200" y="5061351"/>
            <a:ext cx="10515600" cy="1115611"/>
          </a:xfrm>
        </p:spPr>
        <p:txBody>
          <a:bodyPr>
            <a:noAutofit/>
          </a:bodyPr>
          <a:lstStyle/>
          <a:p>
            <a:pPr marL="0" indent="0" algn="ctr">
              <a:buNone/>
            </a:pPr>
            <a:r>
              <a:rPr lang="es-CO" sz="4000" b="0" dirty="0">
                <a:solidFill>
                  <a:srgbClr val="006680"/>
                </a:solidFill>
              </a:rPr>
              <a:t>¡GRACIAS POR SU ATENCIÓN!</a:t>
            </a:r>
          </a:p>
        </p:txBody>
      </p:sp>
      <p:pic>
        <p:nvPicPr>
          <p:cNvPr id="6" name="Picture 2" descr="https://www.tec.ac.cr/hoyeneltec/sites/default/files/media/branding/logo-tec.png">
            <a:extLst>
              <a:ext uri="{FF2B5EF4-FFF2-40B4-BE49-F238E27FC236}">
                <a16:creationId xmlns:a16="http://schemas.microsoft.com/office/drawing/2014/main" id="{9AB2C60C-3F00-425E-8D10-732F23072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658" y="-154237"/>
            <a:ext cx="2753927" cy="14458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1005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677120" y="-5220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1" strike="noStrike" spc="-1" dirty="0">
                <a:solidFill>
                  <a:srgbClr val="000000"/>
                </a:solidFill>
                <a:latin typeface="Calibri Light"/>
              </a:rPr>
              <a:t>Agenda</a:t>
            </a:r>
            <a:endParaRPr lang="en-US" sz="4400" b="0" strike="noStrike" spc="-1" dirty="0">
              <a:latin typeface="Arial"/>
            </a:endParaRPr>
          </a:p>
        </p:txBody>
      </p:sp>
      <p:sp>
        <p:nvSpPr>
          <p:cNvPr id="124" name="CustomShape 2"/>
          <p:cNvSpPr/>
          <p:nvPr/>
        </p:nvSpPr>
        <p:spPr>
          <a:xfrm>
            <a:off x="838080" y="1825560"/>
            <a:ext cx="676044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US" sz="2800" b="1" strike="noStrike" spc="-1" dirty="0" err="1">
                <a:solidFill>
                  <a:srgbClr val="000000"/>
                </a:solidFill>
                <a:latin typeface="Calibri"/>
              </a:rPr>
              <a:t>Aprendizaje</a:t>
            </a:r>
            <a:r>
              <a:rPr lang="en-US" sz="2800" b="1" strike="noStrike" spc="-1" dirty="0">
                <a:solidFill>
                  <a:srgbClr val="000000"/>
                </a:solidFill>
                <a:latin typeface="Calibri"/>
              </a:rPr>
              <a:t> </a:t>
            </a:r>
            <a:r>
              <a:rPr lang="en-US" sz="2800" b="1" strike="noStrike" spc="-1" dirty="0" err="1">
                <a:solidFill>
                  <a:srgbClr val="000000"/>
                </a:solidFill>
                <a:latin typeface="Calibri"/>
              </a:rPr>
              <a:t>Automático</a:t>
            </a:r>
            <a:endParaRPr lang="en-US" sz="2800" b="0" strike="noStrike" spc="-1" dirty="0">
              <a:latin typeface="Arial"/>
            </a:endParaRPr>
          </a:p>
          <a:p>
            <a:pPr marL="685800" lvl="1" indent="-227880">
              <a:lnSpc>
                <a:spcPct val="90000"/>
              </a:lnSpc>
              <a:spcBef>
                <a:spcPts val="499"/>
              </a:spcBef>
              <a:buClr>
                <a:srgbClr val="000000"/>
              </a:buClr>
              <a:buFont typeface="Arial"/>
              <a:buChar char="•"/>
            </a:pPr>
            <a:r>
              <a:rPr lang="en-US" sz="2400" b="0" strike="noStrike" spc="-1" dirty="0" err="1">
                <a:solidFill>
                  <a:srgbClr val="000000"/>
                </a:solidFill>
                <a:latin typeface="Calibri"/>
              </a:rPr>
              <a:t>Métodos</a:t>
            </a:r>
            <a:r>
              <a:rPr lang="en-US" sz="2400" b="0" strike="noStrike" spc="-1" dirty="0">
                <a:solidFill>
                  <a:srgbClr val="000000"/>
                </a:solidFill>
                <a:latin typeface="Calibri"/>
              </a:rPr>
              <a:t> </a:t>
            </a:r>
            <a:r>
              <a:rPr lang="en-US" sz="2400" b="0" strike="noStrike" spc="-1" dirty="0" err="1">
                <a:solidFill>
                  <a:srgbClr val="000000"/>
                </a:solidFill>
                <a:latin typeface="Calibri"/>
              </a:rPr>
              <a:t>supervisados</a:t>
            </a:r>
            <a:r>
              <a:rPr lang="en-US" sz="2400" b="0" strike="noStrike" spc="-1" dirty="0">
                <a:solidFill>
                  <a:srgbClr val="000000"/>
                </a:solidFill>
                <a:latin typeface="Calibri"/>
              </a:rPr>
              <a:t>.</a:t>
            </a:r>
            <a:endParaRPr lang="en-US" sz="2400" b="0" strike="noStrike" spc="-1" dirty="0">
              <a:latin typeface="Arial"/>
            </a:endParaRPr>
          </a:p>
          <a:p>
            <a:pPr marL="1143000" lvl="2" indent="-227880">
              <a:lnSpc>
                <a:spcPct val="90000"/>
              </a:lnSpc>
              <a:spcBef>
                <a:spcPts val="499"/>
              </a:spcBef>
              <a:buClr>
                <a:srgbClr val="000000"/>
              </a:buClr>
              <a:buFont typeface="Arial"/>
              <a:buChar char="•"/>
            </a:pPr>
            <a:r>
              <a:rPr lang="en-US" sz="2400" b="0" strike="noStrike" spc="-1" dirty="0">
                <a:solidFill>
                  <a:srgbClr val="000000"/>
                </a:solidFill>
                <a:latin typeface="Calibri"/>
              </a:rPr>
              <a:t>ANN (Redes </a:t>
            </a:r>
            <a:r>
              <a:rPr lang="en-US" sz="2400" b="0" strike="noStrike" spc="-1" dirty="0" err="1">
                <a:solidFill>
                  <a:srgbClr val="000000"/>
                </a:solidFill>
                <a:latin typeface="Calibri"/>
              </a:rPr>
              <a:t>neuronales</a:t>
            </a:r>
            <a:r>
              <a:rPr lang="en-US" sz="2400" b="0" strike="noStrike" spc="-1" dirty="0">
                <a:solidFill>
                  <a:srgbClr val="000000"/>
                </a:solidFill>
                <a:latin typeface="Calibri"/>
              </a:rPr>
              <a:t> </a:t>
            </a:r>
            <a:r>
              <a:rPr lang="en-US" sz="2400" b="0" strike="noStrike" spc="-1" dirty="0" err="1">
                <a:solidFill>
                  <a:srgbClr val="000000"/>
                </a:solidFill>
                <a:latin typeface="Calibri"/>
              </a:rPr>
              <a:t>artificiales</a:t>
            </a:r>
            <a:r>
              <a:rPr lang="en-US" sz="2400" b="0" strike="noStrike" spc="-1" dirty="0">
                <a:solidFill>
                  <a:srgbClr val="000000"/>
                </a:solidFill>
                <a:latin typeface="Calibri"/>
              </a:rPr>
              <a:t>)</a:t>
            </a:r>
            <a:endParaRPr lang="en-US" sz="2400" b="0" strike="noStrike" spc="-1" dirty="0">
              <a:latin typeface="Arial"/>
            </a:endParaRPr>
          </a:p>
          <a:p>
            <a:pPr marL="1143000" lvl="2" indent="-227880">
              <a:lnSpc>
                <a:spcPct val="90000"/>
              </a:lnSpc>
              <a:spcBef>
                <a:spcPts val="499"/>
              </a:spcBef>
              <a:buClr>
                <a:srgbClr val="000000"/>
              </a:buClr>
              <a:buFont typeface="Arial"/>
              <a:buChar char="•"/>
            </a:pPr>
            <a:r>
              <a:rPr lang="en-US" sz="2400" b="0" strike="noStrike" spc="-1" dirty="0">
                <a:solidFill>
                  <a:srgbClr val="000000"/>
                </a:solidFill>
                <a:latin typeface="Calibri"/>
              </a:rPr>
              <a:t>KNN (k </a:t>
            </a:r>
            <a:r>
              <a:rPr lang="en-US" sz="2400" b="0" strike="noStrike" spc="-1" dirty="0" err="1">
                <a:solidFill>
                  <a:srgbClr val="000000"/>
                </a:solidFill>
                <a:latin typeface="Calibri"/>
              </a:rPr>
              <a:t>vecinos</a:t>
            </a:r>
            <a:r>
              <a:rPr lang="en-US" sz="2400" b="0" strike="noStrike" spc="-1" dirty="0">
                <a:solidFill>
                  <a:srgbClr val="000000"/>
                </a:solidFill>
                <a:latin typeface="Calibri"/>
              </a:rPr>
              <a:t> </a:t>
            </a:r>
            <a:r>
              <a:rPr lang="en-US" sz="2400" b="0" strike="noStrike" spc="-1" dirty="0" err="1">
                <a:solidFill>
                  <a:srgbClr val="000000"/>
                </a:solidFill>
                <a:latin typeface="Calibri"/>
              </a:rPr>
              <a:t>más</a:t>
            </a:r>
            <a:r>
              <a:rPr lang="en-US" sz="2400" b="0" strike="noStrike" spc="-1" dirty="0">
                <a:solidFill>
                  <a:srgbClr val="000000"/>
                </a:solidFill>
                <a:latin typeface="Calibri"/>
              </a:rPr>
              <a:t> </a:t>
            </a:r>
            <a:r>
              <a:rPr lang="en-US" sz="2400" b="0" strike="noStrike" spc="-1" dirty="0" err="1">
                <a:solidFill>
                  <a:srgbClr val="000000"/>
                </a:solidFill>
                <a:latin typeface="Calibri"/>
              </a:rPr>
              <a:t>próximos</a:t>
            </a:r>
            <a:r>
              <a:rPr lang="en-US" sz="2400" b="0" strike="noStrike" spc="-1" dirty="0">
                <a:solidFill>
                  <a:srgbClr val="000000"/>
                </a:solidFill>
                <a:latin typeface="Calibri"/>
              </a:rPr>
              <a:t>)</a:t>
            </a:r>
            <a:endParaRPr lang="en-US" sz="2400" b="0" strike="noStrike" spc="-1" dirty="0">
              <a:latin typeface="Arial"/>
            </a:endParaRPr>
          </a:p>
          <a:p>
            <a:pPr marL="1143000" lvl="2" indent="-227880">
              <a:lnSpc>
                <a:spcPct val="90000"/>
              </a:lnSpc>
              <a:spcBef>
                <a:spcPts val="499"/>
              </a:spcBef>
              <a:buClr>
                <a:srgbClr val="000000"/>
              </a:buClr>
              <a:buFont typeface="Arial"/>
              <a:buChar char="•"/>
            </a:pPr>
            <a:r>
              <a:rPr lang="en-US" sz="2400" b="0" strike="noStrike" spc="-1" dirty="0">
                <a:solidFill>
                  <a:srgbClr val="000000"/>
                </a:solidFill>
                <a:latin typeface="Calibri"/>
              </a:rPr>
              <a:t>SVM (</a:t>
            </a:r>
            <a:r>
              <a:rPr lang="en-US" sz="2400" b="0" strike="noStrike" spc="-1" dirty="0" err="1">
                <a:solidFill>
                  <a:srgbClr val="000000"/>
                </a:solidFill>
                <a:latin typeface="Calibri"/>
              </a:rPr>
              <a:t>Máquinas</a:t>
            </a:r>
            <a:r>
              <a:rPr lang="en-US" sz="2400" b="0" strike="noStrike" spc="-1" dirty="0">
                <a:solidFill>
                  <a:srgbClr val="000000"/>
                </a:solidFill>
                <a:latin typeface="Calibri"/>
              </a:rPr>
              <a:t> de </a:t>
            </a:r>
            <a:r>
              <a:rPr lang="en-US" sz="2400" b="0" strike="noStrike" spc="-1" dirty="0" err="1">
                <a:solidFill>
                  <a:srgbClr val="000000"/>
                </a:solidFill>
                <a:latin typeface="Calibri"/>
              </a:rPr>
              <a:t>soporte</a:t>
            </a:r>
            <a:r>
              <a:rPr lang="en-US" sz="2400" b="0" strike="noStrike" spc="-1" dirty="0">
                <a:solidFill>
                  <a:srgbClr val="000000"/>
                </a:solidFill>
                <a:latin typeface="Calibri"/>
              </a:rPr>
              <a:t> vectorial)</a:t>
            </a:r>
            <a:endParaRPr lang="en-US" sz="2400" b="0" strike="noStrike" spc="-1" dirty="0">
              <a:latin typeface="Arial"/>
            </a:endParaRPr>
          </a:p>
        </p:txBody>
      </p:sp>
      <p:pic>
        <p:nvPicPr>
          <p:cNvPr id="125" name="Imagen 3"/>
          <p:cNvPicPr/>
          <p:nvPr/>
        </p:nvPicPr>
        <p:blipFill>
          <a:blip r:embed="rId2"/>
          <a:stretch/>
        </p:blipFill>
        <p:spPr>
          <a:xfrm>
            <a:off x="7741800" y="1272600"/>
            <a:ext cx="3318840" cy="3722400"/>
          </a:xfrm>
          <a:prstGeom prst="rect">
            <a:avLst/>
          </a:prstGeom>
          <a:ln>
            <a:noFill/>
          </a:ln>
        </p:spPr>
      </p:pic>
      <p:pic>
        <p:nvPicPr>
          <p:cNvPr id="126" name="Picture 2"/>
          <p:cNvPicPr/>
          <p:nvPr/>
        </p:nvPicPr>
        <p:blipFill>
          <a:blip r:embed="rId3"/>
          <a:stretch/>
        </p:blipFill>
        <p:spPr>
          <a:xfrm>
            <a:off x="6293520" y="-172440"/>
            <a:ext cx="2753280" cy="14450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1312920" y="64800"/>
            <a:ext cx="7950240" cy="1325160"/>
          </a:xfrm>
          <a:prstGeom prst="rect">
            <a:avLst/>
          </a:prstGeom>
          <a:noFill/>
          <a:ln>
            <a:noFill/>
          </a:ln>
        </p:spPr>
        <p:txBody>
          <a:bodyPr anchor="ctr">
            <a:normAutofit/>
          </a:bodyPr>
          <a:lstStyle/>
          <a:p>
            <a:pPr>
              <a:lnSpc>
                <a:spcPct val="90000"/>
              </a:lnSpc>
            </a:pPr>
            <a:r>
              <a:rPr lang="es-CR" sz="4400" b="1" strike="noStrike" spc="-1" dirty="0">
                <a:solidFill>
                  <a:srgbClr val="000000"/>
                </a:solidFill>
                <a:latin typeface="Calibri Light"/>
              </a:rPr>
              <a:t>Redes Neuronales</a:t>
            </a:r>
            <a:endParaRPr lang="es-CR" sz="4400" b="0" strike="noStrike" spc="-1" dirty="0">
              <a:solidFill>
                <a:srgbClr val="000000"/>
              </a:solidFill>
              <a:latin typeface="Calibri"/>
            </a:endParaRPr>
          </a:p>
        </p:txBody>
      </p:sp>
      <p:sp>
        <p:nvSpPr>
          <p:cNvPr id="128" name="TextShape 2"/>
          <p:cNvSpPr txBox="1"/>
          <p:nvPr/>
        </p:nvSpPr>
        <p:spPr>
          <a:xfrm>
            <a:off x="838440" y="1526023"/>
            <a:ext cx="5819760" cy="4350960"/>
          </a:xfrm>
          <a:prstGeom prst="rect">
            <a:avLst/>
          </a:prstGeom>
          <a:noFill/>
          <a:ln>
            <a:noFill/>
          </a:ln>
        </p:spPr>
        <p:txBody>
          <a:bodyPr>
            <a:normAutofit fontScale="71000" lnSpcReduction="20000"/>
          </a:bodyPr>
          <a:lstStyle/>
          <a:p>
            <a:pPr>
              <a:lnSpc>
                <a:spcPct val="90000"/>
              </a:lnSpc>
              <a:spcBef>
                <a:spcPts val="1001"/>
              </a:spcBef>
            </a:pPr>
            <a:endParaRPr lang="es-CR"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s-CR" sz="2800" b="0" strike="noStrike" spc="-1" dirty="0">
                <a:solidFill>
                  <a:srgbClr val="000000"/>
                </a:solidFill>
                <a:latin typeface="Calibri"/>
              </a:rPr>
              <a:t>Las redes neuronales son modelos simples del funcionamiento del sistema nervioso. Las unidades básicas son las </a:t>
            </a:r>
            <a:r>
              <a:rPr lang="es-CR" sz="2800" b="1" strike="noStrike" spc="-1" dirty="0">
                <a:solidFill>
                  <a:srgbClr val="000000"/>
                </a:solidFill>
                <a:latin typeface="Calibri"/>
              </a:rPr>
              <a:t>neuronas</a:t>
            </a:r>
            <a:r>
              <a:rPr lang="es-CR" sz="2800" b="0" strike="noStrike" spc="-1" dirty="0">
                <a:solidFill>
                  <a:srgbClr val="000000"/>
                </a:solidFill>
                <a:latin typeface="Calibri"/>
              </a:rPr>
              <a:t>, que generalmente se organizan en </a:t>
            </a:r>
            <a:r>
              <a:rPr lang="es-CR" sz="2800" b="1" strike="noStrike" spc="-1" dirty="0">
                <a:solidFill>
                  <a:srgbClr val="000000"/>
                </a:solidFill>
                <a:latin typeface="Calibri"/>
              </a:rPr>
              <a:t>capas.</a:t>
            </a:r>
            <a:endParaRPr lang="es-CR" sz="2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s-CR" sz="2800" b="0" strike="noStrike" spc="-1" dirty="0">
                <a:solidFill>
                  <a:srgbClr val="000000"/>
                </a:solidFill>
                <a:latin typeface="Calibri"/>
              </a:rPr>
              <a:t>Las unidades de procesamiento se organizan en capas. Hay tres partes normalmente en una red neuronal : una </a:t>
            </a:r>
            <a:r>
              <a:rPr lang="es-CR" sz="2800" b="1" strike="noStrike" spc="-1" dirty="0">
                <a:solidFill>
                  <a:srgbClr val="000000"/>
                </a:solidFill>
                <a:latin typeface="Calibri"/>
              </a:rPr>
              <a:t>capa de entrada</a:t>
            </a:r>
            <a:r>
              <a:rPr lang="es-CR" sz="2800" b="0" strike="noStrike" spc="-1" dirty="0">
                <a:solidFill>
                  <a:srgbClr val="000000"/>
                </a:solidFill>
                <a:latin typeface="Calibri"/>
              </a:rPr>
              <a:t>, con unidades que representan los campos de entrada; una o varias </a:t>
            </a:r>
            <a:r>
              <a:rPr lang="es-CR" sz="2800" b="1" strike="noStrike" spc="-1" dirty="0">
                <a:solidFill>
                  <a:srgbClr val="000000"/>
                </a:solidFill>
                <a:latin typeface="Calibri"/>
              </a:rPr>
              <a:t>capas ocultas</a:t>
            </a:r>
            <a:r>
              <a:rPr lang="es-CR" sz="2800" b="0" strike="noStrike" spc="-1" dirty="0">
                <a:solidFill>
                  <a:srgbClr val="000000"/>
                </a:solidFill>
                <a:latin typeface="Calibri"/>
              </a:rPr>
              <a:t>; y una </a:t>
            </a:r>
            <a:r>
              <a:rPr lang="es-CR" sz="2800" b="1" strike="noStrike" spc="-1" dirty="0">
                <a:solidFill>
                  <a:srgbClr val="000000"/>
                </a:solidFill>
                <a:latin typeface="Calibri"/>
              </a:rPr>
              <a:t>capa de salida</a:t>
            </a:r>
            <a:r>
              <a:rPr lang="es-CR" sz="2800" b="0" strike="noStrike" spc="-1" dirty="0">
                <a:solidFill>
                  <a:srgbClr val="000000"/>
                </a:solidFill>
                <a:latin typeface="Calibri"/>
              </a:rPr>
              <a:t>, con una unidad o unidades que representa el campo o los campos de destino. Las unidades se conectan con fuerzas de conexión variables (o </a:t>
            </a:r>
            <a:r>
              <a:rPr lang="es-CR" sz="2800" b="1" strike="noStrike" spc="-1" dirty="0">
                <a:solidFill>
                  <a:srgbClr val="000000"/>
                </a:solidFill>
                <a:latin typeface="Calibri"/>
              </a:rPr>
              <a:t>ponderaciones</a:t>
            </a:r>
            <a:r>
              <a:rPr lang="es-CR" sz="2800" b="0" strike="noStrike" spc="-1" dirty="0">
                <a:solidFill>
                  <a:srgbClr val="000000"/>
                </a:solidFill>
                <a:latin typeface="Calibri"/>
              </a:rPr>
              <a:t>). Los datos de entrada se presentan en la primera capa, y los valores se propagan desde cada neurona hasta cada neurona de la capa siguiente. al final, se envía un resultado desde la capa de salida.</a:t>
            </a:r>
          </a:p>
        </p:txBody>
      </p:sp>
      <p:pic>
        <p:nvPicPr>
          <p:cNvPr id="129" name="Picture 2"/>
          <p:cNvPicPr/>
          <p:nvPr/>
        </p:nvPicPr>
        <p:blipFill>
          <a:blip r:embed="rId2"/>
          <a:stretch/>
        </p:blipFill>
        <p:spPr>
          <a:xfrm>
            <a:off x="7035898" y="-144000"/>
            <a:ext cx="2753280" cy="1445040"/>
          </a:xfrm>
          <a:prstGeom prst="rect">
            <a:avLst/>
          </a:prstGeom>
          <a:ln>
            <a:noFill/>
          </a:ln>
        </p:spPr>
      </p:pic>
      <p:pic>
        <p:nvPicPr>
          <p:cNvPr id="130" name="Picture 2" descr="Resultado de imagen para Redes Neuronales"/>
          <p:cNvPicPr/>
          <p:nvPr/>
        </p:nvPicPr>
        <p:blipFill>
          <a:blip r:embed="rId3"/>
          <a:stretch/>
        </p:blipFill>
        <p:spPr>
          <a:xfrm>
            <a:off x="6658200" y="2299680"/>
            <a:ext cx="5209920" cy="325728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Imagen 130"/>
          <p:cNvPicPr/>
          <p:nvPr/>
        </p:nvPicPr>
        <p:blipFill>
          <a:blip r:embed="rId2"/>
          <a:stretch/>
        </p:blipFill>
        <p:spPr>
          <a:xfrm>
            <a:off x="2995769" y="1828800"/>
            <a:ext cx="5637868" cy="3931300"/>
          </a:xfrm>
          <a:prstGeom prst="rect">
            <a:avLst/>
          </a:prstGeom>
          <a:ln>
            <a:noFill/>
          </a:ln>
        </p:spPr>
      </p:pic>
      <p:sp>
        <p:nvSpPr>
          <p:cNvPr id="132" name="TextShape 1"/>
          <p:cNvSpPr txBox="1"/>
          <p:nvPr/>
        </p:nvSpPr>
        <p:spPr>
          <a:xfrm>
            <a:off x="58680" y="6583680"/>
            <a:ext cx="10091160" cy="261000"/>
          </a:xfrm>
          <a:prstGeom prst="rect">
            <a:avLst/>
          </a:prstGeom>
          <a:noFill/>
          <a:ln>
            <a:noFill/>
          </a:ln>
        </p:spPr>
        <p:txBody>
          <a:bodyPr lIns="90000" tIns="45000" rIns="90000" bIns="45000">
            <a:spAutoFit/>
          </a:bodyPr>
          <a:lstStyle/>
          <a:p>
            <a:r>
              <a:rPr lang="en-US" sz="1200" b="0" strike="noStrike" spc="-1">
                <a:latin typeface="Arial"/>
              </a:rPr>
              <a:t>https://visualstudiomagazine.com/articles/2015/06/01/~/media/ECG/visualstudiomagazine/Images/2015/06/0615vsm_McCaffreyFig2.ashx</a:t>
            </a:r>
          </a:p>
        </p:txBody>
      </p:sp>
      <p:sp>
        <p:nvSpPr>
          <p:cNvPr id="2" name="TextShape 1">
            <a:extLst>
              <a:ext uri="{FF2B5EF4-FFF2-40B4-BE49-F238E27FC236}">
                <a16:creationId xmlns:a16="http://schemas.microsoft.com/office/drawing/2014/main" id="{DC689DE0-94C7-47CE-82B5-5D966CB32067}"/>
              </a:ext>
            </a:extLst>
          </p:cNvPr>
          <p:cNvSpPr txBox="1"/>
          <p:nvPr/>
        </p:nvSpPr>
        <p:spPr>
          <a:xfrm>
            <a:off x="1312920" y="64800"/>
            <a:ext cx="7950240" cy="1325160"/>
          </a:xfrm>
          <a:prstGeom prst="rect">
            <a:avLst/>
          </a:prstGeom>
          <a:noFill/>
          <a:ln>
            <a:noFill/>
          </a:ln>
        </p:spPr>
        <p:txBody>
          <a:bodyPr anchor="ctr">
            <a:normAutofit/>
          </a:bodyPr>
          <a:lstStyle/>
          <a:p>
            <a:pPr>
              <a:lnSpc>
                <a:spcPct val="90000"/>
              </a:lnSpc>
            </a:pPr>
            <a:r>
              <a:rPr lang="es-CR" sz="4400" b="1" strike="noStrike" spc="-1" dirty="0">
                <a:solidFill>
                  <a:srgbClr val="000000"/>
                </a:solidFill>
                <a:latin typeface="Calibri Light"/>
              </a:rPr>
              <a:t>Redes Neuronales</a:t>
            </a:r>
            <a:endParaRPr lang="es-CR" sz="44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23014EA9-D68C-46D2-A038-E1F9A0869B9F}"/>
              </a:ext>
            </a:extLst>
          </p:cNvPr>
          <p:cNvPicPr/>
          <p:nvPr/>
        </p:nvPicPr>
        <p:blipFill>
          <a:blip r:embed="rId3"/>
          <a:stretch/>
        </p:blipFill>
        <p:spPr>
          <a:xfrm>
            <a:off x="7035898" y="-144000"/>
            <a:ext cx="2753280" cy="144504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Imagen 132"/>
          <p:cNvPicPr/>
          <p:nvPr/>
        </p:nvPicPr>
        <p:blipFill>
          <a:blip r:embed="rId2"/>
          <a:stretch/>
        </p:blipFill>
        <p:spPr>
          <a:xfrm>
            <a:off x="2549168" y="1775637"/>
            <a:ext cx="6594832" cy="4261529"/>
          </a:xfrm>
          <a:prstGeom prst="rect">
            <a:avLst/>
          </a:prstGeom>
          <a:ln>
            <a:noFill/>
          </a:ln>
        </p:spPr>
      </p:pic>
      <p:sp>
        <p:nvSpPr>
          <p:cNvPr id="134" name="TextShape 1"/>
          <p:cNvSpPr txBox="1"/>
          <p:nvPr/>
        </p:nvSpPr>
        <p:spPr>
          <a:xfrm>
            <a:off x="59040" y="6584040"/>
            <a:ext cx="10091160" cy="261000"/>
          </a:xfrm>
          <a:prstGeom prst="rect">
            <a:avLst/>
          </a:prstGeom>
          <a:noFill/>
          <a:ln>
            <a:noFill/>
          </a:ln>
        </p:spPr>
        <p:txBody>
          <a:bodyPr lIns="90000" tIns="45000" rIns="90000" bIns="45000">
            <a:spAutoFit/>
          </a:bodyPr>
          <a:lstStyle/>
          <a:p>
            <a:r>
              <a:rPr lang="en-US" sz="1200" b="0" strike="noStrike" spc="-1">
                <a:latin typeface="Arial"/>
              </a:rPr>
              <a:t>https://visualstudiomagazine.com/articles/2015/06/01/~/media/ECG/visualstudiomagazine/Images/2015/06/0615vsm_McCaffreyFig2.ashx</a:t>
            </a:r>
          </a:p>
        </p:txBody>
      </p:sp>
      <p:sp>
        <p:nvSpPr>
          <p:cNvPr id="2" name="TextShape 1">
            <a:extLst>
              <a:ext uri="{FF2B5EF4-FFF2-40B4-BE49-F238E27FC236}">
                <a16:creationId xmlns:a16="http://schemas.microsoft.com/office/drawing/2014/main" id="{E05D7F6E-96CD-4728-B169-A9F0B5676A72}"/>
              </a:ext>
            </a:extLst>
          </p:cNvPr>
          <p:cNvSpPr txBox="1"/>
          <p:nvPr/>
        </p:nvSpPr>
        <p:spPr>
          <a:xfrm>
            <a:off x="1312920" y="64800"/>
            <a:ext cx="7950240" cy="1325160"/>
          </a:xfrm>
          <a:prstGeom prst="rect">
            <a:avLst/>
          </a:prstGeom>
          <a:noFill/>
          <a:ln>
            <a:noFill/>
          </a:ln>
        </p:spPr>
        <p:txBody>
          <a:bodyPr anchor="ctr">
            <a:normAutofit/>
          </a:bodyPr>
          <a:lstStyle/>
          <a:p>
            <a:pPr>
              <a:lnSpc>
                <a:spcPct val="90000"/>
              </a:lnSpc>
            </a:pPr>
            <a:r>
              <a:rPr lang="es-CR" sz="4400" b="1" strike="noStrike" spc="-1" dirty="0">
                <a:solidFill>
                  <a:srgbClr val="000000"/>
                </a:solidFill>
                <a:latin typeface="Calibri Light"/>
              </a:rPr>
              <a:t>Redes Neuronales</a:t>
            </a:r>
            <a:endParaRPr lang="es-CR" sz="44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E5382046-3C9F-4C5B-ADD0-BC510AADF193}"/>
              </a:ext>
            </a:extLst>
          </p:cNvPr>
          <p:cNvPicPr/>
          <p:nvPr/>
        </p:nvPicPr>
        <p:blipFill>
          <a:blip r:embed="rId3"/>
          <a:stretch/>
        </p:blipFill>
        <p:spPr>
          <a:xfrm>
            <a:off x="7035898" y="-144000"/>
            <a:ext cx="2753280" cy="14450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Imagen 134"/>
          <p:cNvPicPr/>
          <p:nvPr/>
        </p:nvPicPr>
        <p:blipFill>
          <a:blip r:embed="rId2"/>
          <a:stretch/>
        </p:blipFill>
        <p:spPr>
          <a:xfrm>
            <a:off x="1304272" y="1961204"/>
            <a:ext cx="8846288" cy="3447075"/>
          </a:xfrm>
          <a:prstGeom prst="rect">
            <a:avLst/>
          </a:prstGeom>
          <a:ln>
            <a:noFill/>
          </a:ln>
        </p:spPr>
      </p:pic>
      <p:sp>
        <p:nvSpPr>
          <p:cNvPr id="136" name="TextShape 1"/>
          <p:cNvSpPr txBox="1"/>
          <p:nvPr/>
        </p:nvSpPr>
        <p:spPr>
          <a:xfrm>
            <a:off x="59400" y="6584400"/>
            <a:ext cx="10091160" cy="261000"/>
          </a:xfrm>
          <a:prstGeom prst="rect">
            <a:avLst/>
          </a:prstGeom>
          <a:noFill/>
          <a:ln>
            <a:noFill/>
          </a:ln>
        </p:spPr>
        <p:txBody>
          <a:bodyPr lIns="90000" tIns="45000" rIns="90000" bIns="45000">
            <a:spAutoFit/>
          </a:bodyPr>
          <a:lstStyle/>
          <a:p>
            <a:r>
              <a:rPr lang="en-US" sz="1200" b="0" strike="noStrike" spc="-1">
                <a:latin typeface="Arial"/>
              </a:rPr>
              <a:t>https://en.wikipedia.org/wiki/Backpropagation</a:t>
            </a:r>
          </a:p>
        </p:txBody>
      </p:sp>
      <p:sp>
        <p:nvSpPr>
          <p:cNvPr id="2" name="TextShape 1">
            <a:extLst>
              <a:ext uri="{FF2B5EF4-FFF2-40B4-BE49-F238E27FC236}">
                <a16:creationId xmlns:a16="http://schemas.microsoft.com/office/drawing/2014/main" id="{04D972AA-7F2B-4215-B88F-95D0D39EC3CB}"/>
              </a:ext>
            </a:extLst>
          </p:cNvPr>
          <p:cNvSpPr txBox="1"/>
          <p:nvPr/>
        </p:nvSpPr>
        <p:spPr>
          <a:xfrm>
            <a:off x="1312920" y="64800"/>
            <a:ext cx="7950240" cy="1325160"/>
          </a:xfrm>
          <a:prstGeom prst="rect">
            <a:avLst/>
          </a:prstGeom>
          <a:noFill/>
          <a:ln>
            <a:noFill/>
          </a:ln>
        </p:spPr>
        <p:txBody>
          <a:bodyPr anchor="ctr">
            <a:normAutofit/>
          </a:bodyPr>
          <a:lstStyle/>
          <a:p>
            <a:pPr>
              <a:lnSpc>
                <a:spcPct val="90000"/>
              </a:lnSpc>
            </a:pPr>
            <a:r>
              <a:rPr lang="es-CR" sz="4400" b="1" strike="noStrike" spc="-1" dirty="0">
                <a:solidFill>
                  <a:srgbClr val="000000"/>
                </a:solidFill>
                <a:latin typeface="Calibri Light"/>
              </a:rPr>
              <a:t>Redes Neuronales</a:t>
            </a:r>
            <a:endParaRPr lang="es-CR" sz="44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8C4E6B32-D0AE-47D1-A3A8-380146891E6C}"/>
              </a:ext>
            </a:extLst>
          </p:cNvPr>
          <p:cNvPicPr/>
          <p:nvPr/>
        </p:nvPicPr>
        <p:blipFill>
          <a:blip r:embed="rId3"/>
          <a:stretch/>
        </p:blipFill>
        <p:spPr>
          <a:xfrm>
            <a:off x="7035898" y="-144000"/>
            <a:ext cx="2753280" cy="14450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1359076" y="-101319"/>
            <a:ext cx="10515240" cy="1325160"/>
          </a:xfrm>
          <a:prstGeom prst="rect">
            <a:avLst/>
          </a:prstGeom>
          <a:noFill/>
          <a:ln>
            <a:noFill/>
          </a:ln>
        </p:spPr>
        <p:txBody>
          <a:bodyPr anchor="ctr">
            <a:noAutofit/>
          </a:bodyPr>
          <a:lstStyle/>
          <a:p>
            <a:pPr>
              <a:lnSpc>
                <a:spcPct val="90000"/>
              </a:lnSpc>
            </a:pPr>
            <a:r>
              <a:rPr lang="es-CR" sz="4400" b="1" strike="noStrike" spc="-1" dirty="0">
                <a:solidFill>
                  <a:srgbClr val="000000"/>
                </a:solidFill>
                <a:latin typeface="Calibri Light"/>
              </a:rPr>
              <a:t>Redes Neuronales</a:t>
            </a:r>
            <a:endParaRPr lang="es-CR" sz="4400" b="0" strike="noStrike" spc="-1" dirty="0">
              <a:solidFill>
                <a:srgbClr val="000000"/>
              </a:solidFill>
              <a:latin typeface="Calibri"/>
            </a:endParaRPr>
          </a:p>
        </p:txBody>
      </p:sp>
      <p:sp>
        <p:nvSpPr>
          <p:cNvPr id="138" name="TextShape 2"/>
          <p:cNvSpPr txBox="1"/>
          <p:nvPr/>
        </p:nvSpPr>
        <p:spPr>
          <a:xfrm>
            <a:off x="838080" y="1825560"/>
            <a:ext cx="6423480" cy="4350960"/>
          </a:xfrm>
          <a:prstGeom prst="rect">
            <a:avLst/>
          </a:prstGeom>
          <a:noFill/>
          <a:ln>
            <a:noFill/>
          </a:ln>
        </p:spPr>
        <p:txBody>
          <a:bodyPr>
            <a:normAutofit fontScale="69000" lnSpcReduction="20000"/>
          </a:bodyPr>
          <a:lstStyle/>
          <a:p>
            <a:pPr marL="228600" indent="-228240">
              <a:lnSpc>
                <a:spcPct val="90000"/>
              </a:lnSpc>
              <a:spcBef>
                <a:spcPts val="1001"/>
              </a:spcBef>
              <a:buClr>
                <a:srgbClr val="000000"/>
              </a:buClr>
              <a:buFont typeface="Arial"/>
              <a:buChar char="•"/>
            </a:pPr>
            <a:r>
              <a:rPr lang="es-CR" sz="2800" b="0" strike="noStrike" spc="-1" dirty="0">
                <a:solidFill>
                  <a:srgbClr val="000000"/>
                </a:solidFill>
                <a:latin typeface="Calibri"/>
              </a:rPr>
              <a:t>Aprender: </a:t>
            </a:r>
          </a:p>
          <a:p>
            <a:pPr marL="685800" lvl="1" indent="-228240">
              <a:lnSpc>
                <a:spcPct val="90000"/>
              </a:lnSpc>
              <a:spcBef>
                <a:spcPts val="499"/>
              </a:spcBef>
              <a:buClr>
                <a:srgbClr val="000000"/>
              </a:buClr>
              <a:buFont typeface="Arial"/>
              <a:buChar char="•"/>
            </a:pPr>
            <a:r>
              <a:rPr lang="es-CR" sz="2400" b="0" strike="noStrike" spc="-1" dirty="0">
                <a:solidFill>
                  <a:srgbClr val="000000"/>
                </a:solidFill>
                <a:latin typeface="Calibri"/>
              </a:rPr>
              <a:t>Adquirir el conocimiento de una cosa por medio del estudio, ejercicio o experiencia. Las ANN pueden cambiar su comportamiento en función del entorno. Se les muestra un conjunto de entradas y ellas mismas se ajustan para producir unas salidas consistentes.</a:t>
            </a:r>
          </a:p>
          <a:p>
            <a:pPr>
              <a:lnSpc>
                <a:spcPct val="90000"/>
              </a:lnSpc>
              <a:spcBef>
                <a:spcPts val="1001"/>
              </a:spcBef>
            </a:pPr>
            <a:endParaRPr lang="es-CR" sz="24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s-CR" sz="2800" b="0" strike="noStrike" spc="-1" dirty="0">
                <a:solidFill>
                  <a:srgbClr val="000000"/>
                </a:solidFill>
                <a:latin typeface="Calibri"/>
              </a:rPr>
              <a:t>Generalizar: </a:t>
            </a:r>
          </a:p>
          <a:p>
            <a:pPr marL="685800" lvl="1" indent="-228240">
              <a:lnSpc>
                <a:spcPct val="90000"/>
              </a:lnSpc>
              <a:spcBef>
                <a:spcPts val="499"/>
              </a:spcBef>
              <a:buClr>
                <a:srgbClr val="000000"/>
              </a:buClr>
              <a:buFont typeface="Arial"/>
              <a:buChar char="•"/>
            </a:pPr>
            <a:r>
              <a:rPr lang="es-CR" sz="2400" b="0" strike="noStrike" spc="-1" dirty="0">
                <a:solidFill>
                  <a:srgbClr val="000000"/>
                </a:solidFill>
                <a:latin typeface="Calibri"/>
              </a:rPr>
              <a:t>Extender o ampliar una cosa. Las ANN generalizan automáticamente debido a su propia estructura y naturaleza. Estas redes pueden ofrecer, dentro de un margen, respuestas correctas a entradas que presentan pequeñas variaciones debido a los efectos de ruido o distorsión.</a:t>
            </a:r>
          </a:p>
          <a:p>
            <a:pPr>
              <a:lnSpc>
                <a:spcPct val="90000"/>
              </a:lnSpc>
              <a:spcBef>
                <a:spcPts val="1001"/>
              </a:spcBef>
            </a:pPr>
            <a:endParaRPr lang="es-CR" sz="24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s-CR" sz="2800" b="0" strike="noStrike" spc="-1" dirty="0">
                <a:solidFill>
                  <a:srgbClr val="000000"/>
                </a:solidFill>
                <a:latin typeface="Calibri"/>
              </a:rPr>
              <a:t>Abstraer: </a:t>
            </a:r>
          </a:p>
          <a:p>
            <a:pPr marL="685800" lvl="1" indent="-228240">
              <a:lnSpc>
                <a:spcPct val="90000"/>
              </a:lnSpc>
              <a:spcBef>
                <a:spcPts val="499"/>
              </a:spcBef>
              <a:buClr>
                <a:srgbClr val="000000"/>
              </a:buClr>
              <a:buFont typeface="Arial"/>
              <a:buChar char="•"/>
            </a:pPr>
            <a:r>
              <a:rPr lang="es-CR" sz="2400" b="0" strike="noStrike" spc="-1" dirty="0">
                <a:solidFill>
                  <a:srgbClr val="000000"/>
                </a:solidFill>
                <a:latin typeface="Calibri"/>
              </a:rPr>
              <a:t>Aislar mentalmente o considerar por separado las cualidades de un objeto. Algunas ANN son capaces de abstraer la esencia de un conjunto de entradas que aparentemente no presentan aspectos comunes o relativos.</a:t>
            </a:r>
          </a:p>
          <a:p>
            <a:pPr>
              <a:lnSpc>
                <a:spcPct val="90000"/>
              </a:lnSpc>
              <a:spcBef>
                <a:spcPts val="1001"/>
              </a:spcBef>
            </a:pPr>
            <a:endParaRPr lang="es-CR" sz="2400" b="0" strike="noStrike" spc="-1" dirty="0">
              <a:solidFill>
                <a:srgbClr val="000000"/>
              </a:solidFill>
              <a:latin typeface="Calibri"/>
            </a:endParaRPr>
          </a:p>
        </p:txBody>
      </p:sp>
      <p:pic>
        <p:nvPicPr>
          <p:cNvPr id="139" name="Picture 2"/>
          <p:cNvPicPr/>
          <p:nvPr/>
        </p:nvPicPr>
        <p:blipFill>
          <a:blip r:embed="rId2"/>
          <a:stretch/>
        </p:blipFill>
        <p:spPr>
          <a:xfrm>
            <a:off x="7802280" y="2305800"/>
            <a:ext cx="2819160" cy="3390480"/>
          </a:xfrm>
          <a:prstGeom prst="rect">
            <a:avLst/>
          </a:prstGeom>
          <a:ln>
            <a:noFill/>
          </a:ln>
        </p:spPr>
      </p:pic>
      <p:pic>
        <p:nvPicPr>
          <p:cNvPr id="140" name="Picture 2"/>
          <p:cNvPicPr/>
          <p:nvPr/>
        </p:nvPicPr>
        <p:blipFill>
          <a:blip r:embed="rId3"/>
          <a:stretch/>
        </p:blipFill>
        <p:spPr>
          <a:xfrm>
            <a:off x="6876410" y="-221199"/>
            <a:ext cx="2753280" cy="14450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1634940" y="-81528"/>
            <a:ext cx="10515240" cy="1325160"/>
          </a:xfrm>
          <a:prstGeom prst="rect">
            <a:avLst/>
          </a:prstGeom>
          <a:noFill/>
          <a:ln>
            <a:noFill/>
          </a:ln>
        </p:spPr>
        <p:txBody>
          <a:bodyPr anchor="ctr">
            <a:noAutofit/>
          </a:bodyPr>
          <a:lstStyle/>
          <a:p>
            <a:pPr>
              <a:lnSpc>
                <a:spcPct val="90000"/>
              </a:lnSpc>
            </a:pPr>
            <a:r>
              <a:rPr lang="es-CR" sz="4400" b="1" strike="noStrike" spc="-1">
                <a:solidFill>
                  <a:srgbClr val="000000"/>
                </a:solidFill>
                <a:latin typeface="Calibri Light"/>
              </a:rPr>
              <a:t>KNN</a:t>
            </a:r>
            <a:endParaRPr lang="es-CR" sz="4400" b="0" strike="noStrike" spc="-1">
              <a:solidFill>
                <a:srgbClr val="000000"/>
              </a:solidFill>
              <a:latin typeface="Calibri"/>
            </a:endParaRPr>
          </a:p>
        </p:txBody>
      </p:sp>
      <p:sp>
        <p:nvSpPr>
          <p:cNvPr id="142" name="TextShape 2"/>
          <p:cNvSpPr txBox="1"/>
          <p:nvPr/>
        </p:nvSpPr>
        <p:spPr>
          <a:xfrm>
            <a:off x="838080" y="1825560"/>
            <a:ext cx="5707800" cy="43509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s-CR" sz="2400" b="0" strike="noStrike" spc="-1">
                <a:solidFill>
                  <a:srgbClr val="000000"/>
                </a:solidFill>
                <a:latin typeface="Calibri"/>
              </a:rPr>
              <a:t>La idea básica sobre la que se fundamenta este paradigma es que un nuevo caso se va a clasificar en la clase más frecuente a la que pertenecen sus K vecinos más cercanos.</a:t>
            </a:r>
          </a:p>
          <a:p>
            <a:pPr marL="228600" indent="-228240">
              <a:lnSpc>
                <a:spcPct val="90000"/>
              </a:lnSpc>
              <a:spcBef>
                <a:spcPts val="1001"/>
              </a:spcBef>
              <a:buClr>
                <a:srgbClr val="000000"/>
              </a:buClr>
              <a:buFont typeface="Arial"/>
              <a:buChar char="•"/>
            </a:pPr>
            <a:r>
              <a:rPr lang="es-CR" sz="2400" b="0" strike="noStrike" spc="-1">
                <a:solidFill>
                  <a:srgbClr val="000000"/>
                </a:solidFill>
                <a:latin typeface="Calibri"/>
              </a:rPr>
              <a:t>El paradigma se fundamenta por tanto en una idea muy simple e intuitiva, lo que unido a su fácil implementación hace que sea un paradigma clasificatorio muy extendido.</a:t>
            </a:r>
          </a:p>
          <a:p>
            <a:pPr>
              <a:lnSpc>
                <a:spcPct val="90000"/>
              </a:lnSpc>
              <a:spcBef>
                <a:spcPts val="1001"/>
              </a:spcBef>
            </a:pPr>
            <a:endParaRPr lang="es-CR" sz="2400" b="0" strike="noStrike" spc="-1">
              <a:solidFill>
                <a:srgbClr val="000000"/>
              </a:solidFill>
              <a:latin typeface="Calibri"/>
            </a:endParaRPr>
          </a:p>
        </p:txBody>
      </p:sp>
      <p:pic>
        <p:nvPicPr>
          <p:cNvPr id="143" name="Picture 2"/>
          <p:cNvPicPr/>
          <p:nvPr/>
        </p:nvPicPr>
        <p:blipFill>
          <a:blip r:embed="rId2"/>
          <a:stretch/>
        </p:blipFill>
        <p:spPr>
          <a:xfrm>
            <a:off x="7248550" y="-201408"/>
            <a:ext cx="2753280" cy="1445040"/>
          </a:xfrm>
          <a:prstGeom prst="rect">
            <a:avLst/>
          </a:prstGeom>
          <a:ln>
            <a:noFill/>
          </a:ln>
        </p:spPr>
      </p:pic>
      <p:pic>
        <p:nvPicPr>
          <p:cNvPr id="144" name="Picture 2" descr="Resultado de imagen para knn"/>
          <p:cNvPicPr/>
          <p:nvPr/>
        </p:nvPicPr>
        <p:blipFill>
          <a:blip r:embed="rId3"/>
          <a:stretch/>
        </p:blipFill>
        <p:spPr>
          <a:xfrm>
            <a:off x="6892560" y="2127240"/>
            <a:ext cx="3857400" cy="32954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1444136" y="-159120"/>
            <a:ext cx="10515240" cy="1325160"/>
          </a:xfrm>
          <a:prstGeom prst="rect">
            <a:avLst/>
          </a:prstGeom>
          <a:noFill/>
          <a:ln>
            <a:noFill/>
          </a:ln>
        </p:spPr>
        <p:txBody>
          <a:bodyPr anchor="ctr">
            <a:noAutofit/>
          </a:bodyPr>
          <a:lstStyle/>
          <a:p>
            <a:pPr>
              <a:lnSpc>
                <a:spcPct val="90000"/>
              </a:lnSpc>
            </a:pPr>
            <a:r>
              <a:rPr lang="es-CR" sz="4400" b="1" strike="noStrike" spc="-1">
                <a:solidFill>
                  <a:srgbClr val="000000"/>
                </a:solidFill>
                <a:latin typeface="Calibri Light"/>
              </a:rPr>
              <a:t>KNN</a:t>
            </a:r>
            <a:endParaRPr lang="es-CR" sz="4400" b="0" strike="noStrike" spc="-1">
              <a:solidFill>
                <a:srgbClr val="000000"/>
              </a:solidFill>
              <a:latin typeface="Calibri"/>
            </a:endParaRPr>
          </a:p>
        </p:txBody>
      </p:sp>
      <p:sp>
        <p:nvSpPr>
          <p:cNvPr id="146" name="TextShape 2"/>
          <p:cNvSpPr txBox="1"/>
          <p:nvPr/>
        </p:nvSpPr>
        <p:spPr>
          <a:xfrm>
            <a:off x="838080" y="1825560"/>
            <a:ext cx="6414480" cy="4350960"/>
          </a:xfrm>
          <a:prstGeom prst="rect">
            <a:avLst/>
          </a:prstGeom>
          <a:noFill/>
          <a:ln>
            <a:noFill/>
          </a:ln>
        </p:spPr>
        <p:txBody>
          <a:bodyPr>
            <a:normAutofit fontScale="71500" lnSpcReduction="10000"/>
          </a:bodyPr>
          <a:lstStyle/>
          <a:p>
            <a:pPr marL="228600" indent="-228240">
              <a:lnSpc>
                <a:spcPct val="90000"/>
              </a:lnSpc>
              <a:spcBef>
                <a:spcPts val="1001"/>
              </a:spcBef>
              <a:buClr>
                <a:srgbClr val="000000"/>
              </a:buClr>
              <a:buFont typeface="Arial"/>
              <a:buChar char="•"/>
            </a:pPr>
            <a:r>
              <a:rPr lang="es-CR" sz="2800" b="0" strike="noStrike" spc="-1">
                <a:solidFill>
                  <a:srgbClr val="000000"/>
                </a:solidFill>
                <a:latin typeface="Calibri"/>
              </a:rPr>
              <a:t>Variantes sobre el algoritmo básico</a:t>
            </a:r>
          </a:p>
          <a:p>
            <a:pPr marL="685800" lvl="1" indent="-228240">
              <a:lnSpc>
                <a:spcPct val="90000"/>
              </a:lnSpc>
              <a:spcBef>
                <a:spcPts val="499"/>
              </a:spcBef>
              <a:buClr>
                <a:srgbClr val="000000"/>
              </a:buClr>
              <a:buFont typeface="Arial"/>
              <a:buChar char="•"/>
            </a:pPr>
            <a:r>
              <a:rPr lang="es-CR" sz="2400" b="1" strike="noStrike" spc="-1">
                <a:solidFill>
                  <a:srgbClr val="000000"/>
                </a:solidFill>
                <a:latin typeface="Calibri"/>
              </a:rPr>
              <a:t>K-NN con rechazo </a:t>
            </a:r>
            <a:endParaRPr lang="es-CR"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s-CR" sz="2000" b="0" strike="noStrike" spc="-1">
                <a:solidFill>
                  <a:srgbClr val="000000"/>
                </a:solidFill>
                <a:latin typeface="Calibri"/>
              </a:rPr>
              <a:t>La idea subyacente al K-NN con rechazo es que para poder clasificar un caso debo de tener ciertas garantías. Es por ello por lo que puede ocurrir que un caso quede sin clasificar, si no existen ciertas garantías de que la clase a asignar sea la correcta.</a:t>
            </a:r>
          </a:p>
          <a:p>
            <a:pPr marL="685800" lvl="1" indent="-228240">
              <a:lnSpc>
                <a:spcPct val="90000"/>
              </a:lnSpc>
              <a:spcBef>
                <a:spcPts val="499"/>
              </a:spcBef>
              <a:buClr>
                <a:srgbClr val="000000"/>
              </a:buClr>
              <a:buFont typeface="Arial"/>
              <a:buChar char="•"/>
            </a:pPr>
            <a:r>
              <a:rPr lang="es-CR" sz="2400" b="1" strike="noStrike" spc="-1">
                <a:solidFill>
                  <a:srgbClr val="000000"/>
                </a:solidFill>
                <a:latin typeface="Calibri"/>
              </a:rPr>
              <a:t>K-NN con distancia media </a:t>
            </a:r>
            <a:endParaRPr lang="es-CR"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s-CR" sz="2000" b="0" strike="noStrike" spc="-1">
                <a:solidFill>
                  <a:srgbClr val="000000"/>
                </a:solidFill>
                <a:latin typeface="Calibri"/>
              </a:rPr>
              <a:t>La idea es asignar un nuevo caso a la clase cuya distancia media sea menor</a:t>
            </a:r>
          </a:p>
          <a:p>
            <a:pPr marL="685800" lvl="1" indent="-228240">
              <a:lnSpc>
                <a:spcPct val="90000"/>
              </a:lnSpc>
              <a:spcBef>
                <a:spcPts val="499"/>
              </a:spcBef>
              <a:buClr>
                <a:srgbClr val="000000"/>
              </a:buClr>
              <a:buFont typeface="Arial"/>
              <a:buChar char="•"/>
            </a:pPr>
            <a:r>
              <a:rPr lang="es-CR" sz="2400" b="1" strike="noStrike" spc="-1">
                <a:solidFill>
                  <a:srgbClr val="000000"/>
                </a:solidFill>
                <a:latin typeface="Calibri"/>
              </a:rPr>
              <a:t>K-NN con distancia mínima </a:t>
            </a:r>
            <a:endParaRPr lang="es-CR"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s-CR" sz="2000" b="0" strike="noStrike" spc="-1">
                <a:solidFill>
                  <a:srgbClr val="000000"/>
                </a:solidFill>
                <a:latin typeface="Calibri"/>
              </a:rPr>
              <a:t>Se comienza seleccionando un caso por clase, normalmente el caso más cercano al baricentro de todos los elementos de dicha clase.</a:t>
            </a:r>
          </a:p>
          <a:p>
            <a:pPr marL="685800" lvl="1" indent="-228240">
              <a:lnSpc>
                <a:spcPct val="90000"/>
              </a:lnSpc>
              <a:spcBef>
                <a:spcPts val="499"/>
              </a:spcBef>
              <a:buClr>
                <a:srgbClr val="000000"/>
              </a:buClr>
              <a:buFont typeface="Arial"/>
              <a:buChar char="•"/>
            </a:pPr>
            <a:r>
              <a:rPr lang="es-CR" sz="2400" b="1" strike="noStrike" spc="-1">
                <a:solidFill>
                  <a:srgbClr val="000000"/>
                </a:solidFill>
                <a:latin typeface="Calibri"/>
              </a:rPr>
              <a:t>K-NN con el que se efectúa un pesado de los casos seleccionados</a:t>
            </a:r>
            <a:endParaRPr lang="es-CR"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s-CR" sz="2000" b="0" strike="noStrike" spc="-1">
                <a:solidFill>
                  <a:srgbClr val="000000"/>
                </a:solidFill>
                <a:latin typeface="Calibri"/>
              </a:rPr>
              <a:t>Es que los K casos seleccionados no se contabilicen de igual forma, sino que se tenga en cuenta la distancia de cada caso seleccionado al nuevo caso que pretendemos seleccionar.</a:t>
            </a:r>
          </a:p>
          <a:p>
            <a:pPr marL="685800" lvl="1" indent="-228240">
              <a:lnSpc>
                <a:spcPct val="90000"/>
              </a:lnSpc>
              <a:spcBef>
                <a:spcPts val="499"/>
              </a:spcBef>
              <a:buClr>
                <a:srgbClr val="000000"/>
              </a:buClr>
              <a:buFont typeface="Arial"/>
              <a:buChar char="•"/>
            </a:pPr>
            <a:r>
              <a:rPr lang="es-CR" sz="2400" b="1" strike="noStrike" spc="-1">
                <a:solidFill>
                  <a:srgbClr val="000000"/>
                </a:solidFill>
                <a:latin typeface="Calibri"/>
              </a:rPr>
              <a:t>K-NN con pesado de variables</a:t>
            </a:r>
            <a:endParaRPr lang="es-CR"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s-CR" sz="2000" b="0" strike="noStrike" spc="-1">
                <a:solidFill>
                  <a:srgbClr val="000000"/>
                </a:solidFill>
                <a:latin typeface="Calibri"/>
              </a:rPr>
              <a:t>En todas las aproximaciones presentadas hasta el momento, la distancia entre el nuevo caso que se pretende clasificar, x, y cada uno de los casos</a:t>
            </a:r>
          </a:p>
        </p:txBody>
      </p:sp>
      <p:pic>
        <p:nvPicPr>
          <p:cNvPr id="147" name="Picture 2" descr="Resultado de imagen para knn"/>
          <p:cNvPicPr/>
          <p:nvPr/>
        </p:nvPicPr>
        <p:blipFill>
          <a:blip r:embed="rId2"/>
          <a:stretch/>
        </p:blipFill>
        <p:spPr>
          <a:xfrm>
            <a:off x="7435080" y="2504160"/>
            <a:ext cx="4004280" cy="2993760"/>
          </a:xfrm>
          <a:prstGeom prst="rect">
            <a:avLst/>
          </a:prstGeom>
          <a:ln>
            <a:noFill/>
          </a:ln>
        </p:spPr>
      </p:pic>
      <p:pic>
        <p:nvPicPr>
          <p:cNvPr id="148" name="Picture 2"/>
          <p:cNvPicPr/>
          <p:nvPr/>
        </p:nvPicPr>
        <p:blipFill>
          <a:blip r:embed="rId3"/>
          <a:stretch/>
        </p:blipFill>
        <p:spPr>
          <a:xfrm>
            <a:off x="6683940" y="-84960"/>
            <a:ext cx="2753280" cy="14450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UNAD">
      <a:dk1>
        <a:srgbClr val="595959"/>
      </a:dk1>
      <a:lt1>
        <a:sysClr val="window" lastClr="FFFFFF"/>
      </a:lt1>
      <a:dk2>
        <a:srgbClr val="595959"/>
      </a:dk2>
      <a:lt2>
        <a:srgbClr val="D8D8D8"/>
      </a:lt2>
      <a:accent1>
        <a:srgbClr val="FFCA08"/>
      </a:accent1>
      <a:accent2>
        <a:srgbClr val="E3B72E"/>
      </a:accent2>
      <a:accent3>
        <a:srgbClr val="D69C29"/>
      </a:accent3>
      <a:accent4>
        <a:srgbClr val="F8931D"/>
      </a:accent4>
      <a:accent5>
        <a:srgbClr val="FF6700"/>
      </a:accent5>
      <a:accent6>
        <a:srgbClr val="D05400"/>
      </a:accent6>
      <a:hlink>
        <a:srgbClr val="F18B1B"/>
      </a:hlink>
      <a:folHlink>
        <a:srgbClr val="005390"/>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1600</TotalTime>
  <Words>1002</Words>
  <Application>Microsoft Office PowerPoint</Application>
  <PresentationFormat>Panorámica</PresentationFormat>
  <Paragraphs>71</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Office Theme</vt:lpstr>
      <vt:lpstr>Introducción a Ciencia de Datos  Sesión 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Práctica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lm</dc:creator>
  <cp:lastModifiedBy>Efren</cp:lastModifiedBy>
  <cp:revision>128</cp:revision>
  <dcterms:created xsi:type="dcterms:W3CDTF">2018-10-24T15:10:35Z</dcterms:created>
  <dcterms:modified xsi:type="dcterms:W3CDTF">2020-10-01T23:16:36Z</dcterms:modified>
</cp:coreProperties>
</file>