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54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6236-C982-09BF-14DE-0C3B4E92F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FC009-842D-7AA5-5253-9F7C948F3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74C37-55F0-FEF7-44FF-2798382A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2636-B0F0-41E1-B5B6-21103A267CEC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AEFB-7314-C84E-1BB5-5B30C617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AD386-D17F-A98B-0F95-472CBDC5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A66A-B31A-48E9-9101-C98C610519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77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CBE9-10D8-B535-EE29-08943F6F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741E9-D7A7-AA36-32E5-87C08D5C7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704A-A4C7-F831-4171-807D67EB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2636-B0F0-41E1-B5B6-21103A267CEC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CD449-1F6C-4CA9-E98D-E2AC05A4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3B5D9-ABA1-8766-4A23-FE8AB354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A66A-B31A-48E9-9101-C98C610519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78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1DF01-04D4-7F7F-7567-B73FB0F2B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0FD52-D135-5662-EABC-8A5D3481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A12C2-C7B7-57B3-2AE2-8C3BD96B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2636-B0F0-41E1-B5B6-21103A267CEC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31D7-04AA-C3FD-918D-469F5D7F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28F26-8B60-BD3A-20F8-2FFD11FF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A66A-B31A-48E9-9101-C98C610519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64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2EAA-4230-018F-1956-E0E98D62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852-3D20-E325-F2F6-2C150D0A5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40950-A41C-F66F-03C3-FF2B5FB6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2636-B0F0-41E1-B5B6-21103A267CEC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90E68-CCB0-19A3-DE8E-5FD75B0E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0F584-AE86-FD96-7068-0F276C26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A66A-B31A-48E9-9101-C98C610519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75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8181-3948-68C5-0346-65FE3671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DFC90-1207-1C0A-1E30-3C33FD4C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6110-091A-4F02-FA77-632E4C09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2636-B0F0-41E1-B5B6-21103A267CEC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3B2D2-80A1-8FF6-A546-3204F3EF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A8C1-0371-0D3C-B52F-040E2593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A66A-B31A-48E9-9101-C98C610519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52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90B3-B2B0-81CF-EF0E-2D47A0CF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98FB-F608-4ADA-2BAF-3C14055DE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BA058-2E8C-2970-B029-96623091D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AC51B-1409-441D-A025-E9DE6BD8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2636-B0F0-41E1-B5B6-21103A267CEC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D4D4A-5A09-41FA-817F-8F1C4AE7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F86EA-1D10-AB0C-CDFC-512EE88C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A66A-B31A-48E9-9101-C98C610519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56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30A3-159C-2A8B-BC22-08E3B34D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4640-4344-DE7A-997C-FD1B57C0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B310A-741D-A5CA-8501-819A3EF3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68B9A-45BA-53E9-5C84-9AA45489D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2823A-F1F8-5A34-8B94-D744BDDD4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B6B00-F455-9D08-15B7-1A364FC6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2636-B0F0-41E1-B5B6-21103A267CEC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5A5C4A-5531-CD63-A43C-9AACE332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11307-0C25-A073-E4CE-D827E7CC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A66A-B31A-48E9-9101-C98C610519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54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58C9-65C4-1399-5C14-F2B1164F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75AFA-1E6E-0B13-7568-B0CFBAD3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2636-B0F0-41E1-B5B6-21103A267CEC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061E8-B7C2-472D-431C-08948AC7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9122C-A0A1-0229-8381-E104CF29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A66A-B31A-48E9-9101-C98C610519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84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9DE37-783A-C40D-E7BB-54CACD38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2636-B0F0-41E1-B5B6-21103A267CEC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6C5A9-8CFE-E98B-7EA5-F8A0BBBF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C2C43-E9D4-39CE-A41E-E50CF1F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A66A-B31A-48E9-9101-C98C610519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90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F25A-DEA1-C443-AEC9-47827E2F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B513-7727-D738-06D0-27722083A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DBC52-0CA9-E47C-197E-F292241F0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1019-0C12-6D87-AFE4-C47BBBB1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2636-B0F0-41E1-B5B6-21103A267CEC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2257A-AC1E-049A-24A7-2DD1B6F5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C7E38-1D5E-DF12-A8B7-10C9A599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A66A-B31A-48E9-9101-C98C610519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44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4887-F346-AAF5-C714-9CD122DF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A4CEF-9102-8588-96AC-02ED2C42B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B4BA5-1432-BD51-4168-CC8ABBF1F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412A7-12DC-AB2A-6EEA-535C454A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02636-B0F0-41E1-B5B6-21103A267CEC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78888-7D3E-240B-6650-DCACE1D2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39500-CD5D-A8BC-8948-52A16ED3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A66A-B31A-48E9-9101-C98C610519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07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DD983-54F4-FE0C-7CD9-F7A15123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F76F4-794A-DF17-D23F-7961FE19D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1A6E-D294-83FE-6829-6629BCE2B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02636-B0F0-41E1-B5B6-21103A267CEC}" type="datetimeFigureOut">
              <a:rPr lang="de-DE" smtClean="0"/>
              <a:t>26.10.2022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C9DA6-F4E9-E1B1-CC3B-B3EAB140C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2BA12-541D-B053-B5F6-20532FA54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4A66A-B31A-48E9-9101-C98C610519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52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DA32-7213-6502-9B8F-CDE30278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Internalization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Externalities</a:t>
            </a:r>
            <a:r>
              <a:rPr lang="de-DE" b="1" dirty="0"/>
              <a:t>: </a:t>
            </a:r>
            <a:br>
              <a:rPr lang="de-DE" dirty="0"/>
            </a:br>
            <a:r>
              <a:rPr lang="de-DE" dirty="0" err="1"/>
              <a:t>Impacting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 Through Incentives</a:t>
            </a:r>
            <a:endParaRPr lang="de-DE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668036-D734-0543-7CC2-59D3BFCFDDA0}"/>
              </a:ext>
            </a:extLst>
          </p:cNvPr>
          <p:cNvSpPr/>
          <p:nvPr/>
        </p:nvSpPr>
        <p:spPr>
          <a:xfrm>
            <a:off x="1070514" y="1837998"/>
            <a:ext cx="10181063" cy="13255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b="1" i="0" dirty="0">
                <a:solidFill>
                  <a:srgbClr val="252525"/>
                </a:solidFill>
                <a:effectLst/>
                <a:latin typeface="Avenir Bold"/>
              </a:rPr>
              <a:t>Economic Incentives</a:t>
            </a:r>
            <a:r>
              <a:rPr lang="en-US" sz="2200" b="1" dirty="0">
                <a:solidFill>
                  <a:srgbClr val="252525"/>
                </a:solidFill>
                <a:latin typeface="Avenir"/>
              </a:rPr>
              <a:t>: </a:t>
            </a:r>
            <a:r>
              <a:rPr lang="en-US" sz="2200" b="1" i="0" dirty="0">
                <a:solidFill>
                  <a:srgbClr val="252525"/>
                </a:solidFill>
                <a:effectLst/>
                <a:latin typeface="Avenir"/>
              </a:rPr>
              <a:t>Financial reward / punishment</a:t>
            </a:r>
          </a:p>
          <a:p>
            <a:pPr algn="l"/>
            <a:r>
              <a:rPr lang="en-US" sz="1800" b="0" i="0" dirty="0">
                <a:solidFill>
                  <a:srgbClr val="252525"/>
                </a:solidFill>
                <a:effectLst/>
                <a:latin typeface="Avenir"/>
              </a:rPr>
              <a:t>Increasing / decreasing the fees of usage for misconducting / </a:t>
            </a:r>
            <a:r>
              <a:rPr lang="en-US" sz="1800" dirty="0">
                <a:solidFill>
                  <a:srgbClr val="252525"/>
                </a:solidFill>
                <a:latin typeface="Avenir"/>
              </a:rPr>
              <a:t>desired rider behavior.</a:t>
            </a:r>
          </a:p>
          <a:p>
            <a:pPr algn="l"/>
            <a:r>
              <a:rPr lang="en-US" b="0" i="0" dirty="0">
                <a:solidFill>
                  <a:srgbClr val="252525"/>
                </a:solidFill>
                <a:effectLst/>
                <a:latin typeface="Avenir"/>
              </a:rPr>
              <a:t>Proposal: </a:t>
            </a:r>
            <a:r>
              <a:rPr lang="en-US" dirty="0">
                <a:solidFill>
                  <a:srgbClr val="252525"/>
                </a:solidFill>
                <a:latin typeface="Avenir"/>
              </a:rPr>
              <a:t>If the rough rider score is reached, an additional 25% of cost is added on a ride and vice versa. </a:t>
            </a:r>
            <a:endParaRPr lang="en-US" sz="1800" b="0" i="0" dirty="0">
              <a:solidFill>
                <a:srgbClr val="252525"/>
              </a:solidFill>
              <a:effectLst/>
              <a:latin typeface="Avenir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4DE3C4-F0D5-EA4C-6B22-A6F26EB59664}"/>
              </a:ext>
            </a:extLst>
          </p:cNvPr>
          <p:cNvSpPr/>
          <p:nvPr/>
        </p:nvSpPr>
        <p:spPr>
          <a:xfrm>
            <a:off x="1072374" y="3429000"/>
            <a:ext cx="10181063" cy="13255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b="1" i="0" dirty="0">
                <a:solidFill>
                  <a:srgbClr val="252525"/>
                </a:solidFill>
                <a:effectLst/>
                <a:latin typeface="Avenir Bold"/>
              </a:rPr>
              <a:t>Social Incentives</a:t>
            </a:r>
            <a:r>
              <a:rPr lang="en-US" sz="2200" b="1" dirty="0">
                <a:solidFill>
                  <a:srgbClr val="252525"/>
                </a:solidFill>
                <a:latin typeface="Avenir"/>
              </a:rPr>
              <a:t>: </a:t>
            </a:r>
            <a:r>
              <a:rPr lang="en-US" sz="2200" b="1" i="0" dirty="0">
                <a:solidFill>
                  <a:srgbClr val="252525"/>
                </a:solidFill>
                <a:effectLst/>
                <a:latin typeface="Avenir"/>
              </a:rPr>
              <a:t>Recognition reward / punishment</a:t>
            </a:r>
          </a:p>
          <a:p>
            <a:pPr algn="l"/>
            <a:r>
              <a:rPr lang="en-US" sz="1800" b="0" i="0" dirty="0">
                <a:solidFill>
                  <a:srgbClr val="252525"/>
                </a:solidFill>
                <a:effectLst/>
                <a:latin typeface="Avenir"/>
              </a:rPr>
              <a:t>Riders get </a:t>
            </a:r>
            <a:r>
              <a:rPr lang="en-US" dirty="0">
                <a:solidFill>
                  <a:srgbClr val="252525"/>
                </a:solidFill>
                <a:latin typeface="Avenir"/>
              </a:rPr>
              <a:t>feedback during the ride or after a predefined period as notification.</a:t>
            </a:r>
          </a:p>
          <a:p>
            <a:pPr algn="l"/>
            <a:r>
              <a:rPr lang="en-US" sz="1800" b="0" i="0" dirty="0">
                <a:solidFill>
                  <a:srgbClr val="252525"/>
                </a:solidFill>
                <a:effectLst/>
                <a:latin typeface="Avenir"/>
              </a:rPr>
              <a:t>Proposal: Displaying instant positive / negative feedback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ED5ADE-A122-F754-35CA-E8705ABE36AC}"/>
              </a:ext>
            </a:extLst>
          </p:cNvPr>
          <p:cNvSpPr/>
          <p:nvPr/>
        </p:nvSpPr>
        <p:spPr>
          <a:xfrm>
            <a:off x="1072374" y="5020002"/>
            <a:ext cx="10181063" cy="13255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200" b="1" i="0" dirty="0">
                <a:solidFill>
                  <a:srgbClr val="252525"/>
                </a:solidFill>
                <a:effectLst/>
                <a:latin typeface="Avenir Bold"/>
              </a:rPr>
              <a:t>Moral Incentives</a:t>
            </a:r>
            <a:r>
              <a:rPr lang="en-US" sz="2200" b="1" dirty="0">
                <a:solidFill>
                  <a:srgbClr val="252525"/>
                </a:solidFill>
                <a:latin typeface="Avenir"/>
              </a:rPr>
              <a:t>: </a:t>
            </a:r>
            <a:r>
              <a:rPr lang="en-US" sz="2200" b="1" i="0" dirty="0">
                <a:solidFill>
                  <a:srgbClr val="252525"/>
                </a:solidFill>
                <a:effectLst/>
                <a:latin typeface="Avenir"/>
              </a:rPr>
              <a:t>Do the right thing!</a:t>
            </a:r>
          </a:p>
          <a:p>
            <a:pPr algn="l"/>
            <a:r>
              <a:rPr lang="en-US" sz="1800" b="0" i="0" dirty="0">
                <a:solidFill>
                  <a:srgbClr val="252525"/>
                </a:solidFill>
                <a:effectLst/>
                <a:latin typeface="Avenir"/>
              </a:rPr>
              <a:t>Riders are informed about global consequences of misconducting / desired behavior. </a:t>
            </a:r>
            <a:endParaRPr lang="en-US" dirty="0">
              <a:solidFill>
                <a:srgbClr val="252525"/>
              </a:solidFill>
              <a:latin typeface="Avenir"/>
            </a:endParaRPr>
          </a:p>
          <a:p>
            <a:pPr algn="l"/>
            <a:r>
              <a:rPr lang="en-US" sz="1800" b="0" i="0" dirty="0">
                <a:solidFill>
                  <a:srgbClr val="252525"/>
                </a:solidFill>
                <a:effectLst/>
                <a:latin typeface="Avenir"/>
              </a:rPr>
              <a:t>Proposal: Informative campaign / information on advertisement (i.e. Social Media) </a:t>
            </a:r>
          </a:p>
        </p:txBody>
      </p:sp>
    </p:spTree>
    <p:extLst>
      <p:ext uri="{BB962C8B-B14F-4D97-AF65-F5344CB8AC3E}">
        <p14:creationId xmlns:p14="http://schemas.microsoft.com/office/powerpoint/2010/main" val="390217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DA32-7213-6502-9B8F-CDE30278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Impacts of Incentives </a:t>
            </a:r>
            <a:br>
              <a:rPr lang="en-US" dirty="0"/>
            </a:br>
            <a:r>
              <a:rPr lang="en-US" dirty="0"/>
              <a:t>The </a:t>
            </a:r>
            <a:r>
              <a:rPr lang="de-DE" dirty="0"/>
              <a:t>Car2go San Diego Case-Study</a:t>
            </a:r>
            <a:endParaRPr lang="de-DE" sz="2000" dirty="0"/>
          </a:p>
        </p:txBody>
      </p:sp>
      <p:pic>
        <p:nvPicPr>
          <p:cNvPr id="1030" name="Picture 6" descr="upload.wikimedia.org/wikipedia/de/thumb/b/bb/Sh...">
            <a:extLst>
              <a:ext uri="{FF2B5EF4-FFF2-40B4-BE49-F238E27FC236}">
                <a16:creationId xmlns:a16="http://schemas.microsoft.com/office/drawing/2014/main" id="{85035C91-09B7-0C68-D088-4D0875F9A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404" y="273278"/>
            <a:ext cx="2534861" cy="14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DF5868-5A8E-4493-717B-82F274AC8956}"/>
              </a:ext>
            </a:extLst>
          </p:cNvPr>
          <p:cNvSpPr txBox="1"/>
          <p:nvPr/>
        </p:nvSpPr>
        <p:spPr>
          <a:xfrm>
            <a:off x="539471" y="6057333"/>
            <a:ext cx="11113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https://medium.com/move-forward-blog/understanding-impacts-of-incentives-on-one-way-electric-vehicle-carsharing-a-case-study-of-car2go-640adbe8bee6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FD628A-58D5-95EB-F12C-DD82EF623912}"/>
              </a:ext>
            </a:extLst>
          </p:cNvPr>
          <p:cNvSpPr/>
          <p:nvPr/>
        </p:nvSpPr>
        <p:spPr>
          <a:xfrm>
            <a:off x="1070514" y="2718944"/>
            <a:ext cx="10181063" cy="13255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Aim: </a:t>
            </a:r>
            <a:r>
              <a:rPr lang="en-US" i="0" dirty="0">
                <a:solidFill>
                  <a:srgbClr val="292929"/>
                </a:solidFill>
                <a:effectLst/>
                <a:latin typeface="source-serif-pro"/>
              </a:rPr>
              <a:t>Reduce retrieving and redistribution activities through car2go staff. </a:t>
            </a:r>
          </a:p>
          <a:p>
            <a:r>
              <a:rPr lang="en-US" b="1" dirty="0">
                <a:solidFill>
                  <a:srgbClr val="292929"/>
                </a:solidFill>
                <a:latin typeface="source-serif-pro"/>
              </a:rPr>
              <a:t>Challenge: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Entice members to take vehicles to a region that is close to the central charging station. </a:t>
            </a: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Incentive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: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10 minutes of driving credit if vehicle was driven for 15 minutes and parked it a nine-square block zone. </a:t>
            </a:r>
            <a:endParaRPr lang="en-US" b="0" i="0" dirty="0">
              <a:solidFill>
                <a:srgbClr val="252525"/>
              </a:solidFill>
              <a:effectLst/>
              <a:latin typeface="Avenir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166383-1120-9083-A36A-7D44A26B2E61}"/>
              </a:ext>
            </a:extLst>
          </p:cNvPr>
          <p:cNvSpPr/>
          <p:nvPr/>
        </p:nvSpPr>
        <p:spPr>
          <a:xfrm>
            <a:off x="1070514" y="4175804"/>
            <a:ext cx="10181063" cy="13255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b="1" dirty="0">
                <a:solidFill>
                  <a:srgbClr val="292929"/>
                </a:solidFill>
                <a:latin typeface="source-serif-pro"/>
              </a:rPr>
              <a:t>Aim: 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M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anage supply and demand (e.g., preventing an over-supply of vehicles in low-demand areas) </a:t>
            </a:r>
          </a:p>
          <a:p>
            <a:r>
              <a:rPr lang="en-US" b="1" dirty="0">
                <a:solidFill>
                  <a:srgbClr val="292929"/>
                </a:solidFill>
                <a:latin typeface="source-serif-pro"/>
              </a:rPr>
              <a:t>Challenge: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Entice members on fleet management. </a:t>
            </a: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Incentive</a:t>
            </a:r>
            <a:r>
              <a:rPr lang="en-US" dirty="0">
                <a:solidFill>
                  <a:srgbClr val="292929"/>
                </a:solidFill>
                <a:latin typeface="source-serif-pro"/>
              </a:rPr>
              <a:t>: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10 minutes of driving credit if vehicle was driven within two predefined regions for at least 10 minutes and parked it outside the zone.</a:t>
            </a:r>
            <a:endParaRPr lang="en-US" b="0" i="0" dirty="0">
              <a:solidFill>
                <a:srgbClr val="252525"/>
              </a:solidFill>
              <a:effectLst/>
              <a:latin typeface="Aveni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8B159-12C5-75C6-BE3C-E085A7F216E3}"/>
              </a:ext>
            </a:extLst>
          </p:cNvPr>
          <p:cNvSpPr txBox="1"/>
          <p:nvPr/>
        </p:nvSpPr>
        <p:spPr>
          <a:xfrm>
            <a:off x="940422" y="1690688"/>
            <a:ext cx="76460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i="0" dirty="0">
                <a:solidFill>
                  <a:srgbClr val="252525"/>
                </a:solidFill>
                <a:effectLst/>
                <a:latin typeface="Avenir Bold"/>
              </a:rPr>
              <a:t>18-Month-Study on Understanding Impacts </a:t>
            </a:r>
          </a:p>
          <a:p>
            <a:pPr algn="l"/>
            <a:r>
              <a:rPr lang="en-US" sz="2200" i="0" dirty="0">
                <a:solidFill>
                  <a:srgbClr val="252525"/>
                </a:solidFill>
                <a:effectLst/>
                <a:latin typeface="Avenir Bold"/>
              </a:rPr>
              <a:t>of Incentives on One-Way Electric Vehicle Carsharing </a:t>
            </a:r>
            <a:endParaRPr lang="en-US" sz="1800" i="0" dirty="0">
              <a:solidFill>
                <a:srgbClr val="252525"/>
              </a:solidFill>
              <a:effectLst/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81940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DA32-7213-6502-9B8F-CDE30278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Impacts of Incentives </a:t>
            </a:r>
            <a:br>
              <a:rPr lang="en-US" dirty="0"/>
            </a:br>
            <a:r>
              <a:rPr lang="en-US" dirty="0"/>
              <a:t>The </a:t>
            </a:r>
            <a:r>
              <a:rPr lang="de-DE" dirty="0"/>
              <a:t>Car2go San Diego Case-Study</a:t>
            </a:r>
            <a:endParaRPr lang="de-DE" sz="2000" dirty="0"/>
          </a:p>
        </p:txBody>
      </p:sp>
      <p:pic>
        <p:nvPicPr>
          <p:cNvPr id="1030" name="Picture 6" descr="upload.wikimedia.org/wikipedia/de/thumb/b/bb/Sh...">
            <a:extLst>
              <a:ext uri="{FF2B5EF4-FFF2-40B4-BE49-F238E27FC236}">
                <a16:creationId xmlns:a16="http://schemas.microsoft.com/office/drawing/2014/main" id="{85035C91-09B7-0C68-D088-4D0875F9A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404" y="273278"/>
            <a:ext cx="2534861" cy="141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DF5868-5A8E-4493-717B-82F274AC8956}"/>
              </a:ext>
            </a:extLst>
          </p:cNvPr>
          <p:cNvSpPr txBox="1"/>
          <p:nvPr/>
        </p:nvSpPr>
        <p:spPr>
          <a:xfrm>
            <a:off x="539471" y="6057333"/>
            <a:ext cx="11113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https://medium.com/move-forward-blog/understanding-impacts-of-incentives-on-one-way-electric-vehicle-carsharing-a-case-study-of-car2go-640adbe8bee6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8B159-12C5-75C6-BE3C-E085A7F216E3}"/>
              </a:ext>
            </a:extLst>
          </p:cNvPr>
          <p:cNvSpPr txBox="1"/>
          <p:nvPr/>
        </p:nvSpPr>
        <p:spPr>
          <a:xfrm>
            <a:off x="1040783" y="1992038"/>
            <a:ext cx="764601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i="0" dirty="0">
                <a:solidFill>
                  <a:srgbClr val="252525"/>
                </a:solidFill>
                <a:effectLst/>
                <a:latin typeface="Avenir Bold"/>
              </a:rPr>
              <a:t>Result: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b="0" i="0" dirty="0">
                <a:solidFill>
                  <a:srgbClr val="292929"/>
                </a:solidFill>
                <a:effectLst/>
                <a:latin typeface="source-serif-pro"/>
              </a:rPr>
              <a:t>Incentives tended to be assumed by: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200" b="0" i="0" dirty="0">
                <a:solidFill>
                  <a:srgbClr val="292929"/>
                </a:solidFill>
                <a:effectLst/>
                <a:latin typeface="source-serif-pro"/>
              </a:rPr>
              <a:t>young (45% were ages 25 to 34)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200" b="0" i="0" dirty="0">
                <a:solidFill>
                  <a:srgbClr val="292929"/>
                </a:solidFill>
                <a:effectLst/>
                <a:latin typeface="source-serif-pro"/>
              </a:rPr>
              <a:t>males 62%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200" b="0" i="0" dirty="0">
                <a:solidFill>
                  <a:srgbClr val="292929"/>
                </a:solidFill>
                <a:effectLst/>
                <a:latin typeface="source-serif-pro"/>
              </a:rPr>
              <a:t>educated (70% had a four-year college degree)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b="0" i="0" dirty="0">
                <a:solidFill>
                  <a:srgbClr val="292929"/>
                </a:solidFill>
                <a:effectLst/>
                <a:latin typeface="source-serif-pro"/>
              </a:rPr>
              <a:t>Incentive is mostly taken, if it is not </a:t>
            </a:r>
            <a:r>
              <a:rPr lang="en-US" sz="2200" dirty="0">
                <a:solidFill>
                  <a:srgbClr val="292929"/>
                </a:solidFill>
                <a:latin typeface="source-serif-pro"/>
              </a:rPr>
              <a:t>contradictory to personal goal.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b="0" i="0" dirty="0">
                <a:solidFill>
                  <a:srgbClr val="292929"/>
                </a:solidFill>
                <a:effectLst/>
                <a:latin typeface="source-serif-pro"/>
              </a:rPr>
              <a:t>Incentive must be in relation </a:t>
            </a:r>
            <a:r>
              <a:rPr lang="en-US" sz="2200" dirty="0">
                <a:solidFill>
                  <a:srgbClr val="292929"/>
                </a:solidFill>
                <a:latin typeface="source-serif-pro"/>
              </a:rPr>
              <a:t>to the “expense”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b="0" i="0" dirty="0">
                <a:solidFill>
                  <a:srgbClr val="292929"/>
                </a:solidFill>
                <a:effectLst/>
                <a:latin typeface="source-serif-pro"/>
              </a:rPr>
              <a:t>Respondents generally preferred user credits (e.g., driving minutes) instead of a cash incentive. </a:t>
            </a:r>
          </a:p>
        </p:txBody>
      </p:sp>
    </p:spTree>
    <p:extLst>
      <p:ext uri="{BB962C8B-B14F-4D97-AF65-F5344CB8AC3E}">
        <p14:creationId xmlns:p14="http://schemas.microsoft.com/office/powerpoint/2010/main" val="92145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Avenir</vt:lpstr>
      <vt:lpstr>Avenir Bold</vt:lpstr>
      <vt:lpstr>Calibri</vt:lpstr>
      <vt:lpstr>Calibri Light</vt:lpstr>
      <vt:lpstr>source-serif-pro</vt:lpstr>
      <vt:lpstr>Office Theme</vt:lpstr>
      <vt:lpstr>Internalization of Externalities:  Impacting Behaviour Through Incentives</vt:lpstr>
      <vt:lpstr>Impacts of Incentives  The Car2go San Diego Case-Study</vt:lpstr>
      <vt:lpstr>Impacts of Incentives  The Car2go San Diego Case-Study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Kilian Brauchle</dc:creator>
  <cp:lastModifiedBy>Kilian Brauchle</cp:lastModifiedBy>
  <cp:revision>21</cp:revision>
  <dcterms:created xsi:type="dcterms:W3CDTF">2022-10-26T08:33:58Z</dcterms:created>
  <dcterms:modified xsi:type="dcterms:W3CDTF">2022-10-29T17:03:04Z</dcterms:modified>
</cp:coreProperties>
</file>