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9" r:id="rId3"/>
    <p:sldId id="257" r:id="rId4"/>
    <p:sldId id="258" r:id="rId5"/>
    <p:sldId id="260" r:id="rId6"/>
    <p:sldId id="265" r:id="rId7"/>
    <p:sldId id="261" r:id="rId8"/>
    <p:sldId id="270" r:id="rId9"/>
    <p:sldId id="271" r:id="rId10"/>
    <p:sldId id="272" r:id="rId11"/>
    <p:sldId id="274" r:id="rId12"/>
    <p:sldId id="273" r:id="rId13"/>
    <p:sldId id="264" r:id="rId14"/>
    <p:sldId id="262" r:id="rId15"/>
    <p:sldId id="266" r:id="rId16"/>
    <p:sldId id="26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16B6AB-237E-4588-8B9C-7CFD3207B2CF}">
          <p14:sldIdLst>
            <p14:sldId id="256"/>
            <p14:sldId id="259"/>
            <p14:sldId id="257"/>
            <p14:sldId id="258"/>
            <p14:sldId id="260"/>
            <p14:sldId id="265"/>
            <p14:sldId id="261"/>
            <p14:sldId id="270"/>
            <p14:sldId id="271"/>
            <p14:sldId id="272"/>
            <p14:sldId id="274"/>
            <p14:sldId id="273"/>
            <p14:sldId id="264"/>
            <p14:sldId id="262"/>
            <p14:sldId id="266"/>
            <p14:sldId id="26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254"/>
    <a:srgbClr val="1D3A00"/>
    <a:srgbClr val="5EEC3C"/>
    <a:srgbClr val="FFA3FF"/>
    <a:srgbClr val="FA6AF3"/>
    <a:srgbClr val="D47A02"/>
    <a:srgbClr val="BF7E37"/>
    <a:srgbClr val="E39A3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354" y="11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1350111"/>
            <a:ext cx="7787955" cy="213787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5" y="3487981"/>
            <a:ext cx="7787955" cy="1374344"/>
          </a:xfrm>
        </p:spPr>
        <p:txBody>
          <a:bodyPr>
            <a:normAutofit/>
          </a:bodyPr>
          <a:lstStyle>
            <a:lvl1pPr marL="0" indent="0" algn="r">
              <a:buNone/>
              <a:defRPr sz="2800" b="0" i="0">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1" y="1"/>
            <a:ext cx="7940660" cy="119740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4"/>
            <a:ext cx="7940660" cy="335951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350111"/>
            <a:ext cx="6260905" cy="335951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0"/>
            <a:ext cx="8093365" cy="119740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11/26/2024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Classification of Indian Birds</a:t>
            </a:r>
            <a:br>
              <a:rPr lang="en-US" dirty="0"/>
            </a:br>
            <a:endParaRPr lang="en-US" dirty="0"/>
          </a:p>
        </p:txBody>
      </p:sp>
      <p:sp>
        <p:nvSpPr>
          <p:cNvPr id="3" name="Subtitle 2"/>
          <p:cNvSpPr>
            <a:spLocks noGrp="1"/>
          </p:cNvSpPr>
          <p:nvPr>
            <p:ph type="subTitle" idx="1"/>
          </p:nvPr>
        </p:nvSpPr>
        <p:spPr/>
        <p:txBody>
          <a:bodyPr>
            <a:normAutofit fontScale="77500" lnSpcReduction="20000"/>
          </a:bodyPr>
          <a:lstStyle/>
          <a:p>
            <a:r>
              <a:rPr lang="en-US" dirty="0">
                <a:solidFill>
                  <a:srgbClr val="FFFF00"/>
                </a:solidFill>
              </a:rPr>
              <a:t>Arijeet Mondal(24M0812)</a:t>
            </a:r>
          </a:p>
          <a:p>
            <a:r>
              <a:rPr lang="en-US" dirty="0">
                <a:solidFill>
                  <a:srgbClr val="FFFF00"/>
                </a:solidFill>
              </a:rPr>
              <a:t>Tejas Sanjay Shinde(24M0827)</a:t>
            </a:r>
          </a:p>
          <a:p>
            <a:r>
              <a:rPr lang="en-US" dirty="0" err="1">
                <a:solidFill>
                  <a:srgbClr val="FFFF00"/>
                </a:solidFill>
              </a:rPr>
              <a:t>Gyara</a:t>
            </a:r>
            <a:r>
              <a:rPr lang="en-US" dirty="0">
                <a:solidFill>
                  <a:srgbClr val="FFFF00"/>
                </a:solidFill>
              </a:rPr>
              <a:t> </a:t>
            </a:r>
            <a:r>
              <a:rPr lang="en-US" dirty="0" err="1">
                <a:solidFill>
                  <a:srgbClr val="FFFF00"/>
                </a:solidFill>
              </a:rPr>
              <a:t>Pragathi</a:t>
            </a:r>
            <a:r>
              <a:rPr lang="en-US" dirty="0">
                <a:solidFill>
                  <a:srgbClr val="FFFF00"/>
                </a:solidFill>
              </a:rPr>
              <a:t>(24M0819)</a:t>
            </a:r>
          </a:p>
          <a:p>
            <a:r>
              <a:rPr lang="en-US" dirty="0">
                <a:solidFill>
                  <a:srgbClr val="FFFF00"/>
                </a:solidFill>
              </a:rPr>
              <a:t>Sejal Bhaulal Kadamdhad(24M0806)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7298-104C-0296-5BE8-C66250FCF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DFD4C-C60D-32D2-4B2F-F4DCC14B43AF}"/>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324E9247-47B4-4453-4718-AB2AD701C1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533438"/>
            <a:ext cx="4572000" cy="2727482"/>
          </a:xfrm>
        </p:spPr>
      </p:pic>
      <p:pic>
        <p:nvPicPr>
          <p:cNvPr id="7" name="Picture 6">
            <a:extLst>
              <a:ext uri="{FF2B5EF4-FFF2-40B4-BE49-F238E27FC236}">
                <a16:creationId xmlns:a16="http://schemas.microsoft.com/office/drawing/2014/main" id="{6CF9C2CE-362D-010B-0F61-1617F3B7B0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99130" y="1468280"/>
            <a:ext cx="4148610" cy="3359508"/>
          </a:xfrm>
          <a:prstGeom prst="rect">
            <a:avLst/>
          </a:prstGeom>
        </p:spPr>
      </p:pic>
      <p:sp>
        <p:nvSpPr>
          <p:cNvPr id="12" name="TextBox 11">
            <a:extLst>
              <a:ext uri="{FF2B5EF4-FFF2-40B4-BE49-F238E27FC236}">
                <a16:creationId xmlns:a16="http://schemas.microsoft.com/office/drawing/2014/main" id="{C96ACA7C-D656-D34F-4267-66BF360116E8}"/>
              </a:ext>
            </a:extLst>
          </p:cNvPr>
          <p:cNvSpPr txBox="1"/>
          <p:nvPr/>
        </p:nvSpPr>
        <p:spPr>
          <a:xfrm>
            <a:off x="1670605" y="4375752"/>
            <a:ext cx="2454624" cy="461665"/>
          </a:xfrm>
          <a:prstGeom prst="rect">
            <a:avLst/>
          </a:prstGeom>
          <a:noFill/>
        </p:spPr>
        <p:txBody>
          <a:bodyPr wrap="square" rtlCol="0">
            <a:spAutoFit/>
          </a:bodyPr>
          <a:lstStyle/>
          <a:p>
            <a:r>
              <a:rPr lang="en-US" sz="2400" dirty="0"/>
              <a:t>ViT B32</a:t>
            </a:r>
            <a:endParaRPr lang="en-IN" sz="2400" dirty="0"/>
          </a:p>
        </p:txBody>
      </p:sp>
    </p:spTree>
    <p:extLst>
      <p:ext uri="{BB962C8B-B14F-4D97-AF65-F5344CB8AC3E}">
        <p14:creationId xmlns:p14="http://schemas.microsoft.com/office/powerpoint/2010/main" val="365649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277B2-02E3-530F-7B04-727C344FF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AADD9F-7DBF-07A7-ABE4-3CF1C011661B}"/>
              </a:ext>
            </a:extLst>
          </p:cNvPr>
          <p:cNvSpPr>
            <a:spLocks noGrp="1"/>
          </p:cNvSpPr>
          <p:nvPr>
            <p:ph type="title"/>
          </p:nvPr>
        </p:nvSpPr>
        <p:spPr/>
        <p:txBody>
          <a:bodyPr/>
          <a:lstStyle/>
          <a:p>
            <a:r>
              <a:rPr lang="en-US" dirty="0"/>
              <a:t>Results</a:t>
            </a:r>
            <a:endParaRPr lang="en-IN" dirty="0"/>
          </a:p>
        </p:txBody>
      </p:sp>
      <p:pic>
        <p:nvPicPr>
          <p:cNvPr id="7" name="Picture 6">
            <a:extLst>
              <a:ext uri="{FF2B5EF4-FFF2-40B4-BE49-F238E27FC236}">
                <a16:creationId xmlns:a16="http://schemas.microsoft.com/office/drawing/2014/main" id="{FE5CCFC4-A69F-5B8E-FF90-A8FF11A98B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699130" y="1468280"/>
            <a:ext cx="4148609" cy="3359508"/>
          </a:xfrm>
          <a:prstGeom prst="rect">
            <a:avLst/>
          </a:prstGeom>
        </p:spPr>
      </p:pic>
      <p:sp>
        <p:nvSpPr>
          <p:cNvPr id="12" name="TextBox 11">
            <a:extLst>
              <a:ext uri="{FF2B5EF4-FFF2-40B4-BE49-F238E27FC236}">
                <a16:creationId xmlns:a16="http://schemas.microsoft.com/office/drawing/2014/main" id="{FA4FCEBB-B98A-30CF-F718-0515C4FC5CFA}"/>
              </a:ext>
            </a:extLst>
          </p:cNvPr>
          <p:cNvSpPr txBox="1"/>
          <p:nvPr/>
        </p:nvSpPr>
        <p:spPr>
          <a:xfrm>
            <a:off x="754375" y="2877160"/>
            <a:ext cx="4123035" cy="461665"/>
          </a:xfrm>
          <a:prstGeom prst="rect">
            <a:avLst/>
          </a:prstGeom>
          <a:noFill/>
        </p:spPr>
        <p:txBody>
          <a:bodyPr wrap="square" rtlCol="0">
            <a:spAutoFit/>
          </a:bodyPr>
          <a:lstStyle/>
          <a:p>
            <a:r>
              <a:rPr lang="en-US" sz="2400" dirty="0"/>
              <a:t>Geometric Mean Ensemble</a:t>
            </a:r>
            <a:endParaRPr lang="en-IN" sz="2400" dirty="0"/>
          </a:p>
        </p:txBody>
      </p:sp>
      <p:sp>
        <p:nvSpPr>
          <p:cNvPr id="8" name="Content Placeholder 7">
            <a:extLst>
              <a:ext uri="{FF2B5EF4-FFF2-40B4-BE49-F238E27FC236}">
                <a16:creationId xmlns:a16="http://schemas.microsoft.com/office/drawing/2014/main" id="{CE9A74FA-C1AA-9099-2728-66698B8CBAC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2177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E9EC7-050B-3205-4490-9259212A7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6E7FF-69B0-C3C0-3CB7-FDD4578F12A1}"/>
              </a:ext>
            </a:extLst>
          </p:cNvPr>
          <p:cNvSpPr>
            <a:spLocks noGrp="1"/>
          </p:cNvSpPr>
          <p:nvPr>
            <p:ph type="title"/>
          </p:nvPr>
        </p:nvSpPr>
        <p:spPr/>
        <p:txBody>
          <a:bodyPr/>
          <a:lstStyle/>
          <a:p>
            <a:r>
              <a:rPr lang="en-US" dirty="0"/>
              <a:t>Results</a:t>
            </a:r>
            <a:endParaRPr lang="en-IN" dirty="0"/>
          </a:p>
        </p:txBody>
      </p:sp>
      <p:graphicFrame>
        <p:nvGraphicFramePr>
          <p:cNvPr id="9" name="Content Placeholder 8">
            <a:extLst>
              <a:ext uri="{FF2B5EF4-FFF2-40B4-BE49-F238E27FC236}">
                <a16:creationId xmlns:a16="http://schemas.microsoft.com/office/drawing/2014/main" id="{7A5CD364-F76E-5F11-DC9B-08E79CB378F0}"/>
              </a:ext>
            </a:extLst>
          </p:cNvPr>
          <p:cNvGraphicFramePr>
            <a:graphicFrameLocks noGrp="1"/>
          </p:cNvGraphicFramePr>
          <p:nvPr>
            <p:ph idx="1"/>
            <p:extLst>
              <p:ext uri="{D42A27DB-BD31-4B8C-83A1-F6EECF244321}">
                <p14:modId xmlns:p14="http://schemas.microsoft.com/office/powerpoint/2010/main" val="4224488909"/>
              </p:ext>
            </p:extLst>
          </p:nvPr>
        </p:nvGraphicFramePr>
        <p:xfrm>
          <a:off x="296260" y="1655520"/>
          <a:ext cx="8704185" cy="2900849"/>
        </p:xfrm>
        <a:graphic>
          <a:graphicData uri="http://schemas.openxmlformats.org/drawingml/2006/table">
            <a:tbl>
              <a:tblPr firstRow="1" bandRow="1">
                <a:tableStyleId>{5C22544A-7EE6-4342-B048-85BDC9FD1C3A}</a:tableStyleId>
              </a:tblPr>
              <a:tblGrid>
                <a:gridCol w="1243455">
                  <a:extLst>
                    <a:ext uri="{9D8B030D-6E8A-4147-A177-3AD203B41FA5}">
                      <a16:colId xmlns:a16="http://schemas.microsoft.com/office/drawing/2014/main" val="2212132660"/>
                    </a:ext>
                  </a:extLst>
                </a:gridCol>
                <a:gridCol w="1243455">
                  <a:extLst>
                    <a:ext uri="{9D8B030D-6E8A-4147-A177-3AD203B41FA5}">
                      <a16:colId xmlns:a16="http://schemas.microsoft.com/office/drawing/2014/main" val="1014372558"/>
                    </a:ext>
                  </a:extLst>
                </a:gridCol>
                <a:gridCol w="1243455">
                  <a:extLst>
                    <a:ext uri="{9D8B030D-6E8A-4147-A177-3AD203B41FA5}">
                      <a16:colId xmlns:a16="http://schemas.microsoft.com/office/drawing/2014/main" val="4103755460"/>
                    </a:ext>
                  </a:extLst>
                </a:gridCol>
                <a:gridCol w="1243455">
                  <a:extLst>
                    <a:ext uri="{9D8B030D-6E8A-4147-A177-3AD203B41FA5}">
                      <a16:colId xmlns:a16="http://schemas.microsoft.com/office/drawing/2014/main" val="3495714638"/>
                    </a:ext>
                  </a:extLst>
                </a:gridCol>
                <a:gridCol w="1243455">
                  <a:extLst>
                    <a:ext uri="{9D8B030D-6E8A-4147-A177-3AD203B41FA5}">
                      <a16:colId xmlns:a16="http://schemas.microsoft.com/office/drawing/2014/main" val="2139303074"/>
                    </a:ext>
                  </a:extLst>
                </a:gridCol>
                <a:gridCol w="1243455">
                  <a:extLst>
                    <a:ext uri="{9D8B030D-6E8A-4147-A177-3AD203B41FA5}">
                      <a16:colId xmlns:a16="http://schemas.microsoft.com/office/drawing/2014/main" val="811395671"/>
                    </a:ext>
                  </a:extLst>
                </a:gridCol>
                <a:gridCol w="1243455">
                  <a:extLst>
                    <a:ext uri="{9D8B030D-6E8A-4147-A177-3AD203B41FA5}">
                      <a16:colId xmlns:a16="http://schemas.microsoft.com/office/drawing/2014/main" val="3241074924"/>
                    </a:ext>
                  </a:extLst>
                </a:gridCol>
              </a:tblGrid>
              <a:tr h="510759">
                <a:tc>
                  <a:txBody>
                    <a:bodyPr/>
                    <a:lstStyle/>
                    <a:p>
                      <a:r>
                        <a:rPr lang="en-US" sz="1200" dirty="0"/>
                        <a:t>Model</a:t>
                      </a:r>
                      <a:endParaRPr lang="en-IN" sz="1200" dirty="0"/>
                    </a:p>
                  </a:txBody>
                  <a:tcPr/>
                </a:tc>
                <a:tc>
                  <a:txBody>
                    <a:bodyPr/>
                    <a:lstStyle/>
                    <a:p>
                      <a:r>
                        <a:rPr lang="en-US" sz="1000" dirty="0"/>
                        <a:t>Accuracy Score</a:t>
                      </a:r>
                      <a:endParaRPr lang="en-IN" sz="1000" dirty="0"/>
                    </a:p>
                  </a:txBody>
                  <a:tcPr/>
                </a:tc>
                <a:tc>
                  <a:txBody>
                    <a:bodyPr/>
                    <a:lstStyle/>
                    <a:p>
                      <a:r>
                        <a:rPr lang="en-US" sz="1000" dirty="0"/>
                        <a:t>Top_3_accuracy</a:t>
                      </a:r>
                      <a:endParaRPr lang="en-IN" sz="1000" dirty="0"/>
                    </a:p>
                  </a:txBody>
                  <a:tcPr/>
                </a:tc>
                <a:tc>
                  <a:txBody>
                    <a:bodyPr/>
                    <a:lstStyle/>
                    <a:p>
                      <a:r>
                        <a:rPr lang="en-US" sz="1000" dirty="0"/>
                        <a:t>Precision_score</a:t>
                      </a:r>
                      <a:endParaRPr lang="en-IN" sz="1000" dirty="0"/>
                    </a:p>
                  </a:txBody>
                  <a:tcPr/>
                </a:tc>
                <a:tc>
                  <a:txBody>
                    <a:bodyPr/>
                    <a:lstStyle/>
                    <a:p>
                      <a:r>
                        <a:rPr lang="en-US" sz="1000" dirty="0"/>
                        <a:t>Recall_score</a:t>
                      </a:r>
                      <a:endParaRPr lang="en-IN" sz="1000" dirty="0"/>
                    </a:p>
                  </a:txBody>
                  <a:tcPr/>
                </a:tc>
                <a:tc>
                  <a:txBody>
                    <a:bodyPr/>
                    <a:lstStyle/>
                    <a:p>
                      <a:r>
                        <a:rPr lang="en-US" sz="1000" dirty="0"/>
                        <a:t>F1_score</a:t>
                      </a:r>
                      <a:endParaRPr lang="en-IN" sz="1000" dirty="0"/>
                    </a:p>
                  </a:txBody>
                  <a:tcPr/>
                </a:tc>
                <a:tc>
                  <a:txBody>
                    <a:bodyPr/>
                    <a:lstStyle/>
                    <a:p>
                      <a:r>
                        <a:rPr lang="en-US" sz="1000" dirty="0"/>
                        <a:t>Matthews_corrcoef</a:t>
                      </a:r>
                      <a:endParaRPr lang="en-IN" sz="1000" dirty="0"/>
                    </a:p>
                  </a:txBody>
                  <a:tcPr/>
                </a:tc>
                <a:extLst>
                  <a:ext uri="{0D108BD9-81ED-4DB2-BD59-A6C34878D82A}">
                    <a16:rowId xmlns:a16="http://schemas.microsoft.com/office/drawing/2014/main" val="1949620709"/>
                  </a:ext>
                </a:extLst>
              </a:tr>
              <a:tr h="478018">
                <a:tc>
                  <a:txBody>
                    <a:bodyPr/>
                    <a:lstStyle/>
                    <a:p>
                      <a:r>
                        <a:rPr lang="en-US" sz="1200" b="1" dirty="0"/>
                        <a:t>ResNet 50</a:t>
                      </a:r>
                      <a:endParaRPr lang="en-IN" sz="1200" b="1" dirty="0"/>
                    </a:p>
                  </a:txBody>
                  <a:tcPr/>
                </a:tc>
                <a:tc>
                  <a:txBody>
                    <a:bodyPr/>
                    <a:lstStyle/>
                    <a:p>
                      <a:r>
                        <a:rPr lang="en-US" dirty="0"/>
                        <a:t>0.8795</a:t>
                      </a:r>
                      <a:endParaRPr lang="en-IN" dirty="0"/>
                    </a:p>
                  </a:txBody>
                  <a:tcPr/>
                </a:tc>
                <a:tc>
                  <a:txBody>
                    <a:bodyPr/>
                    <a:lstStyle/>
                    <a:p>
                      <a:r>
                        <a:rPr lang="en-US" dirty="0"/>
                        <a:t>0.9655</a:t>
                      </a:r>
                      <a:endParaRPr lang="en-IN" dirty="0"/>
                    </a:p>
                  </a:txBody>
                  <a:tcPr/>
                </a:tc>
                <a:tc>
                  <a:txBody>
                    <a:bodyPr/>
                    <a:lstStyle/>
                    <a:p>
                      <a:r>
                        <a:rPr lang="en-US" dirty="0"/>
                        <a:t>0.8853</a:t>
                      </a:r>
                      <a:endParaRPr lang="en-IN" dirty="0"/>
                    </a:p>
                  </a:txBody>
                  <a:tcPr/>
                </a:tc>
                <a:tc>
                  <a:txBody>
                    <a:bodyPr/>
                    <a:lstStyle/>
                    <a:p>
                      <a:r>
                        <a:rPr lang="en-US" dirty="0"/>
                        <a:t>0.8795</a:t>
                      </a:r>
                      <a:endParaRPr lang="en-IN" dirty="0"/>
                    </a:p>
                  </a:txBody>
                  <a:tcPr/>
                </a:tc>
                <a:tc>
                  <a:txBody>
                    <a:bodyPr/>
                    <a:lstStyle/>
                    <a:p>
                      <a:r>
                        <a:rPr lang="en-US" dirty="0"/>
                        <a:t>0.8803</a:t>
                      </a:r>
                      <a:endParaRPr lang="en-IN" dirty="0"/>
                    </a:p>
                  </a:txBody>
                  <a:tcPr/>
                </a:tc>
                <a:tc>
                  <a:txBody>
                    <a:bodyPr/>
                    <a:lstStyle/>
                    <a:p>
                      <a:r>
                        <a:rPr lang="en-US" dirty="0"/>
                        <a:t>0.8746</a:t>
                      </a:r>
                      <a:endParaRPr lang="en-IN" dirty="0"/>
                    </a:p>
                  </a:txBody>
                  <a:tcPr/>
                </a:tc>
                <a:extLst>
                  <a:ext uri="{0D108BD9-81ED-4DB2-BD59-A6C34878D82A}">
                    <a16:rowId xmlns:a16="http://schemas.microsoft.com/office/drawing/2014/main" val="2927972294"/>
                  </a:ext>
                </a:extLst>
              </a:tr>
              <a:tr h="478018">
                <a:tc>
                  <a:txBody>
                    <a:bodyPr/>
                    <a:lstStyle/>
                    <a:p>
                      <a:r>
                        <a:rPr lang="en-US" sz="1200" b="1" dirty="0"/>
                        <a:t>Effiecient Net V2</a:t>
                      </a:r>
                      <a:endParaRPr lang="en-IN" sz="1200" b="1" dirty="0"/>
                    </a:p>
                  </a:txBody>
                  <a:tcPr/>
                </a:tc>
                <a:tc>
                  <a:txBody>
                    <a:bodyPr/>
                    <a:lstStyle/>
                    <a:p>
                      <a:r>
                        <a:rPr lang="en-US" dirty="0"/>
                        <a:t>0.9524</a:t>
                      </a:r>
                      <a:endParaRPr lang="en-IN" dirty="0"/>
                    </a:p>
                  </a:txBody>
                  <a:tcPr/>
                </a:tc>
                <a:tc>
                  <a:txBody>
                    <a:bodyPr/>
                    <a:lstStyle/>
                    <a:p>
                      <a:r>
                        <a:rPr lang="en-US" dirty="0"/>
                        <a:t>0.9885</a:t>
                      </a:r>
                      <a:endParaRPr lang="en-IN" dirty="0"/>
                    </a:p>
                  </a:txBody>
                  <a:tcPr/>
                </a:tc>
                <a:tc>
                  <a:txBody>
                    <a:bodyPr/>
                    <a:lstStyle/>
                    <a:p>
                      <a:r>
                        <a:rPr lang="en-US" dirty="0"/>
                        <a:t>0.9531</a:t>
                      </a:r>
                      <a:endParaRPr lang="en-IN" dirty="0"/>
                    </a:p>
                  </a:txBody>
                  <a:tcPr/>
                </a:tc>
                <a:tc>
                  <a:txBody>
                    <a:bodyPr/>
                    <a:lstStyle/>
                    <a:p>
                      <a:r>
                        <a:rPr lang="en-US" dirty="0"/>
                        <a:t>0.9524</a:t>
                      </a:r>
                      <a:endParaRPr lang="en-IN" dirty="0"/>
                    </a:p>
                  </a:txBody>
                  <a:tcPr/>
                </a:tc>
                <a:tc>
                  <a:txBody>
                    <a:bodyPr/>
                    <a:lstStyle/>
                    <a:p>
                      <a:r>
                        <a:rPr lang="en-US" dirty="0"/>
                        <a:t>0.9524</a:t>
                      </a:r>
                      <a:endParaRPr lang="en-IN" dirty="0"/>
                    </a:p>
                  </a:txBody>
                  <a:tcPr/>
                </a:tc>
                <a:tc>
                  <a:txBody>
                    <a:bodyPr/>
                    <a:lstStyle/>
                    <a:p>
                      <a:r>
                        <a:rPr lang="en-US" dirty="0"/>
                        <a:t>0.9504</a:t>
                      </a:r>
                      <a:endParaRPr lang="en-IN" dirty="0"/>
                    </a:p>
                  </a:txBody>
                  <a:tcPr/>
                </a:tc>
                <a:extLst>
                  <a:ext uri="{0D108BD9-81ED-4DB2-BD59-A6C34878D82A}">
                    <a16:rowId xmlns:a16="http://schemas.microsoft.com/office/drawing/2014/main" val="3615431025"/>
                  </a:ext>
                </a:extLst>
              </a:tr>
              <a:tr h="478018">
                <a:tc>
                  <a:txBody>
                    <a:bodyPr/>
                    <a:lstStyle/>
                    <a:p>
                      <a:r>
                        <a:rPr lang="en-US" sz="1200" b="1" dirty="0"/>
                        <a:t>Mobile Net V2</a:t>
                      </a:r>
                      <a:endParaRPr lang="en-IN" sz="1200" b="1" dirty="0"/>
                    </a:p>
                  </a:txBody>
                  <a:tcPr/>
                </a:tc>
                <a:tc>
                  <a:txBody>
                    <a:bodyPr/>
                    <a:lstStyle/>
                    <a:p>
                      <a:r>
                        <a:rPr lang="en-US" dirty="0"/>
                        <a:t>0.9105</a:t>
                      </a:r>
                      <a:endParaRPr lang="en-IN" dirty="0"/>
                    </a:p>
                  </a:txBody>
                  <a:tcPr/>
                </a:tc>
                <a:tc>
                  <a:txBody>
                    <a:bodyPr/>
                    <a:lstStyle/>
                    <a:p>
                      <a:r>
                        <a:rPr lang="en-US" dirty="0"/>
                        <a:t>0.9771</a:t>
                      </a:r>
                      <a:endParaRPr lang="en-IN" dirty="0"/>
                    </a:p>
                  </a:txBody>
                  <a:tcPr/>
                </a:tc>
                <a:tc>
                  <a:txBody>
                    <a:bodyPr/>
                    <a:lstStyle/>
                    <a:p>
                      <a:r>
                        <a:rPr lang="en-US" dirty="0"/>
                        <a:t>0.9161</a:t>
                      </a:r>
                      <a:endParaRPr lang="en-IN" dirty="0"/>
                    </a:p>
                  </a:txBody>
                  <a:tcPr/>
                </a:tc>
                <a:tc>
                  <a:txBody>
                    <a:bodyPr/>
                    <a:lstStyle/>
                    <a:p>
                      <a:r>
                        <a:rPr lang="en-US" dirty="0"/>
                        <a:t>0.9105</a:t>
                      </a:r>
                      <a:endParaRPr lang="en-IN" dirty="0"/>
                    </a:p>
                  </a:txBody>
                  <a:tcPr/>
                </a:tc>
                <a:tc>
                  <a:txBody>
                    <a:bodyPr/>
                    <a:lstStyle/>
                    <a:p>
                      <a:r>
                        <a:rPr lang="en-US" dirty="0"/>
                        <a:t>0.9108</a:t>
                      </a:r>
                      <a:endParaRPr lang="en-IN" dirty="0"/>
                    </a:p>
                  </a:txBody>
                  <a:tcPr/>
                </a:tc>
                <a:tc>
                  <a:txBody>
                    <a:bodyPr/>
                    <a:lstStyle/>
                    <a:p>
                      <a:r>
                        <a:rPr lang="en-US" dirty="0"/>
                        <a:t>0.9070</a:t>
                      </a:r>
                      <a:endParaRPr lang="en-IN" dirty="0"/>
                    </a:p>
                  </a:txBody>
                  <a:tcPr/>
                </a:tc>
                <a:extLst>
                  <a:ext uri="{0D108BD9-81ED-4DB2-BD59-A6C34878D82A}">
                    <a16:rowId xmlns:a16="http://schemas.microsoft.com/office/drawing/2014/main" val="1494841683"/>
                  </a:ext>
                </a:extLst>
              </a:tr>
              <a:tr h="478018">
                <a:tc>
                  <a:txBody>
                    <a:bodyPr/>
                    <a:lstStyle/>
                    <a:p>
                      <a:r>
                        <a:rPr lang="en-US" sz="1200" b="1" dirty="0"/>
                        <a:t>ViT B32</a:t>
                      </a:r>
                      <a:endParaRPr lang="en-IN" sz="1200" b="1" dirty="0"/>
                    </a:p>
                  </a:txBody>
                  <a:tcPr/>
                </a:tc>
                <a:tc>
                  <a:txBody>
                    <a:bodyPr/>
                    <a:lstStyle/>
                    <a:p>
                      <a:r>
                        <a:rPr lang="en-US" dirty="0"/>
                        <a:t>0.9213</a:t>
                      </a:r>
                      <a:endParaRPr lang="en-IN" dirty="0"/>
                    </a:p>
                  </a:txBody>
                  <a:tcPr/>
                </a:tc>
                <a:tc>
                  <a:txBody>
                    <a:bodyPr/>
                    <a:lstStyle/>
                    <a:p>
                      <a:r>
                        <a:rPr lang="en-US" dirty="0"/>
                        <a:t>0.9819</a:t>
                      </a:r>
                      <a:endParaRPr lang="en-IN" dirty="0"/>
                    </a:p>
                  </a:txBody>
                  <a:tcPr/>
                </a:tc>
                <a:tc>
                  <a:txBody>
                    <a:bodyPr/>
                    <a:lstStyle/>
                    <a:p>
                      <a:r>
                        <a:rPr lang="en-US" dirty="0"/>
                        <a:t>0.9230</a:t>
                      </a:r>
                      <a:endParaRPr lang="en-IN" dirty="0"/>
                    </a:p>
                  </a:txBody>
                  <a:tcPr/>
                </a:tc>
                <a:tc>
                  <a:txBody>
                    <a:bodyPr/>
                    <a:lstStyle/>
                    <a:p>
                      <a:r>
                        <a:rPr lang="en-US" dirty="0"/>
                        <a:t>0.9213</a:t>
                      </a:r>
                      <a:endParaRPr lang="en-IN" dirty="0"/>
                    </a:p>
                  </a:txBody>
                  <a:tcPr/>
                </a:tc>
                <a:tc>
                  <a:txBody>
                    <a:bodyPr/>
                    <a:lstStyle/>
                    <a:p>
                      <a:r>
                        <a:rPr lang="en-US" dirty="0"/>
                        <a:t>0.9215</a:t>
                      </a:r>
                      <a:endParaRPr lang="en-IN" dirty="0"/>
                    </a:p>
                  </a:txBody>
                  <a:tcPr/>
                </a:tc>
                <a:tc>
                  <a:txBody>
                    <a:bodyPr/>
                    <a:lstStyle/>
                    <a:p>
                      <a:r>
                        <a:rPr lang="en-US" dirty="0"/>
                        <a:t>0.9181</a:t>
                      </a:r>
                      <a:endParaRPr lang="en-IN" dirty="0"/>
                    </a:p>
                  </a:txBody>
                  <a:tcPr/>
                </a:tc>
                <a:extLst>
                  <a:ext uri="{0D108BD9-81ED-4DB2-BD59-A6C34878D82A}">
                    <a16:rowId xmlns:a16="http://schemas.microsoft.com/office/drawing/2014/main" val="2251405218"/>
                  </a:ext>
                </a:extLst>
              </a:tr>
              <a:tr h="478018">
                <a:tc>
                  <a:txBody>
                    <a:bodyPr/>
                    <a:lstStyle/>
                    <a:p>
                      <a:r>
                        <a:rPr lang="en-US" sz="1200" b="1" dirty="0"/>
                        <a:t>Ensemble</a:t>
                      </a:r>
                      <a:endParaRPr lang="en-IN" sz="1200" b="1" dirty="0"/>
                    </a:p>
                  </a:txBody>
                  <a:tcPr/>
                </a:tc>
                <a:tc>
                  <a:txBody>
                    <a:bodyPr/>
                    <a:lstStyle/>
                    <a:p>
                      <a:r>
                        <a:rPr lang="en-US" dirty="0"/>
                        <a:t>0.9735</a:t>
                      </a:r>
                      <a:endParaRPr lang="en-IN" dirty="0"/>
                    </a:p>
                  </a:txBody>
                  <a:tcPr/>
                </a:tc>
                <a:tc>
                  <a:txBody>
                    <a:bodyPr/>
                    <a:lstStyle/>
                    <a:p>
                      <a:r>
                        <a:rPr lang="en-US" dirty="0"/>
                        <a:t>0.9940</a:t>
                      </a:r>
                      <a:endParaRPr lang="en-IN" dirty="0"/>
                    </a:p>
                  </a:txBody>
                  <a:tcPr/>
                </a:tc>
                <a:tc>
                  <a:txBody>
                    <a:bodyPr/>
                    <a:lstStyle/>
                    <a:p>
                      <a:r>
                        <a:rPr lang="en-US" dirty="0"/>
                        <a:t>0.9741</a:t>
                      </a:r>
                      <a:endParaRPr lang="en-IN" dirty="0"/>
                    </a:p>
                  </a:txBody>
                  <a:tcPr/>
                </a:tc>
                <a:tc>
                  <a:txBody>
                    <a:bodyPr/>
                    <a:lstStyle/>
                    <a:p>
                      <a:r>
                        <a:rPr lang="en-US" dirty="0"/>
                        <a:t>0.9735</a:t>
                      </a:r>
                      <a:endParaRPr lang="en-IN" dirty="0"/>
                    </a:p>
                  </a:txBody>
                  <a:tcPr/>
                </a:tc>
                <a:tc>
                  <a:txBody>
                    <a:bodyPr/>
                    <a:lstStyle/>
                    <a:p>
                      <a:r>
                        <a:rPr lang="en-US" dirty="0"/>
                        <a:t>0.9736</a:t>
                      </a:r>
                      <a:endParaRPr lang="en-IN" dirty="0"/>
                    </a:p>
                  </a:txBody>
                  <a:tcPr/>
                </a:tc>
                <a:tc>
                  <a:txBody>
                    <a:bodyPr/>
                    <a:lstStyle/>
                    <a:p>
                      <a:r>
                        <a:rPr lang="en-US" dirty="0"/>
                        <a:t>0.9724</a:t>
                      </a:r>
                      <a:endParaRPr lang="en-IN" dirty="0"/>
                    </a:p>
                  </a:txBody>
                  <a:tcPr/>
                </a:tc>
                <a:extLst>
                  <a:ext uri="{0D108BD9-81ED-4DB2-BD59-A6C34878D82A}">
                    <a16:rowId xmlns:a16="http://schemas.microsoft.com/office/drawing/2014/main" val="3129445875"/>
                  </a:ext>
                </a:extLst>
              </a:tr>
            </a:tbl>
          </a:graphicData>
        </a:graphic>
      </p:graphicFrame>
    </p:spTree>
    <p:extLst>
      <p:ext uri="{BB962C8B-B14F-4D97-AF65-F5344CB8AC3E}">
        <p14:creationId xmlns:p14="http://schemas.microsoft.com/office/powerpoint/2010/main" val="54295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C303-1BB7-BFA3-EDC4-60DF04D7DE2B}"/>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5A2F29DF-293F-0E40-41D3-C1B26FAE5A59}"/>
              </a:ext>
            </a:extLst>
          </p:cNvPr>
          <p:cNvSpPr>
            <a:spLocks noGrp="1"/>
          </p:cNvSpPr>
          <p:nvPr>
            <p:ph idx="1"/>
          </p:nvPr>
        </p:nvSpPr>
        <p:spPr/>
        <p:txBody>
          <a:bodyPr/>
          <a:lstStyle/>
          <a:p>
            <a:r>
              <a:rPr lang="en-US" dirty="0"/>
              <a:t>EfficientNetV2 gives better accuracy than ResNet50 even with lesser parameters.</a:t>
            </a:r>
          </a:p>
          <a:p>
            <a:r>
              <a:rPr lang="en-US" dirty="0" err="1"/>
              <a:t>EfficientNet</a:t>
            </a:r>
            <a:r>
              <a:rPr lang="en-US" dirty="0"/>
              <a:t> also outperformed ViT-b32.</a:t>
            </a:r>
          </a:p>
          <a:p>
            <a:r>
              <a:rPr lang="en-US" dirty="0"/>
              <a:t>Ensemble gives the best accuracy with the highest Mathews Correlation Coefficient (MCC) so it will also generalize to unseen samples.</a:t>
            </a:r>
          </a:p>
          <a:p>
            <a:endParaRPr lang="en-IN" dirty="0"/>
          </a:p>
        </p:txBody>
      </p:sp>
    </p:spTree>
    <p:extLst>
      <p:ext uri="{BB962C8B-B14F-4D97-AF65-F5344CB8AC3E}">
        <p14:creationId xmlns:p14="http://schemas.microsoft.com/office/powerpoint/2010/main" val="407912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0BAB-13D3-47CF-BB60-0F65F0586F8B}"/>
              </a:ext>
            </a:extLst>
          </p:cNvPr>
          <p:cNvSpPr>
            <a:spLocks noGrp="1"/>
          </p:cNvSpPr>
          <p:nvPr>
            <p:ph type="title"/>
          </p:nvPr>
        </p:nvSpPr>
        <p:spPr/>
        <p:txBody>
          <a:bodyPr/>
          <a:lstStyle/>
          <a:p>
            <a:r>
              <a:rPr lang="en-US" dirty="0"/>
              <a:t>Team Contribution</a:t>
            </a:r>
            <a:endParaRPr lang="en-IN" dirty="0"/>
          </a:p>
        </p:txBody>
      </p:sp>
      <p:sp>
        <p:nvSpPr>
          <p:cNvPr id="3" name="Content Placeholder 2">
            <a:extLst>
              <a:ext uri="{FF2B5EF4-FFF2-40B4-BE49-F238E27FC236}">
                <a16:creationId xmlns:a16="http://schemas.microsoft.com/office/drawing/2014/main" id="{82DFA6CC-6D01-AAF8-6FDE-13EC6FFDC9AC}"/>
              </a:ext>
            </a:extLst>
          </p:cNvPr>
          <p:cNvSpPr>
            <a:spLocks noGrp="1"/>
          </p:cNvSpPr>
          <p:nvPr>
            <p:ph idx="1"/>
          </p:nvPr>
        </p:nvSpPr>
        <p:spPr/>
        <p:txBody>
          <a:bodyPr/>
          <a:lstStyle/>
          <a:p>
            <a:r>
              <a:rPr lang="en-US" dirty="0"/>
              <a:t>Arijeet: Trained </a:t>
            </a:r>
            <a:r>
              <a:rPr lang="en-US" dirty="0" err="1"/>
              <a:t>VisionTransformer</a:t>
            </a:r>
            <a:r>
              <a:rPr lang="en-US" dirty="0"/>
              <a:t> and Ensemble Model</a:t>
            </a:r>
          </a:p>
          <a:p>
            <a:r>
              <a:rPr lang="en-US" dirty="0"/>
              <a:t>Tejas: Setting up pipeline and Augmenting images</a:t>
            </a:r>
          </a:p>
          <a:p>
            <a:r>
              <a:rPr lang="en-US" dirty="0" err="1"/>
              <a:t>Pragathi</a:t>
            </a:r>
            <a:r>
              <a:rPr lang="en-US" dirty="0"/>
              <a:t>: Trained Resnet50, </a:t>
            </a:r>
            <a:r>
              <a:rPr lang="en-US" dirty="0" err="1"/>
              <a:t>EffiecientNet</a:t>
            </a:r>
            <a:r>
              <a:rPr lang="en-US" dirty="0"/>
              <a:t> and </a:t>
            </a:r>
            <a:r>
              <a:rPr lang="en-US" dirty="0" err="1"/>
              <a:t>MobileNet</a:t>
            </a:r>
            <a:endParaRPr lang="en-US" dirty="0"/>
          </a:p>
          <a:p>
            <a:r>
              <a:rPr lang="en-US" dirty="0"/>
              <a:t>Sejal: Hyperparameter tuning and predictions</a:t>
            </a:r>
            <a:endParaRPr lang="en-IN" dirty="0"/>
          </a:p>
        </p:txBody>
      </p:sp>
    </p:spTree>
    <p:extLst>
      <p:ext uri="{BB962C8B-B14F-4D97-AF65-F5344CB8AC3E}">
        <p14:creationId xmlns:p14="http://schemas.microsoft.com/office/powerpoint/2010/main" val="59098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DF86-E8B3-18A6-6473-550DA9831CE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E89EAAB-6459-9621-2AE2-6B875B0A87B2}"/>
              </a:ext>
            </a:extLst>
          </p:cNvPr>
          <p:cNvSpPr>
            <a:spLocks noGrp="1"/>
          </p:cNvSpPr>
          <p:nvPr>
            <p:ph idx="1"/>
          </p:nvPr>
        </p:nvSpPr>
        <p:spPr/>
        <p:txBody>
          <a:bodyPr>
            <a:normAutofit/>
          </a:bodyPr>
          <a:lstStyle/>
          <a:p>
            <a:r>
              <a:rPr lang="en-US" sz="1800" b="0" i="0" dirty="0">
                <a:solidFill>
                  <a:srgbClr val="000000"/>
                </a:solidFill>
                <a:effectLst/>
                <a:latin typeface="Open Sans" panose="020B0606030504020204" pitchFamily="34" charset="0"/>
              </a:rPr>
              <a:t>The Indian-</a:t>
            </a:r>
            <a:r>
              <a:rPr lang="en-US" sz="1800" dirty="0">
                <a:solidFill>
                  <a:srgbClr val="000000"/>
                </a:solidFill>
                <a:latin typeface="Open Sans" panose="020B0606030504020204" pitchFamily="34" charset="0"/>
              </a:rPr>
              <a:t>B</a:t>
            </a:r>
            <a:r>
              <a:rPr lang="en-US" sz="1800" b="0" i="0" dirty="0">
                <a:solidFill>
                  <a:srgbClr val="000000"/>
                </a:solidFill>
                <a:effectLst/>
                <a:latin typeface="Open Sans" panose="020B0606030504020204" pitchFamily="34" charset="0"/>
              </a:rPr>
              <a:t>irds-Spices-Image-Classification dataset which contains 25 species of birds was selected, analyzed, and preprocessed. It was eventually used to train the proposed model. The optimal architecture of the model was also built using the transfer learning approach.</a:t>
            </a:r>
          </a:p>
          <a:p>
            <a:endParaRPr lang="en-US" sz="1800" dirty="0">
              <a:solidFill>
                <a:srgbClr val="000000"/>
              </a:solidFill>
              <a:latin typeface="Open Sans" panose="020B0606030504020204" pitchFamily="34" charset="0"/>
            </a:endParaRPr>
          </a:p>
          <a:p>
            <a:r>
              <a:rPr lang="en-US" sz="1800" b="0" i="0" dirty="0">
                <a:solidFill>
                  <a:srgbClr val="000000"/>
                </a:solidFill>
                <a:effectLst/>
                <a:latin typeface="Open Sans" panose="020B0606030504020204" pitchFamily="34" charset="0"/>
              </a:rPr>
              <a:t>As future research, it would be important to optimize the proposed algorithm in order to accelerate model training and the possibility of obtaining a real-time solution.</a:t>
            </a:r>
            <a:endParaRPr lang="en-IN" sz="1800" dirty="0"/>
          </a:p>
        </p:txBody>
      </p:sp>
    </p:spTree>
    <p:extLst>
      <p:ext uri="{BB962C8B-B14F-4D97-AF65-F5344CB8AC3E}">
        <p14:creationId xmlns:p14="http://schemas.microsoft.com/office/powerpoint/2010/main" val="162643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321-6AFE-41A5-656E-96C407A7EDBA}"/>
              </a:ext>
            </a:extLst>
          </p:cNvPr>
          <p:cNvSpPr>
            <a:spLocks noGrp="1"/>
          </p:cNvSpPr>
          <p:nvPr>
            <p:ph type="ctrTitle"/>
          </p:nvPr>
        </p:nvSpPr>
        <p:spPr/>
        <p:txBody>
          <a:bodyPr>
            <a:normAutofit/>
          </a:bodyPr>
          <a:lstStyle/>
          <a:p>
            <a:r>
              <a:rPr lang="en-US" sz="4800" b="1" dirty="0">
                <a:solidFill>
                  <a:srgbClr val="FFC000"/>
                </a:solidFill>
              </a:rPr>
              <a:t>Thank You</a:t>
            </a:r>
            <a:endParaRPr lang="en-IN" sz="4800" b="1" dirty="0">
              <a:solidFill>
                <a:srgbClr val="FFC000"/>
              </a:solidFill>
            </a:endParaRPr>
          </a:p>
        </p:txBody>
      </p:sp>
    </p:spTree>
    <p:extLst>
      <p:ext uri="{BB962C8B-B14F-4D97-AF65-F5344CB8AC3E}">
        <p14:creationId xmlns:p14="http://schemas.microsoft.com/office/powerpoint/2010/main" val="58965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Description</a:t>
            </a:r>
          </a:p>
        </p:txBody>
      </p:sp>
      <p:sp>
        <p:nvSpPr>
          <p:cNvPr id="5" name="Content Placeholder 4"/>
          <p:cNvSpPr>
            <a:spLocks noGrp="1"/>
          </p:cNvSpPr>
          <p:nvPr>
            <p:ph idx="1"/>
          </p:nvPr>
        </p:nvSpPr>
        <p:spPr/>
        <p:txBody>
          <a:bodyPr/>
          <a:lstStyle/>
          <a:p>
            <a:r>
              <a:rPr lang="en-US" b="1" dirty="0"/>
              <a:t>Objective:</a:t>
            </a:r>
            <a:r>
              <a:rPr lang="en-US" dirty="0"/>
              <a:t> Classifying 25 distinct Indian bird species using machine learning techniques.</a:t>
            </a:r>
          </a:p>
          <a:p>
            <a:r>
              <a:rPr lang="en-US" b="1" dirty="0"/>
              <a:t>Goal:</a:t>
            </a:r>
            <a:r>
              <a:rPr lang="en-US" dirty="0"/>
              <a:t> Achieve high accuracy in bird species classification from images</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0"/>
            <a:ext cx="7787954" cy="1197405"/>
          </a:xfrm>
        </p:spPr>
        <p:txBody>
          <a:bodyPr/>
          <a:lstStyle/>
          <a:p>
            <a:r>
              <a:rPr lang="en-US" dirty="0"/>
              <a:t>Dataset Used</a:t>
            </a:r>
          </a:p>
        </p:txBody>
      </p:sp>
      <p:sp>
        <p:nvSpPr>
          <p:cNvPr id="3" name="Content Placeholder 2"/>
          <p:cNvSpPr>
            <a:spLocks noGrp="1"/>
          </p:cNvSpPr>
          <p:nvPr>
            <p:ph idx="1"/>
          </p:nvPr>
        </p:nvSpPr>
        <p:spPr>
          <a:xfrm>
            <a:off x="601670" y="1502814"/>
            <a:ext cx="7940660" cy="3359511"/>
          </a:xfrm>
        </p:spPr>
        <p:txBody>
          <a:bodyPr>
            <a:normAutofit/>
          </a:bodyPr>
          <a:lstStyle/>
          <a:p>
            <a:r>
              <a:rPr lang="en-US" sz="2000" dirty="0">
                <a:latin typeface="Arial" panose="020B0604020202020204" pitchFamily="34" charset="0"/>
                <a:cs typeface="Arial" panose="020B0604020202020204" pitchFamily="34" charset="0"/>
              </a:rPr>
              <a:t>The dataset that we have used is </a:t>
            </a:r>
            <a:r>
              <a:rPr lang="en-IN" sz="2000" b="1" i="1" dirty="0">
                <a:solidFill>
                  <a:srgbClr val="3C4043"/>
                </a:solidFill>
                <a:effectLst/>
                <a:latin typeface="Arial" panose="020B0604020202020204" pitchFamily="34" charset="0"/>
                <a:cs typeface="Arial" panose="020B0604020202020204" pitchFamily="34" charset="0"/>
              </a:rPr>
              <a:t>Indian-Birds-Species-Image-Classification.</a:t>
            </a:r>
            <a:endParaRPr lang="en-US" sz="2000" dirty="0">
              <a:latin typeface="Arial" panose="020B0604020202020204" pitchFamily="34" charset="0"/>
              <a:cs typeface="Arial" panose="020B0604020202020204" pitchFamily="34" charset="0"/>
            </a:endParaRPr>
          </a:p>
          <a:p>
            <a:r>
              <a:rPr lang="en-US" sz="2000" dirty="0">
                <a:solidFill>
                  <a:srgbClr val="3C4043"/>
                </a:solidFill>
                <a:latin typeface="Arial" panose="020B0604020202020204" pitchFamily="34" charset="0"/>
                <a:cs typeface="Arial" panose="020B0604020202020204" pitchFamily="34" charset="0"/>
              </a:rPr>
              <a:t>It consist of </a:t>
            </a:r>
            <a:r>
              <a:rPr lang="en-US" sz="2000" i="0" dirty="0">
                <a:solidFill>
                  <a:srgbClr val="3C4043"/>
                </a:solidFill>
                <a:effectLst/>
                <a:latin typeface="Arial" panose="020B0604020202020204" pitchFamily="34" charset="0"/>
                <a:cs typeface="Arial" panose="020B0604020202020204" pitchFamily="34" charset="0"/>
              </a:rPr>
              <a:t>25</a:t>
            </a:r>
            <a:r>
              <a:rPr lang="en-US" sz="2000" b="0" i="0" dirty="0">
                <a:solidFill>
                  <a:srgbClr val="3C4043"/>
                </a:solidFill>
                <a:effectLst/>
                <a:latin typeface="Arial" panose="020B0604020202020204" pitchFamily="34" charset="0"/>
                <a:cs typeface="Arial" panose="020B0604020202020204" pitchFamily="34" charset="0"/>
              </a:rPr>
              <a:t> bird species found in India</a:t>
            </a:r>
            <a:endParaRPr lang="en-US" sz="2000" dirty="0">
              <a:latin typeface="Arial" panose="020B0604020202020204" pitchFamily="34" charset="0"/>
              <a:cs typeface="Arial" panose="020B0604020202020204" pitchFamily="34" charset="0"/>
            </a:endParaRPr>
          </a:p>
          <a:p>
            <a:r>
              <a:rPr lang="en-US" sz="2000" b="0" i="0" dirty="0">
                <a:solidFill>
                  <a:srgbClr val="3C4043"/>
                </a:solidFill>
                <a:effectLst/>
                <a:latin typeface="Arial" panose="020B0604020202020204" pitchFamily="34" charset="0"/>
                <a:cs typeface="Arial" panose="020B0604020202020204" pitchFamily="34" charset="0"/>
              </a:rPr>
              <a:t>Each species has </a:t>
            </a:r>
            <a:r>
              <a:rPr lang="en-US" sz="2000" b="1" i="0" dirty="0">
                <a:solidFill>
                  <a:srgbClr val="3C4043"/>
                </a:solidFill>
                <a:effectLst/>
                <a:latin typeface="Arial" panose="020B0604020202020204" pitchFamily="34" charset="0"/>
                <a:cs typeface="Arial" panose="020B0604020202020204" pitchFamily="34" charset="0"/>
              </a:rPr>
              <a:t>1,500</a:t>
            </a:r>
            <a:r>
              <a:rPr lang="en-US" sz="2000" b="0" i="0" dirty="0">
                <a:solidFill>
                  <a:srgbClr val="3C4043"/>
                </a:solidFill>
                <a:effectLst/>
                <a:latin typeface="Arial" panose="020B0604020202020204" pitchFamily="34" charset="0"/>
                <a:cs typeface="Arial" panose="020B0604020202020204" pitchFamily="34" charset="0"/>
              </a:rPr>
              <a:t> images in the dataset.</a:t>
            </a:r>
            <a:endParaRPr lang="en-US" sz="2000" dirty="0">
              <a:latin typeface="Arial" panose="020B0604020202020204" pitchFamily="34" charset="0"/>
              <a:cs typeface="Arial" panose="020B0604020202020204" pitchFamily="34" charset="0"/>
            </a:endParaRPr>
          </a:p>
          <a:p>
            <a:r>
              <a:rPr lang="en-US" sz="2000" b="0" i="0" dirty="0">
                <a:solidFill>
                  <a:srgbClr val="3C4043"/>
                </a:solidFill>
                <a:effectLst/>
                <a:latin typeface="Arial" panose="020B0604020202020204" pitchFamily="34" charset="0"/>
                <a:cs typeface="Arial" panose="020B0604020202020204" pitchFamily="34" charset="0"/>
              </a:rPr>
              <a:t>The dataset contains a total of </a:t>
            </a:r>
            <a:r>
              <a:rPr lang="en-US" sz="2000" b="1" i="0" dirty="0">
                <a:solidFill>
                  <a:srgbClr val="3C4043"/>
                </a:solidFill>
                <a:effectLst/>
                <a:latin typeface="Arial" panose="020B0604020202020204" pitchFamily="34" charset="0"/>
                <a:cs typeface="Arial" panose="020B0604020202020204" pitchFamily="34" charset="0"/>
              </a:rPr>
              <a:t>37,500</a:t>
            </a:r>
            <a:r>
              <a:rPr lang="en-US" sz="2000" b="0" i="0" dirty="0">
                <a:solidFill>
                  <a:srgbClr val="3C4043"/>
                </a:solidFill>
                <a:effectLst/>
                <a:latin typeface="Arial" panose="020B0604020202020204" pitchFamily="34" charset="0"/>
                <a:cs typeface="Arial" panose="020B0604020202020204" pitchFamily="34" charset="0"/>
              </a:rPr>
              <a:t> images split into train and validation sets in an </a:t>
            </a:r>
            <a:r>
              <a:rPr lang="en-US" sz="2000" b="1" i="0" dirty="0">
                <a:solidFill>
                  <a:srgbClr val="3C4043"/>
                </a:solidFill>
                <a:effectLst/>
                <a:latin typeface="Arial" panose="020B0604020202020204" pitchFamily="34" charset="0"/>
                <a:cs typeface="Arial" panose="020B0604020202020204" pitchFamily="34" charset="0"/>
              </a:rPr>
              <a:t>80:20</a:t>
            </a:r>
            <a:r>
              <a:rPr lang="en-US" sz="2000" b="0" i="0" dirty="0">
                <a:solidFill>
                  <a:srgbClr val="3C4043"/>
                </a:solidFill>
                <a:effectLst/>
                <a:latin typeface="Arial" panose="020B0604020202020204" pitchFamily="34" charset="0"/>
                <a:cs typeface="Arial" panose="020B0604020202020204" pitchFamily="34" charset="0"/>
              </a:rPr>
              <a:t> ratio, with </a:t>
            </a:r>
            <a:r>
              <a:rPr lang="en-US" sz="2000" b="1" i="0" dirty="0">
                <a:solidFill>
                  <a:srgbClr val="3C4043"/>
                </a:solidFill>
                <a:effectLst/>
                <a:latin typeface="Arial" panose="020B0604020202020204" pitchFamily="34" charset="0"/>
                <a:cs typeface="Arial" panose="020B0604020202020204" pitchFamily="34" charset="0"/>
              </a:rPr>
              <a:t>30,000</a:t>
            </a:r>
            <a:r>
              <a:rPr lang="en-US" sz="2000" b="0" i="0" dirty="0">
                <a:solidFill>
                  <a:srgbClr val="3C4043"/>
                </a:solidFill>
                <a:effectLst/>
                <a:latin typeface="Arial" panose="020B0604020202020204" pitchFamily="34" charset="0"/>
                <a:cs typeface="Arial" panose="020B0604020202020204" pitchFamily="34" charset="0"/>
              </a:rPr>
              <a:t> images in the training set and </a:t>
            </a:r>
            <a:r>
              <a:rPr lang="en-US" sz="2000" b="1" i="0" dirty="0">
                <a:solidFill>
                  <a:srgbClr val="3C4043"/>
                </a:solidFill>
                <a:effectLst/>
                <a:latin typeface="Arial" panose="020B0604020202020204" pitchFamily="34" charset="0"/>
                <a:cs typeface="Arial" panose="020B0604020202020204" pitchFamily="34" charset="0"/>
              </a:rPr>
              <a:t>7,500</a:t>
            </a:r>
            <a:r>
              <a:rPr lang="en-US" sz="2000" b="0" i="0" dirty="0">
                <a:solidFill>
                  <a:srgbClr val="3C4043"/>
                </a:solidFill>
                <a:effectLst/>
                <a:latin typeface="Arial" panose="020B0604020202020204" pitchFamily="34" charset="0"/>
                <a:cs typeface="Arial" panose="020B0604020202020204" pitchFamily="34" charset="0"/>
              </a:rPr>
              <a:t> images in the validation set.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Preprocessing Steps</a:t>
            </a:r>
          </a:p>
        </p:txBody>
      </p:sp>
      <p:sp>
        <p:nvSpPr>
          <p:cNvPr id="15" name="Content Placeholder 14">
            <a:extLst>
              <a:ext uri="{FF2B5EF4-FFF2-40B4-BE49-F238E27FC236}">
                <a16:creationId xmlns:a16="http://schemas.microsoft.com/office/drawing/2014/main" id="{D217AC8D-C71B-55BD-0F4B-862B92DD44D2}"/>
              </a:ext>
            </a:extLst>
          </p:cNvPr>
          <p:cNvSpPr>
            <a:spLocks noGrp="1"/>
          </p:cNvSpPr>
          <p:nvPr>
            <p:ph idx="1"/>
          </p:nvPr>
        </p:nvSpPr>
        <p:spPr/>
        <p:txBody>
          <a:bodyPr>
            <a:normAutofit/>
          </a:bodyPr>
          <a:lstStyle/>
          <a:p>
            <a:r>
              <a:rPr lang="en-US" sz="2400" dirty="0"/>
              <a:t>Created pandas data frame with image path and their corresponding bird name.</a:t>
            </a:r>
          </a:p>
          <a:p>
            <a:r>
              <a:rPr lang="en-US" sz="2400" dirty="0"/>
              <a:t>Label encoded the images (0 to 24).</a:t>
            </a:r>
          </a:p>
          <a:p>
            <a:r>
              <a:rPr lang="en-US" sz="2400" dirty="0"/>
              <a:t>Split the data into train, test and validation sets with the sizes 64%, 16% and 20% where each set has equal number of samples for each label.</a:t>
            </a:r>
          </a:p>
          <a:p>
            <a:r>
              <a:rPr lang="en-US" sz="2400" dirty="0"/>
              <a:t>Passed the training data through an augmentation layer which randomly flips and resizes the images.</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FB34-9DC7-E5BD-2B1B-4BB8D36FEC64}"/>
              </a:ext>
            </a:extLst>
          </p:cNvPr>
          <p:cNvSpPr>
            <a:spLocks noGrp="1"/>
          </p:cNvSpPr>
          <p:nvPr>
            <p:ph type="title"/>
          </p:nvPr>
        </p:nvSpPr>
        <p:spPr/>
        <p:txBody>
          <a:bodyPr/>
          <a:lstStyle/>
          <a:p>
            <a:r>
              <a:rPr lang="en-US" dirty="0"/>
              <a:t>Techniques and Models</a:t>
            </a:r>
            <a:endParaRPr lang="en-IN" dirty="0"/>
          </a:p>
        </p:txBody>
      </p:sp>
      <p:sp>
        <p:nvSpPr>
          <p:cNvPr id="3" name="Content Placeholder 2">
            <a:extLst>
              <a:ext uri="{FF2B5EF4-FFF2-40B4-BE49-F238E27FC236}">
                <a16:creationId xmlns:a16="http://schemas.microsoft.com/office/drawing/2014/main" id="{334F7E45-1F40-BC10-9379-DEA44797B3F7}"/>
              </a:ext>
            </a:extLst>
          </p:cNvPr>
          <p:cNvSpPr>
            <a:spLocks noGrp="1"/>
          </p:cNvSpPr>
          <p:nvPr>
            <p:ph idx="1"/>
          </p:nvPr>
        </p:nvSpPr>
        <p:spPr/>
        <p:txBody>
          <a:bodyPr>
            <a:normAutofit fontScale="62500" lnSpcReduction="20000"/>
          </a:bodyPr>
          <a:lstStyle/>
          <a:p>
            <a:pPr marL="0" indent="0">
              <a:buNone/>
            </a:pPr>
            <a:r>
              <a:rPr lang="en-US" dirty="0"/>
              <a:t>Training a full neural network from scratch is time consuming. So, we used some pretrained CNNs and applied two layers on it. We used a variety a pretrained CNNs and showed their results.</a:t>
            </a:r>
          </a:p>
          <a:p>
            <a:pPr marL="0" indent="0">
              <a:buNone/>
            </a:pPr>
            <a:endParaRPr lang="en-IN" dirty="0"/>
          </a:p>
          <a:p>
            <a:pPr marL="0" indent="0">
              <a:buNone/>
            </a:pPr>
            <a:r>
              <a:rPr lang="en-IN" dirty="0"/>
              <a:t>Models:</a:t>
            </a:r>
          </a:p>
          <a:p>
            <a:r>
              <a:rPr lang="en-IN" dirty="0" err="1"/>
              <a:t>ResNet</a:t>
            </a:r>
            <a:r>
              <a:rPr lang="en-IN" dirty="0"/>
              <a:t> 50 (Trainable params: 1,186,841)</a:t>
            </a:r>
          </a:p>
          <a:p>
            <a:r>
              <a:rPr lang="en-IN" dirty="0" err="1"/>
              <a:t>EfficientNet</a:t>
            </a:r>
            <a:r>
              <a:rPr lang="en-IN" dirty="0"/>
              <a:t> V2 B0 (Trainable params: 793,625)</a:t>
            </a:r>
          </a:p>
          <a:p>
            <a:r>
              <a:rPr lang="en-IN" dirty="0" err="1"/>
              <a:t>MobileNet</a:t>
            </a:r>
            <a:r>
              <a:rPr lang="en-IN" dirty="0"/>
              <a:t> V2 (Trainable params: 793,625)</a:t>
            </a:r>
          </a:p>
          <a:p>
            <a:r>
              <a:rPr lang="en-IN" dirty="0"/>
              <a:t>Vision Transformer (Trainable params: 531,481)</a:t>
            </a:r>
          </a:p>
          <a:p>
            <a:pPr marL="0" indent="0">
              <a:buNone/>
            </a:pPr>
            <a:endParaRPr lang="en-IN" dirty="0"/>
          </a:p>
          <a:p>
            <a:pPr marL="0" indent="0">
              <a:buNone/>
            </a:pPr>
            <a:r>
              <a:rPr lang="en-IN" dirty="0"/>
              <a:t>And lastly ensemble all the above models with averaging (geometric mean).</a:t>
            </a: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820F-6AD2-F42D-A4B9-1F9C24135518}"/>
              </a:ext>
            </a:extLst>
          </p:cNvPr>
          <p:cNvSpPr>
            <a:spLocks noGrp="1"/>
          </p:cNvSpPr>
          <p:nvPr>
            <p:ph type="title"/>
          </p:nvPr>
        </p:nvSpPr>
        <p:spPr/>
        <p:txBody>
          <a:bodyPr/>
          <a:lstStyle/>
          <a:p>
            <a:r>
              <a:rPr lang="en-US" dirty="0"/>
              <a:t>Our Model Architecture</a:t>
            </a:r>
            <a:endParaRPr lang="en-IN" dirty="0"/>
          </a:p>
        </p:txBody>
      </p:sp>
      <p:pic>
        <p:nvPicPr>
          <p:cNvPr id="6" name="Content Placeholder 5" descr="A diagram of a graph&#10;&#10;Description automatically generated">
            <a:extLst>
              <a:ext uri="{FF2B5EF4-FFF2-40B4-BE49-F238E27FC236}">
                <a16:creationId xmlns:a16="http://schemas.microsoft.com/office/drawing/2014/main" id="{0F82468D-E423-F4CF-B434-E8EF15E1B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341" y="1503363"/>
            <a:ext cx="7529318" cy="3359150"/>
          </a:xfrm>
        </p:spPr>
      </p:pic>
      <p:sp>
        <p:nvSpPr>
          <p:cNvPr id="3" name="TextBox 2">
            <a:extLst>
              <a:ext uri="{FF2B5EF4-FFF2-40B4-BE49-F238E27FC236}">
                <a16:creationId xmlns:a16="http://schemas.microsoft.com/office/drawing/2014/main" id="{F33F59EB-859D-CC27-A6BB-5FF254613D80}"/>
              </a:ext>
            </a:extLst>
          </p:cNvPr>
          <p:cNvSpPr txBox="1"/>
          <p:nvPr/>
        </p:nvSpPr>
        <p:spPr>
          <a:xfrm>
            <a:off x="4266591" y="3487980"/>
            <a:ext cx="4275740" cy="1815882"/>
          </a:xfrm>
          <a:prstGeom prst="rect">
            <a:avLst/>
          </a:prstGeom>
          <a:noFill/>
        </p:spPr>
        <p:txBody>
          <a:bodyPr wrap="square" rtlCol="0">
            <a:spAutoFit/>
          </a:bodyPr>
          <a:lstStyle/>
          <a:p>
            <a:r>
              <a:rPr lang="en-US" sz="1600" dirty="0"/>
              <a:t>Initialization : </a:t>
            </a:r>
            <a:r>
              <a:rPr lang="en-US" sz="1600" dirty="0" err="1"/>
              <a:t>GlorotNormal</a:t>
            </a:r>
            <a:r>
              <a:rPr lang="en-US" sz="1600" dirty="0"/>
              <a:t> (Xavier initialization)</a:t>
            </a:r>
          </a:p>
          <a:p>
            <a:r>
              <a:rPr lang="en-US" sz="1600" dirty="0"/>
              <a:t>Optimizer : Adam</a:t>
            </a:r>
          </a:p>
          <a:p>
            <a:r>
              <a:rPr lang="en-US" sz="1600" dirty="0"/>
              <a:t>Learning Rate : 0.001</a:t>
            </a:r>
          </a:p>
          <a:p>
            <a:r>
              <a:rPr lang="en-US" sz="1600" dirty="0"/>
              <a:t>Loss Function : Categorical Cross Entropy Loss</a:t>
            </a:r>
          </a:p>
          <a:p>
            <a:r>
              <a:rPr lang="en-IN" sz="1600" dirty="0"/>
              <a:t>Epochs : 5 		Batch Size : 32</a:t>
            </a:r>
          </a:p>
          <a:p>
            <a:r>
              <a:rPr lang="en-IN" sz="1600" dirty="0"/>
              <a:t>Callbacks : </a:t>
            </a:r>
            <a:r>
              <a:rPr lang="en-IN" sz="1600" dirty="0" err="1"/>
              <a:t>EarlyStopping</a:t>
            </a:r>
            <a:r>
              <a:rPr lang="en-IN" sz="1600" dirty="0"/>
              <a:t> &amp; </a:t>
            </a:r>
            <a:r>
              <a:rPr lang="en-IN" sz="1600" dirty="0" err="1"/>
              <a:t>ReduceLROnPlateau</a:t>
            </a:r>
            <a:endParaRPr lang="en-IN" sz="1600" dirty="0"/>
          </a:p>
          <a:p>
            <a:endParaRPr lang="en-IN" sz="1600" dirty="0"/>
          </a:p>
        </p:txBody>
      </p:sp>
    </p:spTree>
    <p:extLst>
      <p:ext uri="{BB962C8B-B14F-4D97-AF65-F5344CB8AC3E}">
        <p14:creationId xmlns:p14="http://schemas.microsoft.com/office/powerpoint/2010/main" val="116157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A09F-7522-66A2-3515-FA85F05345E5}"/>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1EEA2FB2-DFDD-FFF5-5085-62E15BD702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3438"/>
            <a:ext cx="4572000" cy="2727482"/>
          </a:xfrm>
        </p:spPr>
      </p:pic>
      <p:pic>
        <p:nvPicPr>
          <p:cNvPr id="7" name="Picture 6">
            <a:extLst>
              <a:ext uri="{FF2B5EF4-FFF2-40B4-BE49-F238E27FC236}">
                <a16:creationId xmlns:a16="http://schemas.microsoft.com/office/drawing/2014/main" id="{07F75DE8-DACF-520E-8540-5A4C454B9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9130" y="1468280"/>
            <a:ext cx="4148611" cy="3359510"/>
          </a:xfrm>
          <a:prstGeom prst="rect">
            <a:avLst/>
          </a:prstGeom>
        </p:spPr>
      </p:pic>
      <p:sp>
        <p:nvSpPr>
          <p:cNvPr id="12" name="TextBox 11">
            <a:extLst>
              <a:ext uri="{FF2B5EF4-FFF2-40B4-BE49-F238E27FC236}">
                <a16:creationId xmlns:a16="http://schemas.microsoft.com/office/drawing/2014/main" id="{097F7525-B04A-10A7-5BAC-DDCBEB190B78}"/>
              </a:ext>
            </a:extLst>
          </p:cNvPr>
          <p:cNvSpPr txBox="1"/>
          <p:nvPr/>
        </p:nvSpPr>
        <p:spPr>
          <a:xfrm>
            <a:off x="1670605" y="4404210"/>
            <a:ext cx="1691099" cy="461665"/>
          </a:xfrm>
          <a:prstGeom prst="rect">
            <a:avLst/>
          </a:prstGeom>
          <a:noFill/>
        </p:spPr>
        <p:txBody>
          <a:bodyPr wrap="square" rtlCol="0">
            <a:spAutoFit/>
          </a:bodyPr>
          <a:lstStyle/>
          <a:p>
            <a:r>
              <a:rPr lang="en-US" sz="2400" dirty="0"/>
              <a:t>ResNet50</a:t>
            </a:r>
            <a:endParaRPr lang="en-IN" sz="2400" dirty="0"/>
          </a:p>
        </p:txBody>
      </p:sp>
    </p:spTree>
    <p:extLst>
      <p:ext uri="{BB962C8B-B14F-4D97-AF65-F5344CB8AC3E}">
        <p14:creationId xmlns:p14="http://schemas.microsoft.com/office/powerpoint/2010/main" val="161779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7E80A-6C4B-26F0-292D-7FF7BF010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B0776-F2A7-B83A-8332-3EA17F4BB4D8}"/>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BE0BDD72-CCC4-AF95-087B-2B202E1698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533438"/>
            <a:ext cx="4572000" cy="2727482"/>
          </a:xfrm>
        </p:spPr>
      </p:pic>
      <p:pic>
        <p:nvPicPr>
          <p:cNvPr id="7" name="Picture 6">
            <a:extLst>
              <a:ext uri="{FF2B5EF4-FFF2-40B4-BE49-F238E27FC236}">
                <a16:creationId xmlns:a16="http://schemas.microsoft.com/office/drawing/2014/main" id="{32C3D55F-628A-C2C3-DEDA-EB3474BF45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99130" y="1468280"/>
            <a:ext cx="4148611" cy="3359509"/>
          </a:xfrm>
          <a:prstGeom prst="rect">
            <a:avLst/>
          </a:prstGeom>
        </p:spPr>
      </p:pic>
      <p:sp>
        <p:nvSpPr>
          <p:cNvPr id="12" name="TextBox 11">
            <a:extLst>
              <a:ext uri="{FF2B5EF4-FFF2-40B4-BE49-F238E27FC236}">
                <a16:creationId xmlns:a16="http://schemas.microsoft.com/office/drawing/2014/main" id="{58C039F3-10AA-E244-97D6-8EAA71057CFC}"/>
              </a:ext>
            </a:extLst>
          </p:cNvPr>
          <p:cNvSpPr txBox="1"/>
          <p:nvPr/>
        </p:nvSpPr>
        <p:spPr>
          <a:xfrm>
            <a:off x="1212490" y="4371329"/>
            <a:ext cx="2454624" cy="461665"/>
          </a:xfrm>
          <a:prstGeom prst="rect">
            <a:avLst/>
          </a:prstGeom>
          <a:noFill/>
        </p:spPr>
        <p:txBody>
          <a:bodyPr wrap="square" rtlCol="0">
            <a:spAutoFit/>
          </a:bodyPr>
          <a:lstStyle/>
          <a:p>
            <a:r>
              <a:rPr lang="en-US" sz="2400" dirty="0" err="1"/>
              <a:t>EfficientNet</a:t>
            </a:r>
            <a:r>
              <a:rPr lang="en-US" sz="2400" dirty="0"/>
              <a:t> V2</a:t>
            </a:r>
            <a:endParaRPr lang="en-IN" sz="2400" dirty="0"/>
          </a:p>
        </p:txBody>
      </p:sp>
    </p:spTree>
    <p:extLst>
      <p:ext uri="{BB962C8B-B14F-4D97-AF65-F5344CB8AC3E}">
        <p14:creationId xmlns:p14="http://schemas.microsoft.com/office/powerpoint/2010/main" val="406737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FD58C-8112-8AF1-F6C8-BBF9A4AD8E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4392C-31AB-5239-BED8-6C821A7A51B7}"/>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ACF4BFA8-13AB-4773-BCB8-0998C2064B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1533438"/>
            <a:ext cx="4572000" cy="2727482"/>
          </a:xfrm>
        </p:spPr>
      </p:pic>
      <p:pic>
        <p:nvPicPr>
          <p:cNvPr id="7" name="Picture 6">
            <a:extLst>
              <a:ext uri="{FF2B5EF4-FFF2-40B4-BE49-F238E27FC236}">
                <a16:creationId xmlns:a16="http://schemas.microsoft.com/office/drawing/2014/main" id="{CBE68090-5EE9-C5A6-94C7-899A831681F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99130" y="1468280"/>
            <a:ext cx="4148610" cy="3359509"/>
          </a:xfrm>
          <a:prstGeom prst="rect">
            <a:avLst/>
          </a:prstGeom>
        </p:spPr>
      </p:pic>
      <p:sp>
        <p:nvSpPr>
          <p:cNvPr id="12" name="TextBox 11">
            <a:extLst>
              <a:ext uri="{FF2B5EF4-FFF2-40B4-BE49-F238E27FC236}">
                <a16:creationId xmlns:a16="http://schemas.microsoft.com/office/drawing/2014/main" id="{B436EA8B-A714-BD75-0F2A-9BA75EB05500}"/>
              </a:ext>
            </a:extLst>
          </p:cNvPr>
          <p:cNvSpPr txBox="1"/>
          <p:nvPr/>
        </p:nvSpPr>
        <p:spPr>
          <a:xfrm>
            <a:off x="1212490" y="4371329"/>
            <a:ext cx="2454624" cy="461665"/>
          </a:xfrm>
          <a:prstGeom prst="rect">
            <a:avLst/>
          </a:prstGeom>
          <a:noFill/>
        </p:spPr>
        <p:txBody>
          <a:bodyPr wrap="square" rtlCol="0">
            <a:spAutoFit/>
          </a:bodyPr>
          <a:lstStyle/>
          <a:p>
            <a:r>
              <a:rPr lang="en-US" sz="2400" dirty="0" err="1"/>
              <a:t>MobileNet</a:t>
            </a:r>
            <a:r>
              <a:rPr lang="en-US" sz="2400" dirty="0"/>
              <a:t> V2</a:t>
            </a:r>
            <a:endParaRPr lang="en-IN" sz="2400" dirty="0"/>
          </a:p>
        </p:txBody>
      </p:sp>
    </p:spTree>
    <p:extLst>
      <p:ext uri="{BB962C8B-B14F-4D97-AF65-F5344CB8AC3E}">
        <p14:creationId xmlns:p14="http://schemas.microsoft.com/office/powerpoint/2010/main" val="1501522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536</Words>
  <Application>Microsoft Office PowerPoint</Application>
  <PresentationFormat>On-screen Show (16:9)</PresentationFormat>
  <Paragraphs>103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Open Sans</vt:lpstr>
      <vt:lpstr>Office Theme</vt:lpstr>
      <vt:lpstr>Classification of Indian Birds </vt:lpstr>
      <vt:lpstr>Task Description</vt:lpstr>
      <vt:lpstr>Dataset Used</vt:lpstr>
      <vt:lpstr>Preprocessing Steps</vt:lpstr>
      <vt:lpstr>Techniques and Models</vt:lpstr>
      <vt:lpstr>Our Model Architecture</vt:lpstr>
      <vt:lpstr>Results</vt:lpstr>
      <vt:lpstr>Results</vt:lpstr>
      <vt:lpstr>Results</vt:lpstr>
      <vt:lpstr>Results</vt:lpstr>
      <vt:lpstr>Results</vt:lpstr>
      <vt:lpstr>Results</vt:lpstr>
      <vt:lpstr>Analysis</vt:lpstr>
      <vt:lpstr>Team Contribution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2024-11-26T03:54:18Z</dcterms:modified>
</cp:coreProperties>
</file>