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266" r:id="rId2"/>
    <p:sldId id="285" r:id="rId3"/>
    <p:sldId id="274" r:id="rId4"/>
    <p:sldId id="284" r:id="rId5"/>
    <p:sldId id="276" r:id="rId6"/>
    <p:sldId id="282" r:id="rId7"/>
    <p:sldId id="278" r:id="rId8"/>
    <p:sldId id="295" r:id="rId9"/>
    <p:sldId id="299" r:id="rId10"/>
    <p:sldId id="298" r:id="rId11"/>
    <p:sldId id="290" r:id="rId12"/>
    <p:sldId id="291" r:id="rId13"/>
    <p:sldId id="293" r:id="rId14"/>
    <p:sldId id="296" r:id="rId15"/>
    <p:sldId id="279" r:id="rId16"/>
    <p:sldId id="281" r:id="rId17"/>
    <p:sldId id="280" r:id="rId18"/>
    <p:sldId id="283" r:id="rId19"/>
    <p:sldId id="271" r:id="rId20"/>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FF"/>
    <a:srgbClr val="0099CC"/>
    <a:srgbClr val="2A196F"/>
    <a:srgbClr val="CC6600"/>
    <a:srgbClr val="006666"/>
    <a:srgbClr val="008080"/>
    <a:srgbClr val="339966"/>
    <a:srgbClr val="FF00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3" autoAdjust="0"/>
  </p:normalViewPr>
  <p:slideViewPr>
    <p:cSldViewPr>
      <p:cViewPr varScale="1">
        <p:scale>
          <a:sx n="54" d="100"/>
          <a:sy n="54" d="100"/>
        </p:scale>
        <p:origin x="18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stfdata06\home\CM\Cmp16gd\ManW7\Desktop\tab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600">
                <a:solidFill>
                  <a:sysClr val="windowText" lastClr="000000"/>
                </a:solidFill>
                <a:latin typeface="Arial" panose="020B0604020202020204" pitchFamily="34" charset="0"/>
                <a:cs typeface="Arial" panose="020B0604020202020204" pitchFamily="34" charset="0"/>
              </a:rPr>
              <a:t>Ratio of the odds of a given </a:t>
            </a:r>
            <a:r>
              <a:rPr lang="en-US" sz="1600" baseline="0">
                <a:solidFill>
                  <a:sysClr val="windowText" lastClr="000000"/>
                </a:solidFill>
                <a:latin typeface="Arial" panose="020B0604020202020204" pitchFamily="34" charset="0"/>
                <a:cs typeface="Arial" panose="020B0604020202020204" pitchFamily="34" charset="0"/>
              </a:rPr>
              <a:t>BMI between males and females</a:t>
            </a:r>
            <a:endParaRPr lang="en-US" sz="160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Sheet1!$J$11</c:f>
              <c:strCache>
                <c:ptCount val="1"/>
                <c:pt idx="0">
                  <c:v>Mean</c:v>
                </c:pt>
              </c:strCache>
            </c:strRef>
          </c:tx>
          <c:spPr>
            <a:solidFill>
              <a:srgbClr val="0070C0"/>
            </a:solidFill>
            <a:ln>
              <a:noFill/>
            </a:ln>
            <a:effectLst/>
          </c:spPr>
          <c:invertIfNegative val="0"/>
          <c:dPt>
            <c:idx val="3"/>
            <c:invertIfNegative val="0"/>
            <c:bubble3D val="0"/>
            <c:spPr>
              <a:pattFill prst="pct70">
                <a:fgClr>
                  <a:srgbClr val="0070C0"/>
                </a:fgClr>
                <a:bgClr>
                  <a:schemeClr val="bg1"/>
                </a:bgClr>
              </a:pattFill>
              <a:ln>
                <a:noFill/>
              </a:ln>
              <a:effectLst/>
            </c:spPr>
            <c:extLst>
              <c:ext xmlns:c16="http://schemas.microsoft.com/office/drawing/2014/chart" uri="{C3380CC4-5D6E-409C-BE32-E72D297353CC}">
                <c16:uniqueId val="{00000001-F6F4-4AF9-8739-4C6308C54A47}"/>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0.1"/>
            <c:spPr>
              <a:noFill/>
              <a:ln w="9525" cap="flat" cmpd="sng" algn="ctr">
                <a:solidFill>
                  <a:sysClr val="windowText" lastClr="000000"/>
                </a:solidFill>
                <a:round/>
              </a:ln>
              <a:effectLst/>
            </c:spPr>
          </c:errBars>
          <c:cat>
            <c:multiLvlStrRef>
              <c:f>Sheet1!$K$9:$P$10</c:f>
              <c:multiLvlStrCache>
                <c:ptCount val="6"/>
                <c:lvl>
                  <c:pt idx="0">
                    <c:v>Underweight</c:v>
                  </c:pt>
                  <c:pt idx="1">
                    <c:v>Overweight</c:v>
                  </c:pt>
                  <c:pt idx="2">
                    <c:v>Obese</c:v>
                  </c:pt>
                  <c:pt idx="3">
                    <c:v>Underweight</c:v>
                  </c:pt>
                  <c:pt idx="4">
                    <c:v>Overweight</c:v>
                  </c:pt>
                  <c:pt idx="5">
                    <c:v>Obese</c:v>
                  </c:pt>
                </c:lvl>
                <c:lvl>
                  <c:pt idx="0">
                    <c:v>Wave 1 (self-reported)</c:v>
                  </c:pt>
                  <c:pt idx="3">
                    <c:v>Waves 2 and 3 (nurse-measured)</c:v>
                  </c:pt>
                </c:lvl>
              </c:multiLvlStrCache>
            </c:multiLvlStrRef>
          </c:cat>
          <c:val>
            <c:numRef>
              <c:f>Sheet1!$K$11:$P$11</c:f>
              <c:numCache>
                <c:formatCode>General</c:formatCode>
                <c:ptCount val="6"/>
                <c:pt idx="0">
                  <c:v>0.73</c:v>
                </c:pt>
                <c:pt idx="1">
                  <c:v>1.68</c:v>
                </c:pt>
                <c:pt idx="2">
                  <c:v>1.75</c:v>
                </c:pt>
                <c:pt idx="3">
                  <c:v>0.95</c:v>
                </c:pt>
                <c:pt idx="4">
                  <c:v>1.66</c:v>
                </c:pt>
                <c:pt idx="5">
                  <c:v>1.22</c:v>
                </c:pt>
              </c:numCache>
            </c:numRef>
          </c:val>
          <c:extLst>
            <c:ext xmlns:c16="http://schemas.microsoft.com/office/drawing/2014/chart" uri="{C3380CC4-5D6E-409C-BE32-E72D297353CC}">
              <c16:uniqueId val="{00000000-F6F4-4AF9-8739-4C6308C54A47}"/>
            </c:ext>
          </c:extLst>
        </c:ser>
        <c:dLbls>
          <c:showLegendKey val="0"/>
          <c:showVal val="0"/>
          <c:showCatName val="0"/>
          <c:showSerName val="0"/>
          <c:showPercent val="0"/>
          <c:showBubbleSize val="0"/>
        </c:dLbls>
        <c:gapWidth val="219"/>
        <c:overlap val="-27"/>
        <c:axId val="332215512"/>
        <c:axId val="332211200"/>
      </c:barChart>
      <c:catAx>
        <c:axId val="332215512"/>
        <c:scaling>
          <c:orientation val="minMax"/>
        </c:scaling>
        <c:delete val="0"/>
        <c:axPos val="b"/>
        <c:numFmt formatCode="General" sourceLinked="1"/>
        <c:majorTickMark val="none"/>
        <c:minorTickMark val="none"/>
        <c:tickLblPos val="nextTo"/>
        <c:spPr>
          <a:noFill/>
          <a:ln w="9525" cap="flat" cmpd="sng" algn="ctr">
            <a:solidFill>
              <a:schemeClr val="accent6">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32211200"/>
        <c:crosses val="autoZero"/>
        <c:auto val="1"/>
        <c:lblAlgn val="ctr"/>
        <c:lblOffset val="100"/>
        <c:noMultiLvlLbl val="0"/>
      </c:catAx>
      <c:valAx>
        <c:axId val="332211200"/>
        <c:scaling>
          <c:orientation val="minMax"/>
        </c:scaling>
        <c:delete val="0"/>
        <c:axPos val="l"/>
        <c:majorGridlines>
          <c:spPr>
            <a:ln w="9525" cap="flat" cmpd="sng" algn="ctr">
              <a:solidFill>
                <a:schemeClr val="accent6">
                  <a:lumMod val="60000"/>
                  <a:lumOff val="40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400">
                    <a:solidFill>
                      <a:sysClr val="windowText" lastClr="000000"/>
                    </a:solidFill>
                    <a:latin typeface="Arial" panose="020B0604020202020204" pitchFamily="34" charset="0"/>
                    <a:cs typeface="Arial" panose="020B0604020202020204" pitchFamily="34" charset="0"/>
                  </a:rPr>
                  <a:t>Odd</a:t>
                </a:r>
                <a:r>
                  <a:rPr lang="en-GB" sz="1400" baseline="0">
                    <a:solidFill>
                      <a:sysClr val="windowText" lastClr="000000"/>
                    </a:solidFill>
                    <a:latin typeface="Arial" panose="020B0604020202020204" pitchFamily="34" charset="0"/>
                    <a:cs typeface="Arial" panose="020B0604020202020204" pitchFamily="34" charset="0"/>
                  </a:rPr>
                  <a:t> Ratio with 95% CI</a:t>
                </a:r>
                <a:endParaRPr lang="en-GB" sz="140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32215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4DD4A0E-A071-47B5-98F1-36EABB00AAAC}" type="slidenum">
              <a:rPr lang="en-GB" altLang="en-US"/>
              <a:pPr/>
              <a:t>‹#›</a:t>
            </a:fld>
            <a:endParaRPr lang="en-GB" altLang="en-US"/>
          </a:p>
        </p:txBody>
      </p:sp>
    </p:spTree>
    <p:extLst>
      <p:ext uri="{BB962C8B-B14F-4D97-AF65-F5344CB8AC3E}">
        <p14:creationId xmlns:p14="http://schemas.microsoft.com/office/powerpoint/2010/main" val="432874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E5BDD99-E0B0-45CF-86E5-0C12C94E08EA}" type="slidenum">
              <a:rPr lang="en-GB" altLang="en-US"/>
              <a:pPr/>
              <a:t>‹#›</a:t>
            </a:fld>
            <a:endParaRPr lang="en-GB" altLang="en-US"/>
          </a:p>
        </p:txBody>
      </p:sp>
    </p:spTree>
    <p:extLst>
      <p:ext uri="{BB962C8B-B14F-4D97-AF65-F5344CB8AC3E}">
        <p14:creationId xmlns:p14="http://schemas.microsoft.com/office/powerpoint/2010/main" val="421713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12736B44-EACB-48E6-B7CC-FDC2D45B6ACD}" type="slidenum">
              <a:rPr lang="en-GB" altLang="en-US"/>
              <a:pPr>
                <a:spcBef>
                  <a:spcPct val="0"/>
                </a:spcBef>
              </a:pPr>
              <a:t>1</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1789770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Odds of being UW and male is lower than in females</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Odds of being OW/obese and male is higher than in females</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Despite the large difference in total sample between males and females in waves 2 and 3, the direction of the odds is the same, but the magnitude for obesity is greatly reduced in waves 2 and 3. Why?</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 underestimation of their weight is greater than male overestimation of their height in wave 1, but this opportunity to overestimate and underestimate is gone with the nurse assessment</a:t>
            </a:r>
          </a:p>
          <a:p>
            <a:pPr marL="171450" lvl="0" indent="-171450">
              <a:buFontTx/>
              <a:buChar char="-"/>
            </a:pPr>
            <a:endParaRPr lang="en-GB" sz="1200" kern="1200" dirty="0">
              <a:solidFill>
                <a:schemeClr val="tx1"/>
              </a:solidFill>
              <a:effectLst/>
              <a:latin typeface="TUOS Stephenson" pitchFamily="-128" charset="0"/>
              <a:ea typeface="MS PGothic" pitchFamily="34" charset="-128"/>
              <a:cs typeface="+mn-cs"/>
            </a:endParaRPr>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10</a:t>
            </a:fld>
            <a:endParaRPr lang="en-GB" altLang="en-US"/>
          </a:p>
        </p:txBody>
      </p:sp>
    </p:spTree>
    <p:extLst>
      <p:ext uri="{BB962C8B-B14F-4D97-AF65-F5344CB8AC3E}">
        <p14:creationId xmlns:p14="http://schemas.microsoft.com/office/powerpoint/2010/main" val="4168040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11</a:t>
            </a:fld>
            <a:endParaRPr lang="en-GB" altLang="en-US"/>
          </a:p>
        </p:txBody>
      </p:sp>
    </p:spTree>
    <p:extLst>
      <p:ext uri="{BB962C8B-B14F-4D97-AF65-F5344CB8AC3E}">
        <p14:creationId xmlns:p14="http://schemas.microsoft.com/office/powerpoint/2010/main" val="210633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dirty="0"/>
              <a:t>Similar PP</a:t>
            </a:r>
            <a:r>
              <a:rPr lang="en-GB" b="0" baseline="0" dirty="0"/>
              <a:t> of being in paid employment for both obese/OW females and males, although PP in females slightly lower. PP is higher when OW&gt;obese. And PP when normal BMI is highest.</a:t>
            </a:r>
          </a:p>
          <a:p>
            <a:pPr marL="171450" indent="-171450">
              <a:buFont typeface="Arial" panose="020B0604020202020204" pitchFamily="34" charset="0"/>
              <a:buChar char="•"/>
            </a:pPr>
            <a:r>
              <a:rPr lang="en-GB" b="0" baseline="0" dirty="0"/>
              <a:t>The PP of being OW/obese female and unemployed/other is only slightly lower than in OW/obese males; the difference is larger when in home. Normal BMI females have greater PP.</a:t>
            </a:r>
          </a:p>
          <a:p>
            <a:pPr marL="171450" indent="-171450">
              <a:buFont typeface="Arial" panose="020B0604020202020204" pitchFamily="34" charset="0"/>
              <a:buChar char="•"/>
            </a:pPr>
            <a:r>
              <a:rPr lang="en-GB" b="0" baseline="0" dirty="0"/>
              <a:t>Being UW male has the least PP of being unemployed relative to the other BMI categories.</a:t>
            </a:r>
          </a:p>
          <a:p>
            <a:pPr marL="171450" indent="-171450">
              <a:buFont typeface="Arial" panose="020B0604020202020204" pitchFamily="34" charset="0"/>
              <a:buChar char="•"/>
            </a:pPr>
            <a:r>
              <a:rPr lang="en-GB" b="0" baseline="0" dirty="0"/>
              <a:t>Similar distribution of employment outcomes between males and females even after adjusting for covariates</a:t>
            </a:r>
            <a:endParaRPr lang="en-GB" b="0" dirty="0"/>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13</a:t>
            </a:fld>
            <a:endParaRPr lang="en-GB" altLang="en-US"/>
          </a:p>
        </p:txBody>
      </p:sp>
    </p:spTree>
    <p:extLst>
      <p:ext uri="{BB962C8B-B14F-4D97-AF65-F5344CB8AC3E}">
        <p14:creationId xmlns:p14="http://schemas.microsoft.com/office/powerpoint/2010/main" val="98823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dirty="0"/>
              <a:t>Similar PP</a:t>
            </a:r>
            <a:r>
              <a:rPr lang="en-GB" b="0" baseline="0" dirty="0"/>
              <a:t> of being in paid employment for both obese/OW females and males. PP is higher when OW&gt;obese. And PP when normal BMI is lower than obese (males) and OW (females).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The PP of being OW/obese female and unemployed/other is similar to that in OW/obese males; the difference is larger when in home (higher in obese female).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Being UW male has the least PP of being unemployed relative to the other BMI categories.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The distribution of employment outcomes is not as similar. Variations are greater. PP for normal BMI has shifted.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b="0" dirty="0"/>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14</a:t>
            </a:fld>
            <a:endParaRPr lang="en-GB" altLang="en-US"/>
          </a:p>
        </p:txBody>
      </p:sp>
    </p:spTree>
    <p:extLst>
      <p:ext uri="{BB962C8B-B14F-4D97-AF65-F5344CB8AC3E}">
        <p14:creationId xmlns:p14="http://schemas.microsoft.com/office/powerpoint/2010/main" val="5546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15</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UOS Stephenson" panose="02070503080000020004" pitchFamily="18" charset="0"/>
            </a:endParaRPr>
          </a:p>
        </p:txBody>
      </p:sp>
    </p:spTree>
    <p:extLst>
      <p:ext uri="{BB962C8B-B14F-4D97-AF65-F5344CB8AC3E}">
        <p14:creationId xmlns:p14="http://schemas.microsoft.com/office/powerpoint/2010/main" val="2947415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16</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kern="1200" dirty="0">
                <a:solidFill>
                  <a:schemeClr val="tx1"/>
                </a:solidFill>
                <a:effectLst/>
                <a:latin typeface="TUOS Stephenson" pitchFamily="-128" charset="0"/>
                <a:ea typeface="MS PGothic" pitchFamily="34" charset="-128"/>
                <a:cs typeface="ＭＳ Ｐゴシック" charset="0"/>
              </a:rPr>
              <a:t>BMI is not an accurate measure of adiposity so males are overweight due to higher muscle mass, so we use obesity (where discriminatory hiring can occur or high BMI starts to have health effects)</a:t>
            </a:r>
            <a:endParaRPr lang="en-US" altLang="en-US" dirty="0">
              <a:latin typeface="TUOS Stephenson" panose="02070503080000020004" pitchFamily="18" charset="0"/>
            </a:endParaRPr>
          </a:p>
        </p:txBody>
      </p:sp>
    </p:spTree>
    <p:extLst>
      <p:ext uri="{BB962C8B-B14F-4D97-AF65-F5344CB8AC3E}">
        <p14:creationId xmlns:p14="http://schemas.microsoft.com/office/powerpoint/2010/main" val="415566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4067702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18</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77445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ED767E38-B2AE-439E-BE74-846433D28CAB}" type="slidenum">
              <a:rPr lang="en-GB" altLang="en-US"/>
              <a:pPr>
                <a:spcBef>
                  <a:spcPct val="0"/>
                </a:spcBef>
              </a:pPr>
              <a:t>19</a:t>
            </a:fld>
            <a:endParaRPr lang="en-GB"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UOS Stephenson" panose="02070503080000020004" pitchFamily="18" charset="0"/>
            </a:endParaRPr>
          </a:p>
        </p:txBody>
      </p:sp>
    </p:spTree>
    <p:extLst>
      <p:ext uri="{BB962C8B-B14F-4D97-AF65-F5344CB8AC3E}">
        <p14:creationId xmlns:p14="http://schemas.microsoft.com/office/powerpoint/2010/main" val="40443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2</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endParaRPr lang="en-US" altLang="en-US" baseline="0" dirty="0">
              <a:latin typeface="TUOS Stephenson" panose="02070503080000020004" pitchFamily="18" charset="0"/>
            </a:endParaRPr>
          </a:p>
          <a:p>
            <a:pPr marL="171450" indent="-171450" eaLnBrk="1" hangingPunct="1">
              <a:buFontTx/>
              <a:buChar char="-"/>
            </a:pPr>
            <a:endParaRPr lang="en-US" altLang="en-US" baseline="0" dirty="0">
              <a:latin typeface="TUOS Stephenson" panose="02070503080000020004" pitchFamily="18" charset="0"/>
            </a:endParaRPr>
          </a:p>
        </p:txBody>
      </p:sp>
    </p:spTree>
    <p:extLst>
      <p:ext uri="{BB962C8B-B14F-4D97-AF65-F5344CB8AC3E}">
        <p14:creationId xmlns:p14="http://schemas.microsoft.com/office/powerpoint/2010/main" val="185928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3</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dirty="0">
                <a:latin typeface="TUOS Stephenson" panose="02070503080000020004" pitchFamily="18" charset="0"/>
              </a:rPr>
              <a:t>Employment</a:t>
            </a:r>
            <a:r>
              <a:rPr lang="en-US" altLang="en-US" baseline="0" dirty="0">
                <a:latin typeface="TUOS Stephenson" panose="02070503080000020004" pitchFamily="18" charset="0"/>
              </a:rPr>
              <a:t> outcome does not only mean being or not being in formal employment but includes other activities people engage in when not formally employed</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baseline="0" dirty="0">
                <a:latin typeface="TUOS Stephenson" panose="02070503080000020004" pitchFamily="18" charset="0"/>
              </a:rPr>
              <a:t>Other roles where physical appearance is not important, not as productive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baseline="0" dirty="0">
                <a:latin typeface="TUOS Stephenson" panose="02070503080000020004" pitchFamily="18" charset="0"/>
              </a:rPr>
              <a:t>We do not expect a (+) or (-) association between obesity and employment in males</a:t>
            </a:r>
            <a:endParaRPr lang="en-US" altLang="en-US" dirty="0">
              <a:latin typeface="TUOS Stephenson" panose="02070503080000020004" pitchFamily="18" charset="0"/>
            </a:endParaRPr>
          </a:p>
          <a:p>
            <a:pPr eaLnBrk="1" hangingPunct="1"/>
            <a:endParaRPr lang="en-US" altLang="en-US" dirty="0">
              <a:latin typeface="TUOS Stephenson" panose="02070503080000020004" pitchFamily="18" charset="0"/>
            </a:endParaRPr>
          </a:p>
        </p:txBody>
      </p:sp>
    </p:spTree>
    <p:extLst>
      <p:ext uri="{BB962C8B-B14F-4D97-AF65-F5344CB8AC3E}">
        <p14:creationId xmlns:p14="http://schemas.microsoft.com/office/powerpoint/2010/main" val="86121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4</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398610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5</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UOS Stephenson" pitchFamily="-128" charset="0"/>
                <a:ea typeface="MS PGothic" pitchFamily="34" charset="-128"/>
                <a:cs typeface="ＭＳ Ｐゴシック" charset="0"/>
              </a:rPr>
              <a:t>Mention the eligibility criteria for nurse health assessment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UOS Stephenson" pitchFamily="-128" charset="0"/>
                <a:ea typeface="MS PGothic" pitchFamily="34" charset="-128"/>
                <a:cs typeface="ＭＳ Ｐゴシック" charset="0"/>
              </a:rPr>
              <a:t>Completed personal interview in relevant wave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baseline="0" dirty="0">
                <a:solidFill>
                  <a:schemeClr val="tx1"/>
                </a:solidFill>
                <a:effectLst/>
                <a:latin typeface="TUOS Stephenson" pitchFamily="-128" charset="0"/>
                <a:ea typeface="MS PGothic" pitchFamily="34" charset="-128"/>
                <a:cs typeface="ＭＳ Ｐゴシック" charset="0"/>
              </a:rPr>
              <a:t>Completed interview in English</a:t>
            </a:r>
            <a:endParaRPr lang="en-US" sz="1200" kern="1200" dirty="0">
              <a:solidFill>
                <a:schemeClr val="tx1"/>
              </a:solidFill>
              <a:effectLst/>
              <a:latin typeface="TUOS Stephenson" pitchFamily="-128" charset="0"/>
              <a:ea typeface="MS PGothic" pitchFamily="34" charset="-128"/>
              <a:cs typeface="ＭＳ Ｐゴシック" charset="0"/>
            </a:endParaRP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UOS Stephenson" pitchFamily="-128" charset="0"/>
                <a:ea typeface="MS PGothic" pitchFamily="34" charset="-128"/>
                <a:cs typeface="ＭＳ Ｐゴシック" charset="0"/>
              </a:rPr>
              <a:t>Lives in Scotland,</a:t>
            </a:r>
            <a:r>
              <a:rPr lang="en-US" sz="1200" kern="1200" baseline="0" dirty="0">
                <a:solidFill>
                  <a:schemeClr val="tx1"/>
                </a:solidFill>
                <a:effectLst/>
                <a:latin typeface="TUOS Stephenson" pitchFamily="-128" charset="0"/>
                <a:ea typeface="MS PGothic" pitchFamily="34" charset="-128"/>
                <a:cs typeface="ＭＳ Ｐゴシック" charset="0"/>
              </a:rPr>
              <a:t> England, Wales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baseline="0" dirty="0">
                <a:solidFill>
                  <a:schemeClr val="tx1"/>
                </a:solidFill>
                <a:effectLst/>
                <a:latin typeface="TUOS Stephenson" pitchFamily="-128" charset="0"/>
                <a:ea typeface="MS PGothic" pitchFamily="34" charset="-128"/>
                <a:cs typeface="ＭＳ Ｐゴシック" charset="0"/>
              </a:rPr>
              <a:t>Not pregnant</a:t>
            </a:r>
          </a:p>
        </p:txBody>
      </p:sp>
    </p:spTree>
    <p:extLst>
      <p:ext uri="{BB962C8B-B14F-4D97-AF65-F5344CB8AC3E}">
        <p14:creationId xmlns:p14="http://schemas.microsoft.com/office/powerpoint/2010/main" val="221958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6</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UOS Stephenson" panose="02070503080000020004" pitchFamily="18" charset="0"/>
              </a:rPr>
              <a:t>Know the difference between unreliable nurse</a:t>
            </a:r>
            <a:r>
              <a:rPr lang="en-US" altLang="en-US" baseline="0" dirty="0">
                <a:latin typeface="TUOS Stephenson" panose="02070503080000020004" pitchFamily="18" charset="0"/>
              </a:rPr>
              <a:t>-measured BMI and self-reported BMI – </a:t>
            </a:r>
          </a:p>
          <a:p>
            <a:pPr marL="171450" indent="-171450" eaLnBrk="1" hangingPunct="1">
              <a:buFontTx/>
              <a:buChar char="-"/>
            </a:pPr>
            <a:endParaRPr lang="en-US" altLang="en-US" dirty="0">
              <a:latin typeface="TUOS Stephenson" panose="02070503080000020004" pitchFamily="18" charset="0"/>
            </a:endParaRPr>
          </a:p>
          <a:p>
            <a:pPr eaLnBrk="1" hangingPunct="1"/>
            <a:r>
              <a:rPr lang="en-US" altLang="en-US" dirty="0">
                <a:latin typeface="TUOS Stephenson" panose="02070503080000020004" pitchFamily="18" charset="0"/>
              </a:rPr>
              <a:t>Cite</a:t>
            </a:r>
            <a:r>
              <a:rPr lang="en-US" altLang="en-US" baseline="0" dirty="0">
                <a:latin typeface="TUOS Stephenson" panose="02070503080000020004" pitchFamily="18" charset="0"/>
              </a:rPr>
              <a:t> possible reasons for the large attrition in waves 2 and 3:</a:t>
            </a:r>
          </a:p>
          <a:p>
            <a:pPr marL="171450" indent="-171450" eaLnBrk="1" hangingPunct="1">
              <a:buFontTx/>
              <a:buChar char="-"/>
            </a:pPr>
            <a:r>
              <a:rPr lang="en-US" altLang="en-US" baseline="0" dirty="0">
                <a:latin typeface="TUOS Stephenson" panose="02070503080000020004" pitchFamily="18" charset="0"/>
              </a:rPr>
              <a:t>Non-eligibility</a:t>
            </a:r>
          </a:p>
          <a:p>
            <a:pPr marL="171450" indent="-171450" eaLnBrk="1" hangingPunct="1">
              <a:buFontTx/>
              <a:buChar char="-"/>
            </a:pPr>
            <a:r>
              <a:rPr lang="en-US" altLang="en-US" baseline="0" dirty="0">
                <a:latin typeface="TUOS Stephenson" panose="02070503080000020004" pitchFamily="18" charset="0"/>
              </a:rPr>
              <a:t>Not contact, moved/unable to be located</a:t>
            </a:r>
          </a:p>
          <a:p>
            <a:pPr marL="171450" indent="-171450" eaLnBrk="1" hangingPunct="1">
              <a:buFontTx/>
              <a:buChar char="-"/>
            </a:pPr>
            <a:r>
              <a:rPr lang="en-US" altLang="en-US" baseline="0" dirty="0">
                <a:latin typeface="TUOS Stephenson" panose="02070503080000020004" pitchFamily="18" charset="0"/>
              </a:rPr>
              <a:t>Possible reasons for refusal:</a:t>
            </a:r>
          </a:p>
          <a:p>
            <a:pPr marL="628650" lvl="1" indent="-171450" eaLnBrk="1" hangingPunct="1">
              <a:buFontTx/>
              <a:buChar char="-"/>
            </a:pPr>
            <a:r>
              <a:rPr lang="en-US" altLang="en-US" baseline="0" dirty="0">
                <a:latin typeface="TUOS Stephenson" panose="02070503080000020004" pitchFamily="18" charset="0"/>
              </a:rPr>
              <a:t>Obese might actually not want their BMI to be measured</a:t>
            </a:r>
          </a:p>
          <a:p>
            <a:pPr marL="628650" lvl="1" indent="-171450" eaLnBrk="1" hangingPunct="1">
              <a:buFontTx/>
              <a:buChar char="-"/>
            </a:pPr>
            <a:r>
              <a:rPr lang="en-US" sz="1200" kern="1200" dirty="0">
                <a:solidFill>
                  <a:schemeClr val="tx1"/>
                </a:solidFill>
                <a:effectLst/>
                <a:latin typeface="TUOS Stephenson" pitchFamily="-128" charset="0"/>
                <a:ea typeface="MS PGothic" pitchFamily="34" charset="-128"/>
                <a:cs typeface="+mn-cs"/>
              </a:rPr>
              <a:t>Generally, obese or not, people find getting their measurements intrusive</a:t>
            </a:r>
            <a:endParaRPr lang="en-GB" sz="1200" kern="1200" dirty="0">
              <a:solidFill>
                <a:schemeClr val="tx1"/>
              </a:solidFill>
              <a:effectLst/>
              <a:latin typeface="TUOS Stephenson" pitchFamily="-128" charset="0"/>
              <a:ea typeface="MS PGothic" pitchFamily="34" charset="-128"/>
              <a:cs typeface="+mn-cs"/>
            </a:endParaRPr>
          </a:p>
          <a:p>
            <a:pPr marL="628650" lvl="1" indent="-171450" eaLnBrk="1" hangingPunct="1">
              <a:buFontTx/>
              <a:buChar char="-"/>
            </a:pPr>
            <a:r>
              <a:rPr lang="en-US" altLang="en-US" baseline="0" dirty="0">
                <a:latin typeface="TUOS Stephenson" panose="02070503080000020004" pitchFamily="18" charset="0"/>
              </a:rPr>
              <a:t>Household refusal – even just one person in the HH refusing can lead to the entire HH members refusing</a:t>
            </a:r>
          </a:p>
          <a:p>
            <a:pPr eaLnBrk="1" hangingPunct="1"/>
            <a:r>
              <a:rPr lang="en-US" altLang="en-US" baseline="0" dirty="0">
                <a:latin typeface="TUOS Stephenson" panose="02070503080000020004" pitchFamily="18" charset="0"/>
              </a:rPr>
              <a:t>Hence:</a:t>
            </a:r>
          </a:p>
          <a:p>
            <a:pPr marL="171450" indent="-171450" eaLnBrk="1" hangingPunct="1">
              <a:buFontTx/>
              <a:buChar char="-"/>
            </a:pPr>
            <a:r>
              <a:rPr lang="en-US" altLang="en-US" baseline="0" dirty="0">
                <a:latin typeface="TUOS Stephenson" panose="02070503080000020004" pitchFamily="18" charset="0"/>
              </a:rPr>
              <a:t>Wave 1: large sample, but inaccurate measurements</a:t>
            </a:r>
          </a:p>
          <a:p>
            <a:pPr marL="171450" indent="-171450" eaLnBrk="1" hangingPunct="1">
              <a:buFontTx/>
              <a:buChar char="-"/>
            </a:pPr>
            <a:r>
              <a:rPr lang="en-US" altLang="en-US" baseline="0" dirty="0">
                <a:latin typeface="TUOS Stephenson" panose="02070503080000020004" pitchFamily="18" charset="0"/>
              </a:rPr>
              <a:t>Waves 2 and 3: very small sample, but accurate measurements</a:t>
            </a:r>
          </a:p>
          <a:p>
            <a:pPr marL="171450" indent="-171450" eaLnBrk="1" hangingPunct="1">
              <a:buFontTx/>
              <a:buChar char="-"/>
            </a:pPr>
            <a:r>
              <a:rPr lang="en-US" sz="1200" kern="1200" dirty="0">
                <a:solidFill>
                  <a:schemeClr val="tx1"/>
                </a:solidFill>
                <a:effectLst/>
                <a:latin typeface="TUOS Stephenson" pitchFamily="-128" charset="0"/>
                <a:ea typeface="MS PGothic" pitchFamily="34" charset="-128"/>
                <a:cs typeface="ＭＳ Ｐゴシック" charset="0"/>
              </a:rPr>
              <a:t>Either self-reports or small sample size may introduce greater bias</a:t>
            </a:r>
            <a:endParaRPr lang="en-GB" sz="1200" kern="1200" dirty="0">
              <a:solidFill>
                <a:schemeClr val="tx1"/>
              </a:solidFill>
              <a:effectLst/>
              <a:latin typeface="TUOS Stephenson" pitchFamily="-128" charset="0"/>
              <a:ea typeface="MS PGothic" pitchFamily="34" charset="-128"/>
              <a:cs typeface="ＭＳ Ｐゴシック" charset="0"/>
            </a:endParaRPr>
          </a:p>
          <a:p>
            <a:pPr eaLnBrk="1" hangingPunct="1"/>
            <a:r>
              <a:rPr lang="en-US" altLang="en-US" baseline="0" dirty="0">
                <a:latin typeface="TUOS Stephenson" panose="02070503080000020004" pitchFamily="18" charset="0"/>
              </a:rPr>
              <a:t>Possible ways to investigate bias</a:t>
            </a:r>
          </a:p>
          <a:p>
            <a:pPr marL="171450" indent="-171450" eaLnBrk="1" hangingPunct="1">
              <a:buFontTx/>
              <a:buChar char="-"/>
            </a:pPr>
            <a:r>
              <a:rPr lang="en-US" altLang="en-US" baseline="0" dirty="0">
                <a:latin typeface="TUOS Stephenson" panose="02070503080000020004" pitchFamily="18" charset="0"/>
              </a:rPr>
              <a:t>Look at weight and height measurements in waves 2 and 3, compare with wave 1 and look for where the mistakes are; and see whether self-reports differ by any pattern by gender</a:t>
            </a:r>
          </a:p>
          <a:p>
            <a:pPr marL="171450" indent="-171450" eaLnBrk="1" hangingPunct="1">
              <a:buFontTx/>
              <a:buChar char="-"/>
            </a:pPr>
            <a:r>
              <a:rPr lang="en-US" sz="1200" kern="1200" dirty="0">
                <a:solidFill>
                  <a:schemeClr val="tx1"/>
                </a:solidFill>
                <a:effectLst/>
                <a:latin typeface="TUOS Stephenson" pitchFamily="-128" charset="0"/>
                <a:ea typeface="MS PGothic" pitchFamily="34" charset="-128"/>
                <a:cs typeface="ＭＳ Ｐゴシック" charset="0"/>
              </a:rPr>
              <a:t>Compare results of analysis in wave 1 and waves 2 &amp; 3: magnitude and direction of association (not just because people shifted weights in the succeeding wave)</a:t>
            </a:r>
            <a:endParaRPr lang="en-GB" sz="1200" kern="1200" dirty="0">
              <a:solidFill>
                <a:schemeClr val="tx1"/>
              </a:solidFill>
              <a:effectLst/>
              <a:latin typeface="TUOS Stephenson" pitchFamily="-128" charset="0"/>
              <a:ea typeface="MS PGothic" pitchFamily="34" charset="-128"/>
              <a:cs typeface="ＭＳ Ｐゴシック" charset="0"/>
            </a:endParaRPr>
          </a:p>
        </p:txBody>
      </p:sp>
    </p:spTree>
    <p:extLst>
      <p:ext uri="{BB962C8B-B14F-4D97-AF65-F5344CB8AC3E}">
        <p14:creationId xmlns:p14="http://schemas.microsoft.com/office/powerpoint/2010/main" val="182129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D2367A60-D68C-45BA-824D-BBB75F1F4477}" type="slidenum">
              <a:rPr lang="en-GB" altLang="en-US"/>
              <a:pPr>
                <a:spcBef>
                  <a:spcPct val="0"/>
                </a:spcBef>
              </a:pPr>
              <a:t>7</a:t>
            </a:fld>
            <a:endParaRPr lang="en-GB"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UOS Stephenson" panose="02070503080000020004" pitchFamily="18" charset="0"/>
              </a:rPr>
              <a:t>Collapsed</a:t>
            </a:r>
            <a:r>
              <a:rPr lang="en-US" altLang="en-US" baseline="0" dirty="0">
                <a:latin typeface="TUOS Stephenson" panose="02070503080000020004" pitchFamily="18" charset="0"/>
              </a:rPr>
              <a:t> categories – assumptions: </a:t>
            </a:r>
          </a:p>
          <a:p>
            <a:pPr marL="171450" indent="-171450" eaLnBrk="1" hangingPunct="1">
              <a:buFontTx/>
              <a:buChar char="-"/>
            </a:pPr>
            <a:r>
              <a:rPr lang="en-US" altLang="en-US" baseline="0" dirty="0">
                <a:latin typeface="TUOS Stephenson" panose="02070503080000020004" pitchFamily="18" charset="0"/>
              </a:rPr>
              <a:t>On maternity leave + looking after family (assuming they are both are home-based activities involving caring for a family member)</a:t>
            </a:r>
          </a:p>
          <a:p>
            <a:pPr marL="171450" indent="-171450" eaLnBrk="1" hangingPunct="1">
              <a:buFontTx/>
              <a:buChar char="-"/>
            </a:pPr>
            <a:r>
              <a:rPr lang="en-US" altLang="en-US" baseline="0" dirty="0">
                <a:latin typeface="TUOS Stephenson" panose="02070503080000020004" pitchFamily="18" charset="0"/>
              </a:rPr>
              <a:t>Other (economic activities outside formal paid employment assuming they have the same level of productivity)</a:t>
            </a:r>
          </a:p>
          <a:p>
            <a:pPr marL="628650" lvl="1" indent="-171450" eaLnBrk="1" hangingPunct="1">
              <a:buFontTx/>
              <a:buChar char="-"/>
            </a:pPr>
            <a:r>
              <a:rPr lang="en-US" altLang="en-US" baseline="0" dirty="0">
                <a:latin typeface="TUOS Stephenson" panose="02070503080000020004" pitchFamily="18" charset="0"/>
              </a:rPr>
              <a:t>Self-employment can be just as intense as being in gov’t training/apprenticeship/family business, or more intense, or less intense</a:t>
            </a:r>
            <a:endParaRPr lang="en-US" altLang="en-US" dirty="0">
              <a:latin typeface="TUOS Stephenson" panose="02070503080000020004" pitchFamily="18" charset="0"/>
            </a:endParaRPr>
          </a:p>
        </p:txBody>
      </p:sp>
    </p:spTree>
    <p:extLst>
      <p:ext uri="{BB962C8B-B14F-4D97-AF65-F5344CB8AC3E}">
        <p14:creationId xmlns:p14="http://schemas.microsoft.com/office/powerpoint/2010/main" val="7912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8</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UOS Stephenson" panose="02070503080000020004" pitchFamily="18" charset="0"/>
              </a:rPr>
              <a:t>Other covariates</a:t>
            </a:r>
            <a:r>
              <a:rPr lang="en-US" altLang="en-US" baseline="0" dirty="0">
                <a:latin typeface="TUOS Stephenson" panose="02070503080000020004" pitchFamily="18" charset="0"/>
              </a:rPr>
              <a:t> considered, but not included:</a:t>
            </a:r>
          </a:p>
          <a:p>
            <a:pPr eaLnBrk="1" hangingPunct="1"/>
            <a:r>
              <a:rPr lang="en-US" altLang="en-US" baseline="0" dirty="0">
                <a:latin typeface="TUOS Stephenson" panose="02070503080000020004" pitchFamily="18" charset="0"/>
              </a:rPr>
              <a:t>- Smoking and alcohol drinking: measured differently in different ways</a:t>
            </a:r>
          </a:p>
          <a:p>
            <a:pPr marL="171450" indent="-171450" eaLnBrk="1" hangingPunct="1">
              <a:buFontTx/>
              <a:buChar char="-"/>
            </a:pPr>
            <a:r>
              <a:rPr lang="en-US" altLang="en-US" baseline="0" dirty="0">
                <a:latin typeface="TUOS Stephenson" panose="02070503080000020004" pitchFamily="18" charset="0"/>
              </a:rPr>
              <a:t>income: drastically reduced no. of observations in regression analysis</a:t>
            </a:r>
          </a:p>
          <a:p>
            <a:pPr marL="0" indent="0" eaLnBrk="1" hangingPunct="1">
              <a:buFontTx/>
              <a:buNone/>
            </a:pPr>
            <a:endParaRPr lang="en-US" altLang="en-US" baseline="0" dirty="0">
              <a:latin typeface="TUOS Stephenson" panose="02070503080000020004" pitchFamily="18" charset="0"/>
            </a:endParaRPr>
          </a:p>
          <a:p>
            <a:pPr marL="0" indent="0" eaLnBrk="1" hangingPunct="1">
              <a:buFontTx/>
              <a:buNone/>
            </a:pPr>
            <a:r>
              <a:rPr lang="en-US" altLang="en-US" baseline="0" dirty="0">
                <a:latin typeface="TUOS Stephenson" panose="02070503080000020004" pitchFamily="18" charset="0"/>
              </a:rPr>
              <a:t>Educational qualification</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1.0	Label = Degree</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2.0	Label = Other higher</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3.0	Label = A level </a:t>
            </a:r>
            <a:r>
              <a:rPr lang="en-GB" sz="1200" kern="1200" dirty="0" err="1">
                <a:solidFill>
                  <a:schemeClr val="tx1"/>
                </a:solidFill>
                <a:effectLst/>
                <a:latin typeface="TUOS Stephenson" pitchFamily="-128" charset="0"/>
                <a:ea typeface="MS PGothic" pitchFamily="34" charset="-128"/>
                <a:cs typeface="ＭＳ Ｐゴシック" charset="0"/>
              </a:rPr>
              <a:t>etc</a:t>
            </a:r>
            <a:endParaRPr lang="en-GB" sz="1200" kern="1200" dirty="0">
              <a:solidFill>
                <a:schemeClr val="tx1"/>
              </a:solidFill>
              <a:effectLst/>
              <a:latin typeface="TUOS Stephenson" pitchFamily="-128" charset="0"/>
              <a:ea typeface="MS PGothic" pitchFamily="34" charset="-128"/>
              <a:cs typeface="ＭＳ Ｐゴシック" charset="0"/>
            </a:endParaRP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4.0	Label = GCSE </a:t>
            </a:r>
            <a:r>
              <a:rPr lang="en-GB" sz="1200" kern="1200" dirty="0" err="1">
                <a:solidFill>
                  <a:schemeClr val="tx1"/>
                </a:solidFill>
                <a:effectLst/>
                <a:latin typeface="TUOS Stephenson" pitchFamily="-128" charset="0"/>
                <a:ea typeface="MS PGothic" pitchFamily="34" charset="-128"/>
                <a:cs typeface="ＭＳ Ｐゴシック" charset="0"/>
              </a:rPr>
              <a:t>etc</a:t>
            </a:r>
            <a:endParaRPr lang="en-GB" sz="1200" kern="1200" dirty="0">
              <a:solidFill>
                <a:schemeClr val="tx1"/>
              </a:solidFill>
              <a:effectLst/>
              <a:latin typeface="TUOS Stephenson" pitchFamily="-128" charset="0"/>
              <a:ea typeface="MS PGothic" pitchFamily="34" charset="-128"/>
              <a:cs typeface="ＭＳ Ｐゴシック" charset="0"/>
            </a:endParaRP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5.0	Label = Other </a:t>
            </a:r>
            <a:r>
              <a:rPr lang="en-GB" sz="1200" kern="1200" dirty="0" err="1">
                <a:solidFill>
                  <a:schemeClr val="tx1"/>
                </a:solidFill>
                <a:effectLst/>
                <a:latin typeface="TUOS Stephenson" pitchFamily="-128" charset="0"/>
                <a:ea typeface="MS PGothic" pitchFamily="34" charset="-128"/>
                <a:cs typeface="ＭＳ Ｐゴシック" charset="0"/>
              </a:rPr>
              <a:t>qual</a:t>
            </a:r>
            <a:endParaRPr lang="en-GB" sz="1200" kern="1200" dirty="0">
              <a:solidFill>
                <a:schemeClr val="tx1"/>
              </a:solidFill>
              <a:effectLst/>
              <a:latin typeface="TUOS Stephenson" pitchFamily="-128" charset="0"/>
              <a:ea typeface="MS PGothic" pitchFamily="34" charset="-128"/>
              <a:cs typeface="ＭＳ Ｐゴシック" charset="0"/>
            </a:endParaRPr>
          </a:p>
          <a:p>
            <a:pPr marL="0" indent="0" eaLnBrk="1" hangingPunct="1">
              <a:buFontTx/>
              <a:buNone/>
            </a:pPr>
            <a:endParaRPr lang="en-US" altLang="en-US" baseline="0" dirty="0">
              <a:latin typeface="TUOS Stephenson" panose="02070503080000020004" pitchFamily="18" charset="0"/>
            </a:endParaRPr>
          </a:p>
          <a:p>
            <a:pPr marL="0" indent="0" eaLnBrk="1" hangingPunct="1">
              <a:buFontTx/>
              <a:buNone/>
            </a:pPr>
            <a:r>
              <a:rPr lang="en-US" altLang="en-US" baseline="0" dirty="0">
                <a:latin typeface="TUOS Stephenson" panose="02070503080000020004" pitchFamily="18" charset="0"/>
              </a:rPr>
              <a:t>General self-reported health</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1.0	Label = excellent</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2.0	Label = very good</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3.0	Label = good</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4.0	Label = fair</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5.0	Label = poor</a:t>
            </a:r>
          </a:p>
          <a:p>
            <a:pPr marL="0" indent="0" eaLnBrk="1" hangingPunct="1">
              <a:buFontTx/>
              <a:buNone/>
            </a:pPr>
            <a:endParaRPr lang="en-US" altLang="en-US" dirty="0">
              <a:latin typeface="TUOS Stephenson" panose="02070503080000020004" pitchFamily="18" charset="0"/>
            </a:endParaRPr>
          </a:p>
        </p:txBody>
      </p:sp>
    </p:spTree>
    <p:extLst>
      <p:ext uri="{BB962C8B-B14F-4D97-AF65-F5344CB8AC3E}">
        <p14:creationId xmlns:p14="http://schemas.microsoft.com/office/powerpoint/2010/main" val="2014129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Lesser proportion of normal BMI in waves 2 and 3, greater proportion of OW and obese people (both males and females) in waves 2 and 3 – OW/</a:t>
            </a:r>
            <a:r>
              <a:rPr lang="en-GB" sz="1200" kern="1200" dirty="0" err="1">
                <a:solidFill>
                  <a:schemeClr val="tx1"/>
                </a:solidFill>
                <a:effectLst/>
                <a:latin typeface="TUOS Stephenson" pitchFamily="-128" charset="0"/>
                <a:ea typeface="MS PGothic" pitchFamily="34" charset="-128"/>
                <a:cs typeface="ＭＳ Ｐゴシック" charset="0"/>
              </a:rPr>
              <a:t>obese:normal</a:t>
            </a:r>
            <a:r>
              <a:rPr lang="en-GB" sz="1200" kern="1200" dirty="0">
                <a:solidFill>
                  <a:schemeClr val="tx1"/>
                </a:solidFill>
                <a:effectLst/>
                <a:latin typeface="TUOS Stephenson" pitchFamily="-128" charset="0"/>
                <a:ea typeface="MS PGothic" pitchFamily="34" charset="-128"/>
                <a:cs typeface="ＭＳ Ｐゴシック" charset="0"/>
              </a:rPr>
              <a:t> ratio is greater, but same direction as in wave 1</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Greater proportion of UW, normal BMI and obese females to males, mixed in OW category</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BMI not an accurate measure of adiposity; males can have higher BMI hence, OW due to muscle mass</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Magnitude of female underestimation of weight is probably greater than male overestimation of height in wave 1 hence, higher proportion of UW and normal BMI. But the direction is the same in waves 2 and 3.</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Large difference in total sample between males and females in waves 2 and 3</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Females more conscious of their weight, more likely to agree to be measured (?)</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Females more likely to be contacted successfully at the household/respond (?)</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Despite this, we see the same direction of differences in proportion</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Waves 2 &amp; 3 did not replicate wave 1 (?)</a:t>
            </a:r>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9</a:t>
            </a:fld>
            <a:endParaRPr lang="en-GB" altLang="en-US"/>
          </a:p>
        </p:txBody>
      </p:sp>
    </p:spTree>
    <p:extLst>
      <p:ext uri="{BB962C8B-B14F-4D97-AF65-F5344CB8AC3E}">
        <p14:creationId xmlns:p14="http://schemas.microsoft.com/office/powerpoint/2010/main" val="720279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2425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09600" y="2209800"/>
            <a:ext cx="8229600" cy="1828800"/>
          </a:xfrm>
        </p:spPr>
        <p:txBody>
          <a:bodyPr anchor="ctr"/>
          <a:lstStyle>
            <a:lvl1pPr>
              <a:defRPr sz="5400"/>
            </a:lvl1pPr>
          </a:lstStyle>
          <a:p>
            <a:r>
              <a:rPr lang="en-US"/>
              <a:t>Click to edit Master title style</a:t>
            </a:r>
            <a:endParaRPr lang="en-GB"/>
          </a:p>
        </p:txBody>
      </p:sp>
      <p:sp>
        <p:nvSpPr>
          <p:cNvPr id="4099" name="Rectangle 3"/>
          <p:cNvSpPr>
            <a:spLocks noGrp="1" noChangeArrowheads="1"/>
          </p:cNvSpPr>
          <p:nvPr>
            <p:ph type="subTitle" idx="1"/>
          </p:nvPr>
        </p:nvSpPr>
        <p:spPr>
          <a:xfrm>
            <a:off x="609600" y="4876800"/>
            <a:ext cx="8229600" cy="1066800"/>
          </a:xfrm>
        </p:spPr>
        <p:txBody>
          <a:bodyPr/>
          <a:lstStyle>
            <a:lvl1pPr marL="0" indent="0">
              <a:spcBef>
                <a:spcPct val="0"/>
              </a:spcBef>
              <a:buFontTx/>
              <a:buNone/>
              <a:defRPr/>
            </a:lvl1pPr>
          </a:lstStyle>
          <a:p>
            <a:r>
              <a:rPr lang="en-US"/>
              <a:t>Click to edit Master subtitle style</a:t>
            </a:r>
            <a:endParaRPr lang="en-GB"/>
          </a:p>
        </p:txBody>
      </p:sp>
      <p:sp>
        <p:nvSpPr>
          <p:cNvPr id="6" name="Rectangle 6"/>
          <p:cNvSpPr>
            <a:spLocks noGrp="1" noChangeArrowheads="1"/>
          </p:cNvSpPr>
          <p:nvPr>
            <p:ph type="sldNum" sz="quarter" idx="10"/>
          </p:nvPr>
        </p:nvSpPr>
        <p:spPr/>
        <p:txBody>
          <a:bodyPr/>
          <a:lstStyle>
            <a:lvl1pPr>
              <a:defRPr b="1"/>
            </a:lvl1pPr>
          </a:lstStyle>
          <a:p>
            <a:fld id="{8C24EF9A-BF82-46E1-B0D1-E30DDEAC2E90}" type="slidenum">
              <a:rPr lang="en-GB" altLang="en-US"/>
              <a:pPr/>
              <a:t>‹#›</a:t>
            </a:fld>
            <a:endParaRPr lang="en-GB" altLang="en-US">
              <a:solidFill>
                <a:srgbClr val="FFFFFF"/>
              </a:solidFill>
            </a:endParaRPr>
          </a:p>
        </p:txBody>
      </p:sp>
      <p:sp>
        <p:nvSpPr>
          <p:cNvPr id="7" name="Rectangle 18"/>
          <p:cNvSpPr>
            <a:spLocks noGrp="1" noChangeArrowheads="1"/>
          </p:cNvSpPr>
          <p:nvPr>
            <p:ph type="dt" sz="half" idx="11"/>
          </p:nvPr>
        </p:nvSpPr>
        <p:spPr/>
        <p:txBody>
          <a:bodyPr/>
          <a:lstStyle>
            <a:lvl1pPr>
              <a:defRPr smtClean="0"/>
            </a:lvl1pPr>
          </a:lstStyle>
          <a:p>
            <a:pPr>
              <a:defRPr/>
            </a:pPr>
            <a:fld id="{1C459E5A-3667-46E1-B7B5-26682E39624C}" type="datetime1">
              <a:rPr lang="en-GB" altLang="en-US"/>
              <a:pPr>
                <a:defRPr/>
              </a:pPr>
              <a:t>30/04/2020</a:t>
            </a:fld>
            <a:endParaRPr lang="en-GB" altLang="en-US"/>
          </a:p>
        </p:txBody>
      </p:sp>
      <p:sp>
        <p:nvSpPr>
          <p:cNvPr id="8" name="Rectangle 19"/>
          <p:cNvSpPr>
            <a:spLocks noGrp="1" noChangeArrowheads="1"/>
          </p:cNvSpPr>
          <p:nvPr>
            <p:ph type="ftr" sz="quarter" idx="12"/>
          </p:nvPr>
        </p:nvSpPr>
        <p:spPr/>
        <p:txBody>
          <a:bodyPr/>
          <a:lstStyle>
            <a:lvl1pPr>
              <a:defRPr smtClean="0"/>
            </a:lvl1pPr>
          </a:lstStyle>
          <a:p>
            <a:pPr>
              <a:defRPr/>
            </a:pPr>
            <a:r>
              <a:rPr lang="en-GB" altLang="en-US"/>
              <a:t>© The University of Sheffield</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16416" y="6293021"/>
            <a:ext cx="707897" cy="432392"/>
          </a:xfrm>
          <a:prstGeom prst="rect">
            <a:avLst/>
          </a:prstGeom>
        </p:spPr>
      </p:pic>
    </p:spTree>
    <p:extLst>
      <p:ext uri="{BB962C8B-B14F-4D97-AF65-F5344CB8AC3E}">
        <p14:creationId xmlns:p14="http://schemas.microsoft.com/office/powerpoint/2010/main" val="416757708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1ECA9C82-3AB1-436C-91CF-CE7B793EE7F5}" type="datetime1">
              <a:rPr lang="en-GB" altLang="en-US"/>
              <a:pPr>
                <a:defRPr/>
              </a:pPr>
              <a:t>30/04/2020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45268B56-0CA7-4DFB-AA40-E9EAE5345E98}" type="slidenum">
              <a:rPr lang="en-GB" altLang="en-US"/>
              <a:pPr/>
              <a:t>‹#›</a:t>
            </a:fld>
            <a:endParaRPr lang="en-GB" altLang="en-US"/>
          </a:p>
        </p:txBody>
      </p:sp>
    </p:spTree>
    <p:extLst>
      <p:ext uri="{BB962C8B-B14F-4D97-AF65-F5344CB8AC3E}">
        <p14:creationId xmlns:p14="http://schemas.microsoft.com/office/powerpoint/2010/main" val="383462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371600"/>
            <a:ext cx="2057400" cy="4724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1371600"/>
            <a:ext cx="6019800" cy="472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275B104A-A348-4CDD-86FE-080EE3B8EC7A}" type="datetime1">
              <a:rPr lang="en-GB" altLang="en-US"/>
              <a:pPr>
                <a:defRPr/>
              </a:pPr>
              <a:t>30/04/2020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5A73BB58-6DE4-4812-B886-7708599605AF}" type="slidenum">
              <a:rPr lang="en-GB" altLang="en-US"/>
              <a:pPr/>
              <a:t>‹#›</a:t>
            </a:fld>
            <a:endParaRPr lang="en-GB" altLang="en-US"/>
          </a:p>
        </p:txBody>
      </p:sp>
    </p:spTree>
    <p:extLst>
      <p:ext uri="{BB962C8B-B14F-4D97-AF65-F5344CB8AC3E}">
        <p14:creationId xmlns:p14="http://schemas.microsoft.com/office/powerpoint/2010/main" val="38537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229600" cy="762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2362200"/>
            <a:ext cx="40386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2362200"/>
            <a:ext cx="40386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0"/>
          <p:cNvSpPr>
            <a:spLocks noGrp="1" noChangeArrowheads="1"/>
          </p:cNvSpPr>
          <p:nvPr>
            <p:ph type="dt" sz="half" idx="10"/>
          </p:nvPr>
        </p:nvSpPr>
        <p:spPr>
          <a:ln/>
        </p:spPr>
        <p:txBody>
          <a:bodyPr/>
          <a:lstStyle>
            <a:lvl1pPr>
              <a:defRPr/>
            </a:lvl1pPr>
          </a:lstStyle>
          <a:p>
            <a:pPr>
              <a:defRPr/>
            </a:pPr>
            <a:fld id="{5D9EC849-83EB-4095-8B62-07B5F114D052}" type="datetime1">
              <a:rPr lang="en-GB" altLang="en-US"/>
              <a:pPr>
                <a:defRPr/>
              </a:pPr>
              <a:t>30/04/2020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76F5AC37-F7EE-4D09-9610-205BB837C0F3}" type="slidenum">
              <a:rPr lang="en-GB" altLang="en-US"/>
              <a:pPr/>
              <a:t>‹#›</a:t>
            </a:fld>
            <a:endParaRPr lang="en-GB" altLang="en-US"/>
          </a:p>
        </p:txBody>
      </p:sp>
    </p:spTree>
    <p:extLst>
      <p:ext uri="{BB962C8B-B14F-4D97-AF65-F5344CB8AC3E}">
        <p14:creationId xmlns:p14="http://schemas.microsoft.com/office/powerpoint/2010/main" val="353025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D2E28BBE-4E92-4B2E-9C6F-C30F1CA4714D}" type="datetime1">
              <a:rPr lang="en-GB" altLang="en-US"/>
              <a:pPr>
                <a:defRPr/>
              </a:pPr>
              <a:t>30/04/2020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22230EF6-6C13-413D-A541-8FA2732E8850}" type="slidenum">
              <a:rPr lang="en-GB" altLang="en-US"/>
              <a:pPr/>
              <a:t>‹#›</a:t>
            </a:fld>
            <a:endParaRPr lang="en-GB" altLang="en-US"/>
          </a:p>
        </p:txBody>
      </p:sp>
    </p:spTree>
    <p:extLst>
      <p:ext uri="{BB962C8B-B14F-4D97-AF65-F5344CB8AC3E}">
        <p14:creationId xmlns:p14="http://schemas.microsoft.com/office/powerpoint/2010/main" val="12186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A467565F-3B61-4463-AF31-715DDB2FEEA7}" type="datetime1">
              <a:rPr lang="en-GB" altLang="en-US"/>
              <a:pPr>
                <a:defRPr/>
              </a:pPr>
              <a:t>30/04/2020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8BCB56F7-4D83-458B-97D3-4C8752BAF11D}" type="slidenum">
              <a:rPr lang="en-GB" altLang="en-US"/>
              <a:pPr/>
              <a:t>‹#›</a:t>
            </a:fld>
            <a:endParaRPr lang="en-GB" altLang="en-US"/>
          </a:p>
        </p:txBody>
      </p:sp>
    </p:spTree>
    <p:extLst>
      <p:ext uri="{BB962C8B-B14F-4D97-AF65-F5344CB8AC3E}">
        <p14:creationId xmlns:p14="http://schemas.microsoft.com/office/powerpoint/2010/main" val="190126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2362200"/>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2362200"/>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0"/>
          <p:cNvSpPr>
            <a:spLocks noGrp="1" noChangeArrowheads="1"/>
          </p:cNvSpPr>
          <p:nvPr>
            <p:ph type="dt" sz="half" idx="10"/>
          </p:nvPr>
        </p:nvSpPr>
        <p:spPr>
          <a:ln/>
        </p:spPr>
        <p:txBody>
          <a:bodyPr/>
          <a:lstStyle>
            <a:lvl1pPr>
              <a:defRPr/>
            </a:lvl1pPr>
          </a:lstStyle>
          <a:p>
            <a:pPr>
              <a:defRPr/>
            </a:pPr>
            <a:fld id="{5D26A64D-9FA2-4D13-9558-2852C5F15463}" type="datetime1">
              <a:rPr lang="en-GB" altLang="en-US"/>
              <a:pPr>
                <a:defRPr/>
              </a:pPr>
              <a:t>30/04/2020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DF6B732B-1821-437D-A8A8-C7D0648FA8F8}" type="slidenum">
              <a:rPr lang="en-GB" altLang="en-US"/>
              <a:pPr/>
              <a:t>‹#›</a:t>
            </a:fld>
            <a:endParaRPr lang="en-GB" altLang="en-US"/>
          </a:p>
        </p:txBody>
      </p:sp>
    </p:spTree>
    <p:extLst>
      <p:ext uri="{BB962C8B-B14F-4D97-AF65-F5344CB8AC3E}">
        <p14:creationId xmlns:p14="http://schemas.microsoft.com/office/powerpoint/2010/main" val="66282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0"/>
          <p:cNvSpPr>
            <a:spLocks noGrp="1" noChangeArrowheads="1"/>
          </p:cNvSpPr>
          <p:nvPr>
            <p:ph type="dt" sz="half" idx="10"/>
          </p:nvPr>
        </p:nvSpPr>
        <p:spPr>
          <a:ln/>
        </p:spPr>
        <p:txBody>
          <a:bodyPr/>
          <a:lstStyle>
            <a:lvl1pPr>
              <a:defRPr/>
            </a:lvl1pPr>
          </a:lstStyle>
          <a:p>
            <a:pPr>
              <a:defRPr/>
            </a:pPr>
            <a:fld id="{E881CAC8-2AA2-4946-B5D9-DF06D2EF0911}" type="datetime1">
              <a:rPr lang="en-GB" altLang="en-US"/>
              <a:pPr>
                <a:defRPr/>
              </a:pPr>
              <a:t>30/04/2020</a:t>
            </a:fld>
            <a:endParaRPr lang="en-GB" altLang="en-US">
              <a:solidFill>
                <a:srgbClr val="FFFFFF"/>
              </a:solidFill>
            </a:endParaRPr>
          </a:p>
        </p:txBody>
      </p:sp>
      <p:sp>
        <p:nvSpPr>
          <p:cNvPr id="8"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9" name="Rectangle 12"/>
          <p:cNvSpPr>
            <a:spLocks noGrp="1" noChangeArrowheads="1"/>
          </p:cNvSpPr>
          <p:nvPr>
            <p:ph type="sldNum" sz="quarter" idx="12"/>
          </p:nvPr>
        </p:nvSpPr>
        <p:spPr>
          <a:ln/>
        </p:spPr>
        <p:txBody>
          <a:bodyPr/>
          <a:lstStyle>
            <a:lvl1pPr>
              <a:defRPr/>
            </a:lvl1pPr>
          </a:lstStyle>
          <a:p>
            <a:fld id="{0D49BE69-2DCB-4A16-A002-FFEA19AA21B4}" type="slidenum">
              <a:rPr lang="en-GB" altLang="en-US"/>
              <a:pPr/>
              <a:t>‹#›</a:t>
            </a:fld>
            <a:endParaRPr lang="en-GB" altLang="en-US"/>
          </a:p>
        </p:txBody>
      </p:sp>
    </p:spTree>
    <p:extLst>
      <p:ext uri="{BB962C8B-B14F-4D97-AF65-F5344CB8AC3E}">
        <p14:creationId xmlns:p14="http://schemas.microsoft.com/office/powerpoint/2010/main" val="43933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0"/>
          <p:cNvSpPr>
            <a:spLocks noGrp="1" noChangeArrowheads="1"/>
          </p:cNvSpPr>
          <p:nvPr>
            <p:ph type="dt" sz="half" idx="10"/>
          </p:nvPr>
        </p:nvSpPr>
        <p:spPr>
          <a:ln/>
        </p:spPr>
        <p:txBody>
          <a:bodyPr/>
          <a:lstStyle>
            <a:lvl1pPr>
              <a:defRPr/>
            </a:lvl1pPr>
          </a:lstStyle>
          <a:p>
            <a:pPr>
              <a:defRPr/>
            </a:pPr>
            <a:fld id="{E5BA7B6D-8FDC-4695-AFC1-B99D1D3554E6}" type="datetime1">
              <a:rPr lang="en-GB" altLang="en-US"/>
              <a:pPr>
                <a:defRPr/>
              </a:pPr>
              <a:t>30/04/2020</a:t>
            </a:fld>
            <a:endParaRPr lang="en-GB" altLang="en-US">
              <a:solidFill>
                <a:srgbClr val="FFFFFF"/>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5" name="Rectangle 12"/>
          <p:cNvSpPr>
            <a:spLocks noGrp="1" noChangeArrowheads="1"/>
          </p:cNvSpPr>
          <p:nvPr>
            <p:ph type="sldNum" sz="quarter" idx="12"/>
          </p:nvPr>
        </p:nvSpPr>
        <p:spPr>
          <a:ln/>
        </p:spPr>
        <p:txBody>
          <a:bodyPr/>
          <a:lstStyle>
            <a:lvl1pPr>
              <a:defRPr/>
            </a:lvl1pPr>
          </a:lstStyle>
          <a:p>
            <a:fld id="{2B3D9A25-F98D-42E0-BB63-92B1686EA221}" type="slidenum">
              <a:rPr lang="en-GB" altLang="en-US"/>
              <a:pPr/>
              <a:t>‹#›</a:t>
            </a:fld>
            <a:endParaRPr lang="en-GB" altLang="en-US"/>
          </a:p>
        </p:txBody>
      </p:sp>
    </p:spTree>
    <p:extLst>
      <p:ext uri="{BB962C8B-B14F-4D97-AF65-F5344CB8AC3E}">
        <p14:creationId xmlns:p14="http://schemas.microsoft.com/office/powerpoint/2010/main" val="11819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3381DDCA-63B1-486E-B18F-E4DBD20C7D52}" type="datetime1">
              <a:rPr lang="en-GB" altLang="en-US"/>
              <a:pPr>
                <a:defRPr/>
              </a:pPr>
              <a:t>30/04/2020</a:t>
            </a:fld>
            <a:endParaRPr lang="en-GB" altLang="en-US">
              <a:solidFill>
                <a:srgbClr val="FFFFFF"/>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4" name="Rectangle 12"/>
          <p:cNvSpPr>
            <a:spLocks noGrp="1" noChangeArrowheads="1"/>
          </p:cNvSpPr>
          <p:nvPr>
            <p:ph type="sldNum" sz="quarter" idx="12"/>
          </p:nvPr>
        </p:nvSpPr>
        <p:spPr>
          <a:ln/>
        </p:spPr>
        <p:txBody>
          <a:bodyPr/>
          <a:lstStyle>
            <a:lvl1pPr>
              <a:defRPr/>
            </a:lvl1pPr>
          </a:lstStyle>
          <a:p>
            <a:fld id="{4AE0FC36-6EEE-4012-8D0A-5E300A77711B}" type="slidenum">
              <a:rPr lang="en-GB" altLang="en-US"/>
              <a:pPr/>
              <a:t>‹#›</a:t>
            </a:fld>
            <a:endParaRPr lang="en-GB" altLang="en-US"/>
          </a:p>
        </p:txBody>
      </p:sp>
    </p:spTree>
    <p:extLst>
      <p:ext uri="{BB962C8B-B14F-4D97-AF65-F5344CB8AC3E}">
        <p14:creationId xmlns:p14="http://schemas.microsoft.com/office/powerpoint/2010/main" val="101615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A7EF3568-7267-4092-AE65-62E8CB90008F}" type="datetime1">
              <a:rPr lang="en-GB" altLang="en-US"/>
              <a:pPr>
                <a:defRPr/>
              </a:pPr>
              <a:t>30/04/2020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81AA7024-C831-4161-9BC7-310DE17BFF67}" type="slidenum">
              <a:rPr lang="en-GB" altLang="en-US"/>
              <a:pPr/>
              <a:t>‹#›</a:t>
            </a:fld>
            <a:endParaRPr lang="en-GB" altLang="en-US"/>
          </a:p>
        </p:txBody>
      </p:sp>
    </p:spTree>
    <p:extLst>
      <p:ext uri="{BB962C8B-B14F-4D97-AF65-F5344CB8AC3E}">
        <p14:creationId xmlns:p14="http://schemas.microsoft.com/office/powerpoint/2010/main" val="57371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53BCCE3-0B7C-459F-9AFB-98D2A582A1E8}" type="datetime1">
              <a:rPr lang="en-GB" altLang="en-US"/>
              <a:pPr>
                <a:defRPr/>
              </a:pPr>
              <a:t>30/04/2020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E71C68E2-A9D6-4963-AD86-963FE7522747}" type="slidenum">
              <a:rPr lang="en-GB" altLang="en-US"/>
              <a:pPr/>
              <a:t>‹#›</a:t>
            </a:fld>
            <a:endParaRPr lang="en-GB" altLang="en-US"/>
          </a:p>
        </p:txBody>
      </p:sp>
    </p:spTree>
    <p:extLst>
      <p:ext uri="{BB962C8B-B14F-4D97-AF65-F5344CB8AC3E}">
        <p14:creationId xmlns:p14="http://schemas.microsoft.com/office/powerpoint/2010/main" val="59900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3716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663575" y="23622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endParaRPr lang="en-GB" altLang="en-US"/>
          </a:p>
        </p:txBody>
      </p:sp>
      <p:sp>
        <p:nvSpPr>
          <p:cNvPr id="1034" name="Rectangle 10"/>
          <p:cNvSpPr>
            <a:spLocks noGrp="1" noChangeArrowheads="1"/>
          </p:cNvSpPr>
          <p:nvPr>
            <p:ph type="dt" sz="half" idx="2"/>
          </p:nvPr>
        </p:nvSpPr>
        <p:spPr bwMode="auto">
          <a:xfrm>
            <a:off x="685800" y="6553200"/>
            <a:ext cx="914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rgbClr val="2A196F"/>
                </a:solidFill>
                <a:latin typeface="TUOS Blake" pitchFamily="34" charset="0"/>
              </a:defRPr>
            </a:lvl1pPr>
          </a:lstStyle>
          <a:p>
            <a:pPr>
              <a:defRPr/>
            </a:pPr>
            <a:fld id="{2D91F340-3415-405D-BFBD-BBC7A47627A3}" type="datetime1">
              <a:rPr lang="en-GB" altLang="en-US"/>
              <a:pPr>
                <a:defRPr/>
              </a:pPr>
              <a:t>30/04/2020</a:t>
            </a:fld>
            <a:endParaRPr lang="en-GB" altLang="en-US">
              <a:solidFill>
                <a:srgbClr val="FFFFFF"/>
              </a:solidFill>
            </a:endParaRPr>
          </a:p>
        </p:txBody>
      </p:sp>
      <p:sp>
        <p:nvSpPr>
          <p:cNvPr id="1035" name="Rectangle 11"/>
          <p:cNvSpPr>
            <a:spLocks noGrp="1" noChangeArrowheads="1"/>
          </p:cNvSpPr>
          <p:nvPr>
            <p:ph type="ftr" sz="quarter" idx="3"/>
          </p:nvPr>
        </p:nvSpPr>
        <p:spPr bwMode="auto">
          <a:xfrm>
            <a:off x="137160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rgbClr val="2A196F"/>
                </a:solidFill>
                <a:latin typeface="TUOS Blake" pitchFamily="34" charset="0"/>
              </a:defRPr>
            </a:lvl1pPr>
          </a:lstStyle>
          <a:p>
            <a:pPr>
              <a:defRPr/>
            </a:pPr>
            <a:r>
              <a:rPr lang="en-GB" altLang="en-US"/>
              <a:t>© The University of Sheffield</a:t>
            </a:r>
            <a:endParaRPr lang="en-GB" altLang="en-US">
              <a:solidFill>
                <a:srgbClr val="FFFFFF"/>
              </a:solidFill>
            </a:endParaRPr>
          </a:p>
        </p:txBody>
      </p:sp>
      <p:sp>
        <p:nvSpPr>
          <p:cNvPr id="1036" name="Rectangle 12"/>
          <p:cNvSpPr>
            <a:spLocks noGrp="1" noChangeArrowheads="1"/>
          </p:cNvSpPr>
          <p:nvPr>
            <p:ph type="sldNum" sz="quarter" idx="4"/>
          </p:nvPr>
        </p:nvSpPr>
        <p:spPr bwMode="auto">
          <a:xfrm>
            <a:off x="7010400" y="152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800">
                <a:solidFill>
                  <a:srgbClr val="2A196F"/>
                </a:solidFill>
              </a:defRPr>
            </a:lvl1pPr>
          </a:lstStyle>
          <a:p>
            <a:fld id="{ECDCD997-EA03-4A9E-BDE5-D283D892B907}" type="slidenum">
              <a:rPr lang="en-GB" altLang="en-US"/>
              <a:pPr/>
              <a:t>‹#›</a:t>
            </a:fld>
            <a:endParaRPr lang="en-GB" altLang="en-US"/>
          </a:p>
        </p:txBody>
      </p:sp>
      <p:pic>
        <p:nvPicPr>
          <p:cNvPr id="1031"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2400"/>
            <a:ext cx="2425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16416" y="6293021"/>
            <a:ext cx="707897" cy="432392"/>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rtl="0" eaLnBrk="0" fontAlgn="base" hangingPunct="0">
        <a:lnSpc>
          <a:spcPct val="83000"/>
        </a:lnSpc>
        <a:spcBef>
          <a:spcPct val="0"/>
        </a:spcBef>
        <a:spcAft>
          <a:spcPct val="0"/>
        </a:spcAft>
        <a:defRPr sz="4400">
          <a:solidFill>
            <a:srgbClr val="2A196F"/>
          </a:solidFill>
          <a:latin typeface="+mj-lt"/>
          <a:ea typeface="MS PGothic" pitchFamily="34" charset="-128"/>
          <a:cs typeface="ＭＳ Ｐゴシック" charset="0"/>
        </a:defRPr>
      </a:lvl1pPr>
      <a:lvl2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2pPr>
      <a:lvl3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3pPr>
      <a:lvl4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4pPr>
      <a:lvl5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5pPr>
      <a:lvl6pPr marL="457200" algn="l" rtl="0" eaLnBrk="1" fontAlgn="base" hangingPunct="1">
        <a:lnSpc>
          <a:spcPct val="83000"/>
        </a:lnSpc>
        <a:spcBef>
          <a:spcPct val="0"/>
        </a:spcBef>
        <a:spcAft>
          <a:spcPct val="0"/>
        </a:spcAft>
        <a:defRPr sz="4400">
          <a:solidFill>
            <a:srgbClr val="2A196F"/>
          </a:solidFill>
          <a:latin typeface="TUOS Stephenson" pitchFamily="-128" charset="0"/>
        </a:defRPr>
      </a:lvl6pPr>
      <a:lvl7pPr marL="914400" algn="l" rtl="0" eaLnBrk="1" fontAlgn="base" hangingPunct="1">
        <a:lnSpc>
          <a:spcPct val="83000"/>
        </a:lnSpc>
        <a:spcBef>
          <a:spcPct val="0"/>
        </a:spcBef>
        <a:spcAft>
          <a:spcPct val="0"/>
        </a:spcAft>
        <a:defRPr sz="4400">
          <a:solidFill>
            <a:srgbClr val="2A196F"/>
          </a:solidFill>
          <a:latin typeface="TUOS Stephenson" pitchFamily="-128" charset="0"/>
        </a:defRPr>
      </a:lvl7pPr>
      <a:lvl8pPr marL="1371600" algn="l" rtl="0" eaLnBrk="1" fontAlgn="base" hangingPunct="1">
        <a:lnSpc>
          <a:spcPct val="83000"/>
        </a:lnSpc>
        <a:spcBef>
          <a:spcPct val="0"/>
        </a:spcBef>
        <a:spcAft>
          <a:spcPct val="0"/>
        </a:spcAft>
        <a:defRPr sz="4400">
          <a:solidFill>
            <a:srgbClr val="2A196F"/>
          </a:solidFill>
          <a:latin typeface="TUOS Stephenson" pitchFamily="-128" charset="0"/>
        </a:defRPr>
      </a:lvl8pPr>
      <a:lvl9pPr marL="1828800" algn="l" rtl="0" eaLnBrk="1" fontAlgn="base" hangingPunct="1">
        <a:lnSpc>
          <a:spcPct val="83000"/>
        </a:lnSpc>
        <a:spcBef>
          <a:spcPct val="0"/>
        </a:spcBef>
        <a:spcAft>
          <a:spcPct val="0"/>
        </a:spcAft>
        <a:defRPr sz="4400">
          <a:solidFill>
            <a:srgbClr val="2A196F"/>
          </a:solidFill>
          <a:latin typeface="TUOS Stephenson" pitchFamily="-128" charset="0"/>
        </a:defRPr>
      </a:lvl9pPr>
    </p:titleStyle>
    <p:bodyStyle>
      <a:lvl1pPr marL="342900" indent="-342900" algn="l" rtl="0" eaLnBrk="0" fontAlgn="base" hangingPunct="0">
        <a:spcBef>
          <a:spcPct val="30000"/>
        </a:spcBef>
        <a:spcAft>
          <a:spcPct val="0"/>
        </a:spcAft>
        <a:buChar char="•"/>
        <a:defRPr sz="3200">
          <a:solidFill>
            <a:srgbClr val="2A196F"/>
          </a:solidFill>
          <a:latin typeface="+mn-lt"/>
          <a:ea typeface="MS PGothic" pitchFamily="34" charset="-128"/>
          <a:cs typeface="ＭＳ Ｐゴシック" charset="0"/>
        </a:defRPr>
      </a:lvl1pPr>
      <a:lvl2pPr marL="742950" indent="-285750" algn="l" rtl="0" eaLnBrk="0" fontAlgn="base" hangingPunct="0">
        <a:spcBef>
          <a:spcPct val="30000"/>
        </a:spcBef>
        <a:spcAft>
          <a:spcPct val="0"/>
        </a:spcAft>
        <a:buFont typeface="TUOS Stephenson" panose="02070503080000020004" pitchFamily="18" charset="0"/>
        <a:buChar char="•"/>
        <a:defRPr sz="2800">
          <a:solidFill>
            <a:srgbClr val="2A196F"/>
          </a:solidFill>
          <a:latin typeface="+mn-lt"/>
          <a:ea typeface="MS PGothic" pitchFamily="34" charset="-128"/>
        </a:defRPr>
      </a:lvl2pPr>
      <a:lvl3pPr marL="1143000" indent="-228600" algn="l" rtl="0" eaLnBrk="0" fontAlgn="base" hangingPunct="0">
        <a:spcBef>
          <a:spcPct val="20000"/>
        </a:spcBef>
        <a:spcAft>
          <a:spcPct val="0"/>
        </a:spcAft>
        <a:defRPr sz="2400">
          <a:solidFill>
            <a:srgbClr val="2A196F"/>
          </a:solidFill>
          <a:latin typeface="+mn-lt"/>
          <a:ea typeface="MS PGothic" pitchFamily="34" charset="-128"/>
        </a:defRPr>
      </a:lvl3pPr>
      <a:lvl4pPr marL="1600200" indent="-228600" algn="l" rtl="0" eaLnBrk="0" fontAlgn="base" hangingPunct="0">
        <a:lnSpc>
          <a:spcPct val="120000"/>
        </a:lnSpc>
        <a:spcBef>
          <a:spcPct val="20000"/>
        </a:spcBef>
        <a:spcAft>
          <a:spcPct val="0"/>
        </a:spcAft>
        <a:buFont typeface="TUOS Stephenson" panose="02070503080000020004" pitchFamily="18" charset="0"/>
        <a:defRPr sz="1400">
          <a:solidFill>
            <a:srgbClr val="2A196F"/>
          </a:solidFill>
          <a:latin typeface="+mn-lt"/>
          <a:ea typeface="MS PGothic" pitchFamily="34" charset="-128"/>
        </a:defRPr>
      </a:lvl4pPr>
      <a:lvl5pPr marL="2057400" indent="-228600" algn="l" rtl="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mn-lt"/>
          <a:ea typeface="MS PGothic" pitchFamily="34" charset="-128"/>
        </a:defRPr>
      </a:lvl5pPr>
      <a:lvl6pPr marL="25146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6pPr>
      <a:lvl7pPr marL="29718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7pPr>
      <a:lvl8pPr marL="34290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8pPr>
      <a:lvl9pPr marL="38862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The relationship between obesity and employment outcomes</a:t>
            </a:r>
          </a:p>
        </p:txBody>
      </p:sp>
      <p:sp>
        <p:nvSpPr>
          <p:cNvPr id="3075" name="Rectangle 3"/>
          <p:cNvSpPr>
            <a:spLocks noGrp="1" noChangeArrowheads="1"/>
          </p:cNvSpPr>
          <p:nvPr>
            <p:ph type="subTitle" idx="1"/>
          </p:nvPr>
        </p:nvSpPr>
        <p:spPr>
          <a:xfrm>
            <a:off x="609600" y="4648200"/>
            <a:ext cx="8229600" cy="1295400"/>
          </a:xfrm>
        </p:spPr>
        <p:txBody>
          <a:bodyPr/>
          <a:lstStyle/>
          <a:p>
            <a:pPr eaLnBrk="1" hangingPunct="1"/>
            <a:r>
              <a:rPr lang="en-US" altLang="en-US" b="1" dirty="0">
                <a:solidFill>
                  <a:srgbClr val="000000"/>
                </a:solidFill>
              </a:rPr>
              <a:t>Genevieve David </a:t>
            </a:r>
            <a:r>
              <a:rPr lang="en-US" altLang="en-US" dirty="0">
                <a:solidFill>
                  <a:srgbClr val="000000"/>
                </a:solidFill>
              </a:rPr>
              <a:t>with Andy Dickerson and Petra Meier</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2E28BBE-4E92-4B2E-9C6F-C30F1CA4714D}" type="datetime1">
              <a:rPr lang="en-GB" altLang="en-US" smtClean="0"/>
              <a:pPr>
                <a:defRPr/>
              </a:pPr>
              <a:t>30/04/2020</a:t>
            </a:fld>
            <a:endParaRPr lang="en-GB" altLang="en-US">
              <a:solidFill>
                <a:srgbClr val="FFFFFF"/>
              </a:solidFill>
            </a:endParaRPr>
          </a:p>
        </p:txBody>
      </p:sp>
      <p:sp>
        <p:nvSpPr>
          <p:cNvPr id="5" name="Footer Placeholder 4"/>
          <p:cNvSpPr>
            <a:spLocks noGrp="1"/>
          </p:cNvSpPr>
          <p:nvPr>
            <p:ph type="ftr" sz="quarter" idx="11"/>
          </p:nvPr>
        </p:nvSpPr>
        <p:spPr/>
        <p:txBody>
          <a:bodyPr/>
          <a:lstStyle/>
          <a:p>
            <a:pPr>
              <a:defRPr/>
            </a:pPr>
            <a:r>
              <a:rPr lang="en-GB" altLang="en-US" dirty="0"/>
              <a:t>© The University of Sheffield</a:t>
            </a:r>
            <a:endParaRPr lang="en-GB" altLang="en-US" dirty="0">
              <a:solidFill>
                <a:srgbClr val="FFFFFF"/>
              </a:solidFill>
            </a:endParaRPr>
          </a:p>
        </p:txBody>
      </p:sp>
      <p:sp>
        <p:nvSpPr>
          <p:cNvPr id="6" name="Slide Number Placeholder 5"/>
          <p:cNvSpPr>
            <a:spLocks noGrp="1"/>
          </p:cNvSpPr>
          <p:nvPr>
            <p:ph type="sldNum" sz="quarter" idx="12"/>
          </p:nvPr>
        </p:nvSpPr>
        <p:spPr/>
        <p:txBody>
          <a:bodyPr/>
          <a:lstStyle/>
          <a:p>
            <a:fld id="{22230EF6-6C13-413D-A541-8FA2732E8850}" type="slidenum">
              <a:rPr lang="en-GB" altLang="en-US" smtClean="0"/>
              <a:pPr/>
              <a:t>10</a:t>
            </a:fld>
            <a:endParaRPr lang="en-GB" altLang="en-US"/>
          </a:p>
        </p:txBody>
      </p:sp>
      <p:graphicFrame>
        <p:nvGraphicFramePr>
          <p:cNvPr id="7" name="Chart 6"/>
          <p:cNvGraphicFramePr>
            <a:graphicFrameLocks/>
          </p:cNvGraphicFramePr>
          <p:nvPr>
            <p:extLst>
              <p:ext uri="{D42A27DB-BD31-4B8C-83A1-F6EECF244321}">
                <p14:modId xmlns:p14="http://schemas.microsoft.com/office/powerpoint/2010/main" val="2678000221"/>
              </p:ext>
            </p:extLst>
          </p:nvPr>
        </p:nvGraphicFramePr>
        <p:xfrm>
          <a:off x="755576" y="1262063"/>
          <a:ext cx="7704856" cy="4495438"/>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bwMode="auto">
          <a:xfrm>
            <a:off x="4932040" y="1700808"/>
            <a:ext cx="0" cy="3384376"/>
          </a:xfrm>
          <a:prstGeom prst="line">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1" name="Rectangle 10"/>
          <p:cNvSpPr/>
          <p:nvPr/>
        </p:nvSpPr>
        <p:spPr bwMode="auto">
          <a:xfrm>
            <a:off x="3995936" y="5949280"/>
            <a:ext cx="288032" cy="21602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UOS Stephenson" pitchFamily="-128" charset="0"/>
            </a:endParaRPr>
          </a:p>
        </p:txBody>
      </p:sp>
      <p:sp>
        <p:nvSpPr>
          <p:cNvPr id="12" name="Rectangle 11"/>
          <p:cNvSpPr/>
          <p:nvPr/>
        </p:nvSpPr>
        <p:spPr bwMode="auto">
          <a:xfrm>
            <a:off x="3995936" y="6305390"/>
            <a:ext cx="288032" cy="216024"/>
          </a:xfrm>
          <a:prstGeom prst="rect">
            <a:avLst/>
          </a:prstGeom>
          <a:pattFill prst="pct70">
            <a:fgClr>
              <a:srgbClr val="0070C0"/>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UOS Stephenson" pitchFamily="-128" charset="0"/>
            </a:endParaRPr>
          </a:p>
        </p:txBody>
      </p:sp>
      <p:sp>
        <p:nvSpPr>
          <p:cNvPr id="13" name="TextBox 12"/>
          <p:cNvSpPr txBox="1"/>
          <p:nvPr/>
        </p:nvSpPr>
        <p:spPr>
          <a:xfrm>
            <a:off x="4283968" y="5897587"/>
            <a:ext cx="1008112" cy="307777"/>
          </a:xfrm>
          <a:prstGeom prst="rect">
            <a:avLst/>
          </a:prstGeom>
          <a:noFill/>
        </p:spPr>
        <p:txBody>
          <a:bodyPr wrap="square" rtlCol="0">
            <a:spAutoFit/>
          </a:bodyPr>
          <a:lstStyle/>
          <a:p>
            <a:r>
              <a:rPr lang="en-GB" sz="1400" dirty="0">
                <a:solidFill>
                  <a:srgbClr val="2A196F"/>
                </a:solidFill>
                <a:latin typeface="Arial" panose="020B0604020202020204" pitchFamily="34" charset="0"/>
                <a:cs typeface="Arial" panose="020B0604020202020204" pitchFamily="34" charset="0"/>
              </a:rPr>
              <a:t>p &lt;0.0001</a:t>
            </a:r>
          </a:p>
        </p:txBody>
      </p:sp>
      <p:sp>
        <p:nvSpPr>
          <p:cNvPr id="14" name="TextBox 13"/>
          <p:cNvSpPr txBox="1"/>
          <p:nvPr/>
        </p:nvSpPr>
        <p:spPr>
          <a:xfrm>
            <a:off x="4283968" y="6225393"/>
            <a:ext cx="1008112" cy="307777"/>
          </a:xfrm>
          <a:prstGeom prst="rect">
            <a:avLst/>
          </a:prstGeom>
          <a:noFill/>
        </p:spPr>
        <p:txBody>
          <a:bodyPr wrap="square" rtlCol="0">
            <a:spAutoFit/>
          </a:bodyPr>
          <a:lstStyle/>
          <a:p>
            <a:r>
              <a:rPr lang="en-GB" sz="1400" dirty="0">
                <a:solidFill>
                  <a:srgbClr val="2A196F"/>
                </a:solidFill>
                <a:latin typeface="Arial" panose="020B0604020202020204" pitchFamily="34" charset="0"/>
                <a:cs typeface="Arial" panose="020B0604020202020204" pitchFamily="34" charset="0"/>
              </a:rPr>
              <a:t>p = 0.69</a:t>
            </a:r>
          </a:p>
        </p:txBody>
      </p:sp>
    </p:spTree>
    <p:extLst>
      <p:ext uri="{BB962C8B-B14F-4D97-AF65-F5344CB8AC3E}">
        <p14:creationId xmlns:p14="http://schemas.microsoft.com/office/powerpoint/2010/main" val="268679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30/04/2020</a:t>
            </a:fld>
            <a:endParaRPr lang="en-GB" altLang="en-US">
              <a:solidFill>
                <a:srgbClr val="FFFFFF"/>
              </a:solidFill>
            </a:endParaRPr>
          </a:p>
        </p:txBody>
      </p:sp>
      <p:sp>
        <p:nvSpPr>
          <p:cNvPr id="3" name="Footer Placeholder 2"/>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11</a:t>
            </a:fld>
            <a:endParaRPr lang="en-GB" altLang="en-US"/>
          </a:p>
        </p:txBody>
      </p:sp>
      <p:sp>
        <p:nvSpPr>
          <p:cNvPr id="16" name="Oval 15"/>
          <p:cNvSpPr/>
          <p:nvPr/>
        </p:nvSpPr>
        <p:spPr>
          <a:xfrm>
            <a:off x="5311775" y="8351838"/>
            <a:ext cx="266700" cy="1809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9159875" y="8350250"/>
            <a:ext cx="266700" cy="1809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extBox 9"/>
          <p:cNvSpPr txBox="1"/>
          <p:nvPr/>
        </p:nvSpPr>
        <p:spPr>
          <a:xfrm>
            <a:off x="142875" y="5733256"/>
            <a:ext cx="7885509" cy="338554"/>
          </a:xfrm>
          <a:prstGeom prst="rect">
            <a:avLst/>
          </a:prstGeom>
          <a:noFill/>
        </p:spPr>
        <p:txBody>
          <a:bodyPr wrap="square" rtlCol="0">
            <a:spAutoFit/>
          </a:bodyPr>
          <a:lstStyle/>
          <a:p>
            <a:r>
              <a:rPr lang="en-GB" sz="1600" dirty="0">
                <a:solidFill>
                  <a:srgbClr val="002060"/>
                </a:solidFill>
              </a:rPr>
              <a:t>Other: self-employed, on gov’t training, unpaid worker in family  business</a:t>
            </a:r>
          </a:p>
        </p:txBody>
      </p:sp>
      <p:pic>
        <p:nvPicPr>
          <p:cNvPr id="5" name="Picture 4"/>
          <p:cNvPicPr>
            <a:picLocks noChangeAspect="1"/>
          </p:cNvPicPr>
          <p:nvPr/>
        </p:nvPicPr>
        <p:blipFill>
          <a:blip r:embed="rId3"/>
          <a:stretch>
            <a:fillRect/>
          </a:stretch>
        </p:blipFill>
        <p:spPr>
          <a:xfrm>
            <a:off x="142875" y="1190625"/>
            <a:ext cx="8858250" cy="4476750"/>
          </a:xfrm>
          <a:prstGeom prst="rect">
            <a:avLst/>
          </a:prstGeom>
          <a:noFill/>
        </p:spPr>
      </p:pic>
    </p:spTree>
    <p:extLst>
      <p:ext uri="{BB962C8B-B14F-4D97-AF65-F5344CB8AC3E}">
        <p14:creationId xmlns:p14="http://schemas.microsoft.com/office/powerpoint/2010/main" val="347186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30/04/2020</a:t>
            </a:fld>
            <a:endParaRPr lang="en-GB" altLang="en-US">
              <a:solidFill>
                <a:srgbClr val="FFFFFF"/>
              </a:solidFill>
            </a:endParaRPr>
          </a:p>
        </p:txBody>
      </p:sp>
      <p:sp>
        <p:nvSpPr>
          <p:cNvPr id="3" name="Footer Placeholder 2"/>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12</a:t>
            </a:fld>
            <a:endParaRPr lang="en-GB" altLang="en-US"/>
          </a:p>
        </p:txBody>
      </p:sp>
      <p:sp>
        <p:nvSpPr>
          <p:cNvPr id="8" name="Rectangle 7"/>
          <p:cNvSpPr/>
          <p:nvPr/>
        </p:nvSpPr>
        <p:spPr>
          <a:xfrm>
            <a:off x="134191" y="5645561"/>
            <a:ext cx="8866933" cy="584775"/>
          </a:xfrm>
          <a:prstGeom prst="rect">
            <a:avLst/>
          </a:prstGeom>
        </p:spPr>
        <p:txBody>
          <a:bodyPr wrap="square">
            <a:spAutoFit/>
          </a:bodyPr>
          <a:lstStyle/>
          <a:p>
            <a:r>
              <a:rPr lang="en-GB" sz="1600" dirty="0">
                <a:solidFill>
                  <a:srgbClr val="002060"/>
                </a:solidFill>
              </a:rPr>
              <a:t>Other: self-employed, on gov’t training, unpaid worker in family  business, working in an apprenticeship</a:t>
            </a:r>
          </a:p>
        </p:txBody>
      </p:sp>
      <p:pic>
        <p:nvPicPr>
          <p:cNvPr id="9" name="Picture 8"/>
          <p:cNvPicPr>
            <a:picLocks noChangeAspect="1"/>
          </p:cNvPicPr>
          <p:nvPr/>
        </p:nvPicPr>
        <p:blipFill>
          <a:blip r:embed="rId2"/>
          <a:stretch>
            <a:fillRect/>
          </a:stretch>
        </p:blipFill>
        <p:spPr>
          <a:xfrm>
            <a:off x="171345" y="1196753"/>
            <a:ext cx="8829780" cy="4392488"/>
          </a:xfrm>
          <a:prstGeom prst="rect">
            <a:avLst/>
          </a:prstGeom>
        </p:spPr>
      </p:pic>
    </p:spTree>
    <p:extLst>
      <p:ext uri="{BB962C8B-B14F-4D97-AF65-F5344CB8AC3E}">
        <p14:creationId xmlns:p14="http://schemas.microsoft.com/office/powerpoint/2010/main" val="421068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3200" dirty="0"/>
              <a:t>Marginal effects from ordered </a:t>
            </a:r>
            <a:r>
              <a:rPr lang="en-GB" sz="3200" dirty="0" err="1"/>
              <a:t>probit</a:t>
            </a:r>
            <a:r>
              <a:rPr lang="en-GB" sz="3200" dirty="0"/>
              <a:t> regression, wave 1 (self-reported BMI)</a:t>
            </a:r>
          </a:p>
        </p:txBody>
      </p:sp>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30/04/2020</a:t>
            </a:fld>
            <a:endParaRPr lang="en-GB" altLang="en-US">
              <a:solidFill>
                <a:srgbClr val="FFFFFF"/>
              </a:solidFill>
            </a:endParaRPr>
          </a:p>
        </p:txBody>
      </p:sp>
      <p:sp>
        <p:nvSpPr>
          <p:cNvPr id="3" name="Footer Placeholder 2"/>
          <p:cNvSpPr>
            <a:spLocks noGrp="1"/>
          </p:cNvSpPr>
          <p:nvPr>
            <p:ph type="ftr" sz="quarter" idx="11"/>
          </p:nvPr>
        </p:nvSpPr>
        <p:spPr>
          <a:xfrm>
            <a:off x="1403648" y="6553200"/>
            <a:ext cx="5181600" cy="304800"/>
          </a:xfrm>
        </p:spPr>
        <p:txBody>
          <a:bodyPr/>
          <a:lstStyle/>
          <a:p>
            <a:pPr>
              <a:defRPr/>
            </a:pPr>
            <a:r>
              <a:rPr lang="en-GB" altLang="en-US" dirty="0"/>
              <a:t>© The University of Sheffield</a:t>
            </a:r>
            <a:endParaRPr lang="en-GB" altLang="en-US" dirty="0">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13</a:t>
            </a:fld>
            <a:endParaRPr lang="en-GB" altLang="en-US"/>
          </a:p>
        </p:txBody>
      </p:sp>
      <p:sp>
        <p:nvSpPr>
          <p:cNvPr id="9" name="TextBox 8"/>
          <p:cNvSpPr txBox="1"/>
          <p:nvPr/>
        </p:nvSpPr>
        <p:spPr>
          <a:xfrm>
            <a:off x="2166056" y="5319777"/>
            <a:ext cx="1368152" cy="430887"/>
          </a:xfrm>
          <a:prstGeom prst="rect">
            <a:avLst/>
          </a:prstGeom>
          <a:noFill/>
        </p:spPr>
        <p:txBody>
          <a:bodyPr wrap="square" rtlCol="0">
            <a:spAutoFit/>
          </a:bodyPr>
          <a:lstStyle/>
          <a:p>
            <a:r>
              <a:rPr lang="en-GB" sz="2200" dirty="0">
                <a:solidFill>
                  <a:srgbClr val="00B0F0"/>
                </a:solidFill>
              </a:rPr>
              <a:t>Males</a:t>
            </a:r>
          </a:p>
        </p:txBody>
      </p:sp>
      <p:sp>
        <p:nvSpPr>
          <p:cNvPr id="10" name="TextBox 9"/>
          <p:cNvSpPr txBox="1"/>
          <p:nvPr/>
        </p:nvSpPr>
        <p:spPr>
          <a:xfrm>
            <a:off x="6326324" y="5315281"/>
            <a:ext cx="1368152" cy="430887"/>
          </a:xfrm>
          <a:prstGeom prst="rect">
            <a:avLst/>
          </a:prstGeom>
          <a:noFill/>
        </p:spPr>
        <p:txBody>
          <a:bodyPr wrap="square" rtlCol="0">
            <a:spAutoFit/>
          </a:bodyPr>
          <a:lstStyle/>
          <a:p>
            <a:r>
              <a:rPr lang="en-GB" sz="2200" dirty="0">
                <a:solidFill>
                  <a:srgbClr val="00B0F0"/>
                </a:solidFill>
              </a:rPr>
              <a:t>Females</a:t>
            </a:r>
          </a:p>
        </p:txBody>
      </p:sp>
      <p:pic>
        <p:nvPicPr>
          <p:cNvPr id="13" name="Picture 12"/>
          <p:cNvPicPr>
            <a:picLocks noChangeAspect="1"/>
          </p:cNvPicPr>
          <p:nvPr/>
        </p:nvPicPr>
        <p:blipFill>
          <a:blip r:embed="rId3"/>
          <a:stretch>
            <a:fillRect/>
          </a:stretch>
        </p:blipFill>
        <p:spPr>
          <a:xfrm>
            <a:off x="581991" y="2283749"/>
            <a:ext cx="4142508" cy="3031532"/>
          </a:xfrm>
          <a:prstGeom prst="rect">
            <a:avLst/>
          </a:prstGeom>
        </p:spPr>
      </p:pic>
      <p:pic>
        <p:nvPicPr>
          <p:cNvPr id="14" name="Picture 13"/>
          <p:cNvPicPr>
            <a:picLocks noChangeAspect="1"/>
          </p:cNvPicPr>
          <p:nvPr/>
        </p:nvPicPr>
        <p:blipFill>
          <a:blip r:embed="rId4"/>
          <a:stretch>
            <a:fillRect/>
          </a:stretch>
        </p:blipFill>
        <p:spPr>
          <a:xfrm>
            <a:off x="4772891" y="2283749"/>
            <a:ext cx="4142509" cy="3031532"/>
          </a:xfrm>
          <a:prstGeom prst="rect">
            <a:avLst/>
          </a:prstGeom>
        </p:spPr>
      </p:pic>
      <p:sp>
        <p:nvSpPr>
          <p:cNvPr id="5" name="TextBox 4"/>
          <p:cNvSpPr txBox="1"/>
          <p:nvPr/>
        </p:nvSpPr>
        <p:spPr>
          <a:xfrm>
            <a:off x="2166056" y="4809698"/>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1" name="TextBox 10"/>
          <p:cNvSpPr txBox="1"/>
          <p:nvPr/>
        </p:nvSpPr>
        <p:spPr>
          <a:xfrm>
            <a:off x="3313926" y="4813106"/>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
        <p:nvSpPr>
          <p:cNvPr id="16" name="TextBox 15"/>
          <p:cNvSpPr txBox="1"/>
          <p:nvPr/>
        </p:nvSpPr>
        <p:spPr>
          <a:xfrm>
            <a:off x="6332259" y="4826758"/>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7" name="TextBox 16"/>
          <p:cNvSpPr txBox="1"/>
          <p:nvPr/>
        </p:nvSpPr>
        <p:spPr>
          <a:xfrm>
            <a:off x="7490390" y="4818638"/>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Tree>
    <p:extLst>
      <p:ext uri="{BB962C8B-B14F-4D97-AF65-F5344CB8AC3E}">
        <p14:creationId xmlns:p14="http://schemas.microsoft.com/office/powerpoint/2010/main" val="381199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2800" dirty="0"/>
              <a:t>Marginal effects from ordered </a:t>
            </a:r>
            <a:r>
              <a:rPr lang="en-GB" sz="2800" dirty="0" err="1"/>
              <a:t>probit</a:t>
            </a:r>
            <a:r>
              <a:rPr lang="en-GB" sz="2800" dirty="0"/>
              <a:t> regression, waves 2 and 3 (nurse-measured BMI)</a:t>
            </a:r>
          </a:p>
        </p:txBody>
      </p:sp>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30/04/2020</a:t>
            </a:fld>
            <a:endParaRPr lang="en-GB" altLang="en-US">
              <a:solidFill>
                <a:srgbClr val="FFFFFF"/>
              </a:solidFill>
            </a:endParaRPr>
          </a:p>
        </p:txBody>
      </p:sp>
      <p:sp>
        <p:nvSpPr>
          <p:cNvPr id="3" name="Footer Placeholder 2"/>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14</a:t>
            </a:fld>
            <a:endParaRPr lang="en-GB" altLang="en-US"/>
          </a:p>
        </p:txBody>
      </p:sp>
      <p:sp>
        <p:nvSpPr>
          <p:cNvPr id="9" name="TextBox 8"/>
          <p:cNvSpPr txBox="1"/>
          <p:nvPr/>
        </p:nvSpPr>
        <p:spPr>
          <a:xfrm>
            <a:off x="2051720" y="5203399"/>
            <a:ext cx="1368152" cy="430887"/>
          </a:xfrm>
          <a:prstGeom prst="rect">
            <a:avLst/>
          </a:prstGeom>
          <a:noFill/>
        </p:spPr>
        <p:txBody>
          <a:bodyPr wrap="square" rtlCol="0">
            <a:spAutoFit/>
          </a:bodyPr>
          <a:lstStyle/>
          <a:p>
            <a:r>
              <a:rPr lang="en-GB" sz="2200" dirty="0">
                <a:solidFill>
                  <a:srgbClr val="00B0F0"/>
                </a:solidFill>
              </a:rPr>
              <a:t>Males</a:t>
            </a:r>
          </a:p>
        </p:txBody>
      </p:sp>
      <p:sp>
        <p:nvSpPr>
          <p:cNvPr id="10" name="TextBox 9"/>
          <p:cNvSpPr txBox="1"/>
          <p:nvPr/>
        </p:nvSpPr>
        <p:spPr>
          <a:xfrm>
            <a:off x="6084168" y="5180405"/>
            <a:ext cx="1368152" cy="430887"/>
          </a:xfrm>
          <a:prstGeom prst="rect">
            <a:avLst/>
          </a:prstGeom>
          <a:noFill/>
        </p:spPr>
        <p:txBody>
          <a:bodyPr wrap="square" rtlCol="0">
            <a:spAutoFit/>
          </a:bodyPr>
          <a:lstStyle/>
          <a:p>
            <a:r>
              <a:rPr lang="en-GB" sz="2200" dirty="0">
                <a:solidFill>
                  <a:srgbClr val="00B0F0"/>
                </a:solidFill>
              </a:rPr>
              <a:t>Females</a:t>
            </a:r>
          </a:p>
        </p:txBody>
      </p:sp>
      <p:pic>
        <p:nvPicPr>
          <p:cNvPr id="11" name="Picture 10"/>
          <p:cNvPicPr>
            <a:picLocks noChangeAspect="1"/>
          </p:cNvPicPr>
          <p:nvPr/>
        </p:nvPicPr>
        <p:blipFill>
          <a:blip r:embed="rId3"/>
          <a:stretch>
            <a:fillRect/>
          </a:stretch>
        </p:blipFill>
        <p:spPr>
          <a:xfrm>
            <a:off x="609600" y="2133599"/>
            <a:ext cx="4106416" cy="3005119"/>
          </a:xfrm>
          <a:prstGeom prst="rect">
            <a:avLst/>
          </a:prstGeom>
        </p:spPr>
      </p:pic>
      <p:pic>
        <p:nvPicPr>
          <p:cNvPr id="12" name="Picture 11"/>
          <p:cNvPicPr>
            <a:picLocks noChangeAspect="1"/>
          </p:cNvPicPr>
          <p:nvPr/>
        </p:nvPicPr>
        <p:blipFill>
          <a:blip r:embed="rId4"/>
          <a:stretch>
            <a:fillRect/>
          </a:stretch>
        </p:blipFill>
        <p:spPr>
          <a:xfrm>
            <a:off x="4791379" y="2133598"/>
            <a:ext cx="4124022" cy="3005119"/>
          </a:xfrm>
          <a:prstGeom prst="rect">
            <a:avLst/>
          </a:prstGeom>
        </p:spPr>
      </p:pic>
      <p:sp>
        <p:nvSpPr>
          <p:cNvPr id="13" name="TextBox 12"/>
          <p:cNvSpPr txBox="1"/>
          <p:nvPr/>
        </p:nvSpPr>
        <p:spPr>
          <a:xfrm>
            <a:off x="2159732" y="4642296"/>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4" name="TextBox 13"/>
          <p:cNvSpPr txBox="1"/>
          <p:nvPr/>
        </p:nvSpPr>
        <p:spPr>
          <a:xfrm>
            <a:off x="3280098" y="4620560"/>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
        <p:nvSpPr>
          <p:cNvPr id="15" name="TextBox 14"/>
          <p:cNvSpPr txBox="1"/>
          <p:nvPr/>
        </p:nvSpPr>
        <p:spPr>
          <a:xfrm>
            <a:off x="6341511" y="4651731"/>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6" name="TextBox 15"/>
          <p:cNvSpPr txBox="1"/>
          <p:nvPr/>
        </p:nvSpPr>
        <p:spPr>
          <a:xfrm>
            <a:off x="7461877" y="4620560"/>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Tree>
    <p:extLst>
      <p:ext uri="{BB962C8B-B14F-4D97-AF65-F5344CB8AC3E}">
        <p14:creationId xmlns:p14="http://schemas.microsoft.com/office/powerpoint/2010/main" val="73982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15</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sz="3600" dirty="0"/>
              <a:t>Main findings</a:t>
            </a:r>
          </a:p>
        </p:txBody>
      </p:sp>
      <p:sp>
        <p:nvSpPr>
          <p:cNvPr id="5126" name="Rectangle 3"/>
          <p:cNvSpPr>
            <a:spLocks noGrp="1" noChangeArrowheads="1"/>
          </p:cNvSpPr>
          <p:nvPr>
            <p:ph type="body" idx="1"/>
          </p:nvPr>
        </p:nvSpPr>
        <p:spPr>
          <a:xfrm>
            <a:off x="663575" y="2362200"/>
            <a:ext cx="8229600" cy="4191000"/>
          </a:xfrm>
        </p:spPr>
        <p:txBody>
          <a:bodyPr/>
          <a:lstStyle/>
          <a:p>
            <a:pPr marL="457200" indent="-457200" eaLnBrk="1" hangingPunct="1">
              <a:buFont typeface="+mj-lt"/>
              <a:buAutoNum type="arabicPeriod"/>
            </a:pPr>
            <a:r>
              <a:rPr lang="en-US" sz="2000" dirty="0">
                <a:solidFill>
                  <a:srgbClr val="000000"/>
                </a:solidFill>
              </a:rPr>
              <a:t>Higher proportion of </a:t>
            </a:r>
            <a:r>
              <a:rPr lang="en-US" sz="2000" dirty="0" err="1">
                <a:solidFill>
                  <a:srgbClr val="000000"/>
                </a:solidFill>
              </a:rPr>
              <a:t>OW+obese</a:t>
            </a:r>
            <a:r>
              <a:rPr lang="en-US" sz="2000" dirty="0">
                <a:solidFill>
                  <a:srgbClr val="000000"/>
                </a:solidFill>
              </a:rPr>
              <a:t> adults than normal BMI adults, and obese females than obese males.</a:t>
            </a:r>
          </a:p>
          <a:p>
            <a:pPr eaLnBrk="1" hangingPunct="1">
              <a:buFont typeface="+mj-lt"/>
              <a:buAutoNum type="arabicPeriod"/>
            </a:pPr>
            <a:endParaRPr lang="en-US" sz="800" dirty="0">
              <a:solidFill>
                <a:srgbClr val="000000"/>
              </a:solidFill>
            </a:endParaRPr>
          </a:p>
          <a:p>
            <a:pPr marL="457200" indent="-457200" eaLnBrk="1" hangingPunct="1">
              <a:buFont typeface="+mj-lt"/>
              <a:buAutoNum type="arabicPeriod"/>
            </a:pPr>
            <a:r>
              <a:rPr lang="en-US" sz="2000" dirty="0">
                <a:solidFill>
                  <a:srgbClr val="000000"/>
                </a:solidFill>
              </a:rPr>
              <a:t>Direction of associations did not conform to our hypotheses</a:t>
            </a:r>
          </a:p>
          <a:p>
            <a:pPr lvl="1" eaLnBrk="1" hangingPunct="1"/>
            <a:r>
              <a:rPr lang="en-US" sz="2000" dirty="0">
                <a:solidFill>
                  <a:srgbClr val="000000"/>
                </a:solidFill>
              </a:rPr>
              <a:t>Odds of being obese male &gt; odds of being obese female</a:t>
            </a:r>
          </a:p>
          <a:p>
            <a:pPr lvl="1" eaLnBrk="1" hangingPunct="1"/>
            <a:r>
              <a:rPr lang="en-US" sz="2000" dirty="0">
                <a:solidFill>
                  <a:srgbClr val="000000"/>
                </a:solidFill>
              </a:rPr>
              <a:t>Majority of obese females just as employed as majority of obese males; PPs of being in paid employment is similar</a:t>
            </a:r>
          </a:p>
          <a:p>
            <a:pPr lvl="1" eaLnBrk="1" hangingPunct="1"/>
            <a:r>
              <a:rPr lang="en-US" sz="2000" dirty="0">
                <a:solidFill>
                  <a:srgbClr val="000000"/>
                </a:solidFill>
              </a:rPr>
              <a:t>Only a small proportion of the unemployed are UW men or obese women</a:t>
            </a:r>
          </a:p>
          <a:p>
            <a:pPr lvl="1" eaLnBrk="1" hangingPunct="1"/>
            <a:endParaRPr lang="en-US" sz="800" dirty="0">
              <a:solidFill>
                <a:srgbClr val="000000"/>
              </a:solidFill>
            </a:endParaRPr>
          </a:p>
          <a:p>
            <a:pPr marL="457200" indent="-457200" eaLnBrk="1" hangingPunct="1">
              <a:buFont typeface="+mj-lt"/>
              <a:buAutoNum type="arabicPeriod"/>
            </a:pPr>
            <a:r>
              <a:rPr lang="en-US" sz="2000" dirty="0">
                <a:solidFill>
                  <a:srgbClr val="000000"/>
                </a:solidFill>
              </a:rPr>
              <a:t>The PP of being of obese female and unemployed/maternity leave/ looking after family is similar to PP for obese males</a:t>
            </a:r>
          </a:p>
          <a:p>
            <a:pPr marL="457200" lvl="1" indent="0" eaLnBrk="1" hangingPunct="1">
              <a:buNone/>
            </a:pPr>
            <a:endParaRPr lang="en-US" sz="2000" dirty="0">
              <a:solidFill>
                <a:srgbClr val="000000"/>
              </a:solidFill>
            </a:endParaRPr>
          </a:p>
        </p:txBody>
      </p:sp>
    </p:spTree>
    <p:extLst>
      <p:ext uri="{BB962C8B-B14F-4D97-AF65-F5344CB8AC3E}">
        <p14:creationId xmlns:p14="http://schemas.microsoft.com/office/powerpoint/2010/main" val="58893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16</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Interpretation</a:t>
            </a:r>
          </a:p>
        </p:txBody>
      </p:sp>
      <p:sp>
        <p:nvSpPr>
          <p:cNvPr id="5126" name="Rectangle 3"/>
          <p:cNvSpPr>
            <a:spLocks noGrp="1" noChangeArrowheads="1"/>
          </p:cNvSpPr>
          <p:nvPr>
            <p:ph type="body" idx="1"/>
          </p:nvPr>
        </p:nvSpPr>
        <p:spPr/>
        <p:txBody>
          <a:bodyPr/>
          <a:lstStyle/>
          <a:p>
            <a:pPr eaLnBrk="1" hangingPunct="1"/>
            <a:r>
              <a:rPr lang="en-US" sz="2400" dirty="0">
                <a:solidFill>
                  <a:srgbClr val="000000"/>
                </a:solidFill>
              </a:rPr>
              <a:t>Among obese females: </a:t>
            </a:r>
          </a:p>
          <a:p>
            <a:pPr lvl="1" eaLnBrk="1" hangingPunct="1">
              <a:buFontTx/>
              <a:buChar char="-"/>
            </a:pPr>
            <a:r>
              <a:rPr lang="en-US" sz="2400" dirty="0">
                <a:solidFill>
                  <a:srgbClr val="000000"/>
                </a:solidFill>
              </a:rPr>
              <a:t>Discriminatory hiring probably not occurring or manifests in the form of lower wages, less desirable tasks </a:t>
            </a:r>
          </a:p>
          <a:p>
            <a:pPr lvl="1" eaLnBrk="1" hangingPunct="1">
              <a:buFontTx/>
              <a:buChar char="-"/>
            </a:pPr>
            <a:r>
              <a:rPr lang="en-US" sz="2400" dirty="0">
                <a:solidFill>
                  <a:srgbClr val="000000"/>
                </a:solidFill>
              </a:rPr>
              <a:t>Paid employment does not reveal job type</a:t>
            </a:r>
          </a:p>
          <a:p>
            <a:pPr marL="1257300" lvl="2" indent="-342900" eaLnBrk="1" hangingPunct="1">
              <a:buFont typeface="Wingdings" panose="05000000000000000000" pitchFamily="2" charset="2"/>
              <a:buChar char="§"/>
            </a:pPr>
            <a:r>
              <a:rPr lang="en-US" dirty="0">
                <a:solidFill>
                  <a:srgbClr val="000000"/>
                </a:solidFill>
              </a:rPr>
              <a:t>They are in paid jobs where physical appearance is not important</a:t>
            </a:r>
          </a:p>
          <a:p>
            <a:pPr marL="1257300" lvl="2" indent="-342900" eaLnBrk="1" hangingPunct="1">
              <a:buFont typeface="Wingdings" panose="05000000000000000000" pitchFamily="2" charset="2"/>
              <a:buChar char="§"/>
            </a:pPr>
            <a:r>
              <a:rPr lang="en-US" dirty="0">
                <a:solidFill>
                  <a:srgbClr val="000000"/>
                </a:solidFill>
              </a:rPr>
              <a:t>Self-selection to certain job types </a:t>
            </a:r>
          </a:p>
          <a:p>
            <a:pPr marL="1257300" lvl="2" indent="-342900" eaLnBrk="1" hangingPunct="1">
              <a:buFont typeface="Wingdings" panose="05000000000000000000" pitchFamily="2" charset="2"/>
              <a:buChar char="§"/>
            </a:pPr>
            <a:r>
              <a:rPr lang="en-US" dirty="0">
                <a:solidFill>
                  <a:srgbClr val="000000"/>
                </a:solidFill>
              </a:rPr>
              <a:t>Does not indicate underemployment</a:t>
            </a:r>
          </a:p>
          <a:p>
            <a:pPr eaLnBrk="1" hangingPunct="1">
              <a:buFontTx/>
              <a:buChar char="-"/>
            </a:pPr>
            <a:endParaRPr lang="en-US" sz="2400" dirty="0">
              <a:solidFill>
                <a:srgbClr val="000000"/>
              </a:solidFill>
            </a:endParaRPr>
          </a:p>
          <a:p>
            <a:pPr eaLnBrk="1" hangingPunct="1"/>
            <a:endParaRPr lang="en-US" sz="2400" dirty="0">
              <a:solidFill>
                <a:srgbClr val="000000"/>
              </a:solidFill>
            </a:endParaRPr>
          </a:p>
          <a:p>
            <a:pPr eaLnBrk="1" hangingPunct="1"/>
            <a:endParaRPr lang="en-US" altLang="en-US" sz="2400" dirty="0">
              <a:solidFill>
                <a:srgbClr val="000000"/>
              </a:solidFill>
            </a:endParaRPr>
          </a:p>
        </p:txBody>
      </p:sp>
    </p:spTree>
    <p:extLst>
      <p:ext uri="{BB962C8B-B14F-4D97-AF65-F5344CB8AC3E}">
        <p14:creationId xmlns:p14="http://schemas.microsoft.com/office/powerpoint/2010/main" val="337728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17</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Interpretation (2)</a:t>
            </a:r>
          </a:p>
        </p:txBody>
      </p:sp>
      <p:sp>
        <p:nvSpPr>
          <p:cNvPr id="5126" name="Rectangle 3"/>
          <p:cNvSpPr>
            <a:spLocks noGrp="1" noChangeArrowheads="1"/>
          </p:cNvSpPr>
          <p:nvPr>
            <p:ph type="body" idx="1"/>
          </p:nvPr>
        </p:nvSpPr>
        <p:spPr/>
        <p:txBody>
          <a:bodyPr/>
          <a:lstStyle/>
          <a:p>
            <a:pPr eaLnBrk="1" hangingPunct="1"/>
            <a:endParaRPr lang="en-US" altLang="en-US" sz="1000" dirty="0">
              <a:solidFill>
                <a:srgbClr val="000000"/>
              </a:solidFill>
            </a:endParaRPr>
          </a:p>
          <a:p>
            <a:pPr eaLnBrk="1" hangingPunct="1"/>
            <a:r>
              <a:rPr lang="en-US" altLang="en-US" sz="2400" dirty="0">
                <a:solidFill>
                  <a:srgbClr val="000000"/>
                </a:solidFill>
              </a:rPr>
              <a:t>Small proportion of the unemployed are UW men</a:t>
            </a:r>
          </a:p>
          <a:p>
            <a:pPr lvl="1" eaLnBrk="1" hangingPunct="1">
              <a:buFontTx/>
              <a:buChar char="-"/>
            </a:pPr>
            <a:r>
              <a:rPr lang="en-US" altLang="en-US" sz="2000" dirty="0">
                <a:solidFill>
                  <a:srgbClr val="000000"/>
                </a:solidFill>
              </a:rPr>
              <a:t>Smoking or decreased food consumption induced by psychological stress or depression not exerting their effect on male BMI</a:t>
            </a:r>
          </a:p>
          <a:p>
            <a:pPr lvl="1" eaLnBrk="1" hangingPunct="1">
              <a:buFontTx/>
              <a:buChar char="-"/>
            </a:pPr>
            <a:endParaRPr lang="en-US" altLang="en-US" sz="1000" dirty="0">
              <a:solidFill>
                <a:srgbClr val="000000"/>
              </a:solidFill>
            </a:endParaRPr>
          </a:p>
          <a:p>
            <a:pPr lvl="1" eaLnBrk="1" hangingPunct="1">
              <a:buFontTx/>
              <a:buChar char="-"/>
            </a:pPr>
            <a:r>
              <a:rPr lang="en-US" altLang="en-US" sz="2000" dirty="0">
                <a:solidFill>
                  <a:srgbClr val="000000"/>
                </a:solidFill>
              </a:rPr>
              <a:t>Other factors might be at play: social support such as partners/spouse, high SES males with savings buffer from decreased food consumption due to budget constraints</a:t>
            </a:r>
          </a:p>
          <a:p>
            <a:pPr eaLnBrk="1" hangingPunct="1">
              <a:buFontTx/>
              <a:buChar char="-"/>
            </a:pPr>
            <a:endParaRPr lang="en-US" altLang="en-US" sz="2400" dirty="0">
              <a:solidFill>
                <a:srgbClr val="000000"/>
              </a:solidFill>
            </a:endParaRPr>
          </a:p>
          <a:p>
            <a:pPr eaLnBrk="1" hangingPunct="1"/>
            <a:endParaRPr lang="en-US" altLang="en-US" sz="2400" dirty="0">
              <a:solidFill>
                <a:srgbClr val="000000"/>
              </a:solidFill>
            </a:endParaRPr>
          </a:p>
        </p:txBody>
      </p:sp>
    </p:spTree>
    <p:extLst>
      <p:ext uri="{BB962C8B-B14F-4D97-AF65-F5344CB8AC3E}">
        <p14:creationId xmlns:p14="http://schemas.microsoft.com/office/powerpoint/2010/main" val="73692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18</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sz="3600" dirty="0"/>
              <a:t>Limitations and further research</a:t>
            </a:r>
          </a:p>
        </p:txBody>
      </p:sp>
      <p:sp>
        <p:nvSpPr>
          <p:cNvPr id="5126" name="Rectangle 3"/>
          <p:cNvSpPr>
            <a:spLocks noGrp="1" noChangeArrowheads="1"/>
          </p:cNvSpPr>
          <p:nvPr>
            <p:ph type="body" idx="1"/>
          </p:nvPr>
        </p:nvSpPr>
        <p:spPr/>
        <p:txBody>
          <a:bodyPr/>
          <a:lstStyle/>
          <a:p>
            <a:pPr eaLnBrk="1" hangingPunct="1"/>
            <a:r>
              <a:rPr lang="en-US" altLang="en-US" sz="2400" dirty="0">
                <a:solidFill>
                  <a:srgbClr val="000000"/>
                </a:solidFill>
              </a:rPr>
              <a:t>Small sample size in waves 2 and 3 with large difference between male and female samples</a:t>
            </a:r>
          </a:p>
          <a:p>
            <a:pPr lvl="1" eaLnBrk="1" hangingPunct="1">
              <a:buFontTx/>
              <a:buChar char="‒"/>
            </a:pPr>
            <a:r>
              <a:rPr lang="en-GB" sz="2200" dirty="0">
                <a:solidFill>
                  <a:srgbClr val="000000"/>
                </a:solidFill>
              </a:rPr>
              <a:t>Large sample but inaccurate measurements can affect direction of association </a:t>
            </a:r>
          </a:p>
          <a:p>
            <a:pPr lvl="1" eaLnBrk="1" hangingPunct="1">
              <a:buFontTx/>
              <a:buChar char="‒"/>
            </a:pPr>
            <a:endParaRPr lang="en-US" altLang="en-US" sz="800" dirty="0">
              <a:solidFill>
                <a:srgbClr val="000000"/>
              </a:solidFill>
            </a:endParaRPr>
          </a:p>
          <a:p>
            <a:pPr eaLnBrk="1" hangingPunct="1"/>
            <a:r>
              <a:rPr lang="en-US" altLang="en-US" sz="2400" dirty="0">
                <a:solidFill>
                  <a:srgbClr val="000000"/>
                </a:solidFill>
              </a:rPr>
              <a:t>Classification of current economic activity</a:t>
            </a:r>
          </a:p>
          <a:p>
            <a:pPr lvl="1" eaLnBrk="1" hangingPunct="1">
              <a:buFontTx/>
              <a:buChar char="‒"/>
            </a:pPr>
            <a:r>
              <a:rPr lang="en-US" altLang="en-US" sz="2200" dirty="0">
                <a:solidFill>
                  <a:srgbClr val="000000"/>
                </a:solidFill>
              </a:rPr>
              <a:t>Does not give information on salary, underemployment, type of job</a:t>
            </a:r>
          </a:p>
          <a:p>
            <a:pPr eaLnBrk="1" hangingPunct="1"/>
            <a:endParaRPr lang="en-US" altLang="en-US" sz="800" dirty="0">
              <a:solidFill>
                <a:srgbClr val="000000"/>
              </a:solidFill>
            </a:endParaRPr>
          </a:p>
          <a:p>
            <a:pPr eaLnBrk="1" hangingPunct="1"/>
            <a:r>
              <a:rPr lang="en-US" altLang="en-US" sz="2400" dirty="0">
                <a:solidFill>
                  <a:srgbClr val="000000"/>
                </a:solidFill>
              </a:rPr>
              <a:t>Other factors might be at play explaining (+) unemployment and (-) UW among men</a:t>
            </a:r>
          </a:p>
        </p:txBody>
      </p:sp>
    </p:spTree>
    <p:extLst>
      <p:ext uri="{BB962C8B-B14F-4D97-AF65-F5344CB8AC3E}">
        <p14:creationId xmlns:p14="http://schemas.microsoft.com/office/powerpoint/2010/main" val="3218059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nvSpPr>
        <p:spPr bwMode="auto">
          <a:xfrm>
            <a:off x="609600" y="2362200"/>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lnSpc>
                <a:spcPct val="83000"/>
              </a:lnSpc>
              <a:spcBef>
                <a:spcPct val="0"/>
              </a:spcBef>
              <a:buFontTx/>
              <a:buNone/>
            </a:pPr>
            <a:r>
              <a:rPr lang="en-GB" altLang="en-US" sz="7200">
                <a:latin typeface="TUOS Stephenson" panose="02070503080000020004" pitchFamily="18" charset="0"/>
              </a:rPr>
              <a:t>To </a:t>
            </a:r>
            <a:br>
              <a:rPr lang="en-GB" altLang="en-US" sz="7200">
                <a:latin typeface="TUOS Stephenson" panose="02070503080000020004" pitchFamily="18" charset="0"/>
              </a:rPr>
            </a:br>
            <a:r>
              <a:rPr lang="en-GB" altLang="en-US" sz="7200">
                <a:latin typeface="TUOS Stephenson" panose="02070503080000020004" pitchFamily="18" charset="0"/>
              </a:rPr>
              <a:t>Discover</a:t>
            </a:r>
            <a:br>
              <a:rPr lang="en-GB" altLang="en-US" sz="7200">
                <a:latin typeface="TUOS Stephenson" panose="02070503080000020004" pitchFamily="18" charset="0"/>
              </a:rPr>
            </a:br>
            <a:r>
              <a:rPr lang="en-GB" altLang="en-US" sz="7200">
                <a:latin typeface="TUOS Stephenson" panose="02070503080000020004" pitchFamily="18" charset="0"/>
              </a:rPr>
              <a:t>And</a:t>
            </a:r>
            <a:br>
              <a:rPr lang="en-GB" altLang="en-US" sz="7200">
                <a:latin typeface="TUOS Stephenson" panose="02070503080000020004" pitchFamily="18" charset="0"/>
              </a:rPr>
            </a:br>
            <a:r>
              <a:rPr lang="en-GB" altLang="en-US" sz="7200">
                <a:latin typeface="TUOS Stephenson" panose="02070503080000020004" pitchFamily="18" charset="0"/>
              </a:rPr>
              <a:t>Understand.</a:t>
            </a:r>
            <a:endParaRPr lang="en-GB" altLang="en-US" sz="7200">
              <a:solidFill>
                <a:srgbClr val="00FF00"/>
              </a:solidFill>
              <a:latin typeface="TUOS Stephenson" panose="020705030800000200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dissolve">
                                      <p:cBhvr>
                                        <p:cTn id="7" dur="30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2</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Background</a:t>
            </a:r>
          </a:p>
        </p:txBody>
      </p:sp>
      <p:sp>
        <p:nvSpPr>
          <p:cNvPr id="5126" name="Rectangle 3"/>
          <p:cNvSpPr>
            <a:spLocks noGrp="1" noChangeArrowheads="1"/>
          </p:cNvSpPr>
          <p:nvPr>
            <p:ph type="body" idx="1"/>
          </p:nvPr>
        </p:nvSpPr>
        <p:spPr/>
        <p:txBody>
          <a:bodyPr/>
          <a:lstStyle/>
          <a:p>
            <a:pPr eaLnBrk="1" hangingPunct="1"/>
            <a:r>
              <a:rPr lang="en-US" altLang="en-US" sz="2400" dirty="0">
                <a:solidFill>
                  <a:srgbClr val="000000"/>
                </a:solidFill>
              </a:rPr>
              <a:t>Substantial evidence that obese women are less likely to be employed</a:t>
            </a:r>
          </a:p>
          <a:p>
            <a:pPr eaLnBrk="1" hangingPunct="1"/>
            <a:endParaRPr lang="en-US" altLang="en-US" sz="1000" dirty="0">
              <a:solidFill>
                <a:srgbClr val="000000"/>
              </a:solidFill>
            </a:endParaRPr>
          </a:p>
          <a:p>
            <a:pPr eaLnBrk="1" hangingPunct="1"/>
            <a:r>
              <a:rPr lang="en-US" altLang="en-US" sz="2400" dirty="0">
                <a:solidFill>
                  <a:srgbClr val="000000"/>
                </a:solidFill>
              </a:rPr>
              <a:t>U-shaped relationship between BMI and unemployment, but may be gender-specific</a:t>
            </a:r>
          </a:p>
          <a:p>
            <a:pPr lvl="1" eaLnBrk="1" hangingPunct="1">
              <a:buFontTx/>
              <a:buChar char="-"/>
            </a:pPr>
            <a:r>
              <a:rPr lang="en-US" altLang="en-US" sz="2000" dirty="0">
                <a:solidFill>
                  <a:srgbClr val="000000"/>
                </a:solidFill>
              </a:rPr>
              <a:t>(+) unemployment and obesity among women,</a:t>
            </a:r>
          </a:p>
          <a:p>
            <a:pPr lvl="1" eaLnBrk="1" hangingPunct="1">
              <a:buFontTx/>
              <a:buChar char="-"/>
            </a:pPr>
            <a:r>
              <a:rPr lang="en-US" altLang="en-US" sz="2000" dirty="0">
                <a:solidFill>
                  <a:srgbClr val="000000"/>
                </a:solidFill>
              </a:rPr>
              <a:t>(+) unemployment and (+) UW among men</a:t>
            </a:r>
          </a:p>
          <a:p>
            <a:pPr eaLnBrk="1" hangingPunct="1"/>
            <a:endParaRPr lang="en-US" altLang="en-US" sz="1000" dirty="0">
              <a:solidFill>
                <a:srgbClr val="000000"/>
              </a:solidFill>
            </a:endParaRPr>
          </a:p>
          <a:p>
            <a:pPr eaLnBrk="1" hangingPunct="1"/>
            <a:r>
              <a:rPr lang="en-US" altLang="en-US" sz="2400" dirty="0">
                <a:solidFill>
                  <a:srgbClr val="000000"/>
                </a:solidFill>
              </a:rPr>
              <a:t>BMI affects employment through its effect on health and other factors not as well understood</a:t>
            </a:r>
            <a:endParaRPr lang="en-US" altLang="en-US" sz="2000" dirty="0">
              <a:solidFill>
                <a:srgbClr val="000000"/>
              </a:solidFill>
            </a:endParaRPr>
          </a:p>
          <a:p>
            <a:pPr lvl="1" eaLnBrk="1" hangingPunct="1">
              <a:buFontTx/>
              <a:buChar char="-"/>
            </a:pPr>
            <a:endParaRPr lang="en-US" altLang="en-US" sz="2400" dirty="0">
              <a:solidFill>
                <a:srgbClr val="000000"/>
              </a:solidFill>
            </a:endParaRPr>
          </a:p>
          <a:p>
            <a:pPr marL="0" indent="0" eaLnBrk="1" hangingPunct="1">
              <a:buNone/>
            </a:pPr>
            <a:endParaRPr lang="en-US" altLang="en-US" sz="2400" dirty="0">
              <a:solidFill>
                <a:srgbClr val="000000"/>
              </a:solidFill>
            </a:endParaRPr>
          </a:p>
          <a:p>
            <a:pPr eaLnBrk="1" hangingPunct="1">
              <a:buFontTx/>
              <a:buChar char="-"/>
            </a:pPr>
            <a:endParaRPr lang="en-US" altLang="en-US" sz="2400" dirty="0">
              <a:solidFill>
                <a:srgbClr val="000000"/>
              </a:solidFill>
            </a:endParaRPr>
          </a:p>
        </p:txBody>
      </p:sp>
    </p:spTree>
    <p:extLst>
      <p:ext uri="{BB962C8B-B14F-4D97-AF65-F5344CB8AC3E}">
        <p14:creationId xmlns:p14="http://schemas.microsoft.com/office/powerpoint/2010/main" val="33720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3</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Aim</a:t>
            </a:r>
          </a:p>
        </p:txBody>
      </p:sp>
      <p:sp>
        <p:nvSpPr>
          <p:cNvPr id="5126" name="Rectangle 3"/>
          <p:cNvSpPr>
            <a:spLocks noGrp="1" noChangeArrowheads="1"/>
          </p:cNvSpPr>
          <p:nvPr>
            <p:ph type="body" idx="1"/>
          </p:nvPr>
        </p:nvSpPr>
        <p:spPr/>
        <p:txBody>
          <a:bodyPr/>
          <a:lstStyle/>
          <a:p>
            <a:pPr marL="0" indent="0" eaLnBrk="1" hangingPunct="1">
              <a:buNone/>
            </a:pPr>
            <a:r>
              <a:rPr lang="en-US" altLang="en-US" sz="2400" dirty="0">
                <a:solidFill>
                  <a:srgbClr val="000000"/>
                </a:solidFill>
              </a:rPr>
              <a:t>To determine difference in patterns of association between obesity and employment outcomes between male and female adults in Understanding Society</a:t>
            </a:r>
            <a:endParaRPr lang="en-US" altLang="en-US" sz="2000" dirty="0">
              <a:solidFill>
                <a:srgbClr val="000000"/>
              </a:solidFill>
            </a:endParaRPr>
          </a:p>
          <a:p>
            <a:pPr lvl="1" indent="-342900" eaLnBrk="1" hangingPunct="1">
              <a:buFontTx/>
              <a:buChar char="-"/>
            </a:pPr>
            <a:r>
              <a:rPr lang="en-US" altLang="en-US" sz="2000" dirty="0">
                <a:solidFill>
                  <a:srgbClr val="000000"/>
                </a:solidFill>
              </a:rPr>
              <a:t>Obese females are likely to be unemployed or found in domestic, caring, or other roles</a:t>
            </a:r>
          </a:p>
          <a:p>
            <a:pPr lvl="1" indent="-342900" eaLnBrk="1" hangingPunct="1">
              <a:buFontTx/>
              <a:buChar char="-"/>
            </a:pPr>
            <a:endParaRPr lang="en-US" altLang="en-US" sz="800" dirty="0">
              <a:solidFill>
                <a:srgbClr val="000000"/>
              </a:solidFill>
            </a:endParaRPr>
          </a:p>
          <a:p>
            <a:pPr lvl="1" indent="-342900" eaLnBrk="1" hangingPunct="1">
              <a:buFontTx/>
              <a:buChar char="-"/>
            </a:pPr>
            <a:r>
              <a:rPr lang="en-US" altLang="en-US" sz="2000" dirty="0">
                <a:solidFill>
                  <a:srgbClr val="000000"/>
                </a:solidFill>
              </a:rPr>
              <a:t>Unemployed males are likely to be UW</a:t>
            </a:r>
          </a:p>
          <a:p>
            <a:pPr lvl="1" indent="-342900" eaLnBrk="1" hangingPunct="1">
              <a:buFontTx/>
              <a:buChar char="-"/>
            </a:pPr>
            <a:endParaRPr lang="en-US" altLang="en-US" sz="800" dirty="0">
              <a:solidFill>
                <a:srgbClr val="000000"/>
              </a:solidFill>
            </a:endParaRPr>
          </a:p>
          <a:p>
            <a:pPr lvl="1" indent="-342900" eaLnBrk="1" hangingPunct="1">
              <a:buFontTx/>
              <a:buChar char="-"/>
            </a:pPr>
            <a:r>
              <a:rPr lang="en-US" altLang="en-US" sz="2000" dirty="0">
                <a:solidFill>
                  <a:srgbClr val="000000"/>
                </a:solidFill>
              </a:rPr>
              <a:t>Employment outcome is multinomial variable rather than as yes/no binary variable</a:t>
            </a:r>
          </a:p>
          <a:p>
            <a:pPr lvl="1" indent="-342900" eaLnBrk="1" hangingPunct="1">
              <a:buFontTx/>
              <a:buChar char="-"/>
            </a:pPr>
            <a:endParaRPr lang="en-US" altLang="en-US" sz="800" dirty="0">
              <a:solidFill>
                <a:srgbClr val="000000"/>
              </a:solidFill>
            </a:endParaRPr>
          </a:p>
          <a:p>
            <a:pPr marL="0" indent="0" eaLnBrk="1" hangingPunct="1">
              <a:buNone/>
            </a:pPr>
            <a:endParaRPr lang="en-US" altLang="en-US" sz="2400" dirty="0">
              <a:solidFill>
                <a:srgbClr val="000000"/>
              </a:solidFill>
            </a:endParaRPr>
          </a:p>
          <a:p>
            <a:pPr marL="0" indent="0" eaLnBrk="1" hangingPunct="1">
              <a:buNone/>
            </a:pPr>
            <a:endParaRPr lang="en-US" altLang="en-US" sz="2400" dirty="0">
              <a:solidFill>
                <a:srgbClr val="000000"/>
              </a:solidFill>
            </a:endParaRPr>
          </a:p>
        </p:txBody>
      </p:sp>
    </p:spTree>
    <p:extLst>
      <p:ext uri="{BB962C8B-B14F-4D97-AF65-F5344CB8AC3E}">
        <p14:creationId xmlns:p14="http://schemas.microsoft.com/office/powerpoint/2010/main" val="353333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4</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Data: Understanding Society</a:t>
            </a:r>
          </a:p>
        </p:txBody>
      </p:sp>
      <p:sp>
        <p:nvSpPr>
          <p:cNvPr id="5126" name="Rectangle 3"/>
          <p:cNvSpPr>
            <a:spLocks noGrp="1" noChangeArrowheads="1"/>
          </p:cNvSpPr>
          <p:nvPr>
            <p:ph type="body" idx="1"/>
          </p:nvPr>
        </p:nvSpPr>
        <p:spPr/>
        <p:txBody>
          <a:bodyPr/>
          <a:lstStyle/>
          <a:p>
            <a:pPr eaLnBrk="1" hangingPunct="1"/>
            <a:r>
              <a:rPr lang="en-US" altLang="en-US" sz="2800" dirty="0">
                <a:solidFill>
                  <a:srgbClr val="000000"/>
                </a:solidFill>
              </a:rPr>
              <a:t>Longitudinal sample of adults 16+ years representing the whole UK population and interviewed within household context</a:t>
            </a:r>
          </a:p>
          <a:p>
            <a:pPr eaLnBrk="1" hangingPunct="1"/>
            <a:endParaRPr lang="en-US" altLang="en-US" sz="800" dirty="0">
              <a:solidFill>
                <a:srgbClr val="000000"/>
              </a:solidFill>
            </a:endParaRPr>
          </a:p>
          <a:p>
            <a:pPr eaLnBrk="1" hangingPunct="1"/>
            <a:r>
              <a:rPr lang="en-US" altLang="en-US" sz="2800" dirty="0">
                <a:solidFill>
                  <a:srgbClr val="000000"/>
                </a:solidFill>
              </a:rPr>
              <a:t>Face-to-face interviews with adults</a:t>
            </a:r>
          </a:p>
          <a:p>
            <a:pPr eaLnBrk="1" hangingPunct="1"/>
            <a:endParaRPr lang="en-US" altLang="en-US" sz="800" dirty="0">
              <a:solidFill>
                <a:srgbClr val="000000"/>
              </a:solidFill>
            </a:endParaRPr>
          </a:p>
          <a:p>
            <a:pPr eaLnBrk="1" hangingPunct="1"/>
            <a:r>
              <a:rPr lang="en-US" altLang="en-US" sz="2800" dirty="0">
                <a:solidFill>
                  <a:srgbClr val="000000"/>
                </a:solidFill>
              </a:rPr>
              <a:t>Nurse health assessment includes biomarkers and objective measures of weight and height</a:t>
            </a:r>
            <a:endParaRPr lang="en-US" altLang="en-US" sz="2400" dirty="0">
              <a:solidFill>
                <a:srgbClr val="000000"/>
              </a:solidFill>
            </a:endParaRPr>
          </a:p>
        </p:txBody>
      </p:sp>
    </p:spTree>
    <p:extLst>
      <p:ext uri="{BB962C8B-B14F-4D97-AF65-F5344CB8AC3E}">
        <p14:creationId xmlns:p14="http://schemas.microsoft.com/office/powerpoint/2010/main" val="376247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5</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Variables</a:t>
            </a:r>
          </a:p>
        </p:txBody>
      </p:sp>
      <p:sp>
        <p:nvSpPr>
          <p:cNvPr id="5126" name="Rectangle 3"/>
          <p:cNvSpPr>
            <a:spLocks noGrp="1" noChangeArrowheads="1"/>
          </p:cNvSpPr>
          <p:nvPr>
            <p:ph type="body" idx="1"/>
          </p:nvPr>
        </p:nvSpPr>
        <p:spPr>
          <a:xfrm>
            <a:off x="663575" y="2362200"/>
            <a:ext cx="7724849" cy="3733800"/>
          </a:xfrm>
        </p:spPr>
        <p:txBody>
          <a:bodyPr/>
          <a:lstStyle/>
          <a:p>
            <a:pPr marL="457200" indent="-457200" eaLnBrk="1" hangingPunct="1">
              <a:buFont typeface="+mj-lt"/>
              <a:buAutoNum type="arabicPeriod"/>
            </a:pPr>
            <a:r>
              <a:rPr lang="en-US" altLang="en-US" sz="2800" dirty="0">
                <a:solidFill>
                  <a:srgbClr val="000000"/>
                </a:solidFill>
              </a:rPr>
              <a:t>Measure of obesity: BMI (kg/m</a:t>
            </a:r>
            <a:r>
              <a:rPr lang="en-US" altLang="en-US" sz="2800" baseline="30000" dirty="0">
                <a:solidFill>
                  <a:srgbClr val="000000"/>
                </a:solidFill>
              </a:rPr>
              <a:t>2</a:t>
            </a:r>
            <a:r>
              <a:rPr lang="en-US" altLang="en-US" sz="2800" dirty="0">
                <a:solidFill>
                  <a:srgbClr val="000000"/>
                </a:solidFill>
              </a:rPr>
              <a:t>)</a:t>
            </a:r>
          </a:p>
          <a:p>
            <a:pPr lvl="1" indent="-342900" eaLnBrk="1" hangingPunct="1"/>
            <a:r>
              <a:rPr lang="en-US" altLang="en-US" sz="2200" dirty="0">
                <a:solidFill>
                  <a:srgbClr val="000000"/>
                </a:solidFill>
              </a:rPr>
              <a:t>Self-reported in wave 1 &amp; nurse-measured in waves 2 and 3</a:t>
            </a:r>
          </a:p>
        </p:txBody>
      </p:sp>
      <p:graphicFrame>
        <p:nvGraphicFramePr>
          <p:cNvPr id="2" name="Table 1"/>
          <p:cNvGraphicFramePr>
            <a:graphicFrameLocks noGrp="1"/>
          </p:cNvGraphicFramePr>
          <p:nvPr>
            <p:extLst>
              <p:ext uri="{D42A27DB-BD31-4B8C-83A1-F6EECF244321}">
                <p14:modId xmlns:p14="http://schemas.microsoft.com/office/powerpoint/2010/main" val="2247016564"/>
              </p:ext>
            </p:extLst>
          </p:nvPr>
        </p:nvGraphicFramePr>
        <p:xfrm>
          <a:off x="1475656" y="3789040"/>
          <a:ext cx="5830305" cy="1752600"/>
        </p:xfrm>
        <a:graphic>
          <a:graphicData uri="http://schemas.openxmlformats.org/drawingml/2006/table">
            <a:tbl>
              <a:tblPr firstRow="1" bandRow="1">
                <a:tableStyleId>{5C22544A-7EE6-4342-B048-85BDC9FD1C3A}</a:tableStyleId>
              </a:tblPr>
              <a:tblGrid>
                <a:gridCol w="2063844">
                  <a:extLst>
                    <a:ext uri="{9D8B030D-6E8A-4147-A177-3AD203B41FA5}">
                      <a16:colId xmlns:a16="http://schemas.microsoft.com/office/drawing/2014/main" val="680079005"/>
                    </a:ext>
                  </a:extLst>
                </a:gridCol>
                <a:gridCol w="3766461">
                  <a:extLst>
                    <a:ext uri="{9D8B030D-6E8A-4147-A177-3AD203B41FA5}">
                      <a16:colId xmlns:a16="http://schemas.microsoft.com/office/drawing/2014/main" val="2536215661"/>
                    </a:ext>
                  </a:extLst>
                </a:gridCol>
              </a:tblGrid>
              <a:tr h="370840">
                <a:tc>
                  <a:txBody>
                    <a:bodyPr/>
                    <a:lstStyle/>
                    <a:p>
                      <a:r>
                        <a:rPr lang="en-GB" b="0" dirty="0">
                          <a:solidFill>
                            <a:srgbClr val="000000"/>
                          </a:solidFill>
                        </a:rPr>
                        <a:t>Underweight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0" marR="0" lvl="2" indent="0" algn="l" defTabSz="914400" rtl="0" eaLnBrk="1" fontAlgn="auto" latinLnBrk="0" hangingPunct="1">
                        <a:lnSpc>
                          <a:spcPct val="100000"/>
                        </a:lnSpc>
                        <a:spcBef>
                          <a:spcPts val="0"/>
                        </a:spcBef>
                        <a:spcAft>
                          <a:spcPts val="0"/>
                        </a:spcAft>
                        <a:buClrTx/>
                        <a:buSzTx/>
                        <a:buFont typeface="Calibri" panose="020F0502020204030204" pitchFamily="34" charset="0"/>
                        <a:buNone/>
                        <a:tabLst/>
                        <a:defRPr/>
                      </a:pPr>
                      <a:r>
                        <a:rPr lang="en-US" sz="1800" b="0" dirty="0">
                          <a:solidFill>
                            <a:srgbClr val="000000"/>
                          </a:solidFill>
                        </a:rPr>
                        <a:t>&lt;18.5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6731613"/>
                  </a:ext>
                </a:extLst>
              </a:tr>
              <a:tr h="370840">
                <a:tc>
                  <a:txBody>
                    <a:bodyPr/>
                    <a:lstStyle/>
                    <a:p>
                      <a:r>
                        <a:rPr lang="en-US" altLang="en-US" sz="1800" dirty="0">
                          <a:solidFill>
                            <a:srgbClr val="000000"/>
                          </a:solidFill>
                        </a:rPr>
                        <a:t>Normal</a:t>
                      </a:r>
                      <a:endParaRPr lang="en-GB"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0" lvl="2" indent="0" eaLnBrk="1" hangingPunct="1">
                        <a:buFont typeface="Calibri" panose="020F0502020204030204" pitchFamily="34" charset="0"/>
                        <a:buNone/>
                      </a:pPr>
                      <a:r>
                        <a:rPr lang="en-US" altLang="en-US" sz="1800" dirty="0">
                          <a:solidFill>
                            <a:srgbClr val="000000"/>
                          </a:solidFill>
                        </a:rPr>
                        <a:t>18.5 to &lt;25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9481065"/>
                  </a:ext>
                </a:extLst>
              </a:tr>
              <a:tr h="370840">
                <a:tc>
                  <a:txBody>
                    <a:bodyPr/>
                    <a:lstStyle/>
                    <a:p>
                      <a:r>
                        <a:rPr lang="en-US" sz="1800" dirty="0">
                          <a:solidFill>
                            <a:srgbClr val="000000"/>
                          </a:solidFill>
                        </a:rPr>
                        <a:t>Overweight</a:t>
                      </a:r>
                      <a:endParaRPr lang="en-GB"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0" marR="0" lvl="2" indent="0" algn="l" defTabSz="914400" rtl="0" eaLnBrk="1" fontAlgn="auto" latinLnBrk="0" hangingPunct="1">
                        <a:lnSpc>
                          <a:spcPct val="100000"/>
                        </a:lnSpc>
                        <a:spcBef>
                          <a:spcPts val="0"/>
                        </a:spcBef>
                        <a:spcAft>
                          <a:spcPts val="0"/>
                        </a:spcAft>
                        <a:buClrTx/>
                        <a:buSzTx/>
                        <a:buFont typeface="Calibri" panose="020F0502020204030204" pitchFamily="34" charset="0"/>
                        <a:buNone/>
                        <a:tabLst/>
                        <a:defRPr/>
                      </a:pPr>
                      <a:r>
                        <a:rPr lang="en-US" sz="1800" dirty="0">
                          <a:solidFill>
                            <a:srgbClr val="000000"/>
                          </a:solidFill>
                        </a:rPr>
                        <a:t>25 to &lt;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75495"/>
                  </a:ext>
                </a:extLst>
              </a:tr>
              <a:tr h="370840">
                <a:tc>
                  <a:txBody>
                    <a:bodyPr/>
                    <a:lstStyle/>
                    <a:p>
                      <a:r>
                        <a:rPr lang="en-US" sz="1800" dirty="0">
                          <a:solidFill>
                            <a:srgbClr val="000000"/>
                          </a:solidFill>
                        </a:rPr>
                        <a:t>Obese</a:t>
                      </a:r>
                      <a:endParaRPr lang="en-GB"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71500" marR="0" lvl="2" indent="0" algn="l" defTabSz="914400" rtl="0" eaLnBrk="1" fontAlgn="auto" latinLnBrk="0" hangingPunct="1">
                        <a:lnSpc>
                          <a:spcPct val="100000"/>
                        </a:lnSpc>
                        <a:spcBef>
                          <a:spcPts val="0"/>
                        </a:spcBef>
                        <a:spcAft>
                          <a:spcPts val="0"/>
                        </a:spcAft>
                        <a:buClrTx/>
                        <a:buSzTx/>
                        <a:buFont typeface="Calibri" panose="020F0502020204030204" pitchFamily="34" charset="0"/>
                        <a:buNone/>
                        <a:tabLst/>
                        <a:defRPr/>
                      </a:pPr>
                      <a:r>
                        <a:rPr lang="en-US" sz="1800" dirty="0">
                          <a:solidFill>
                            <a:srgbClr val="000000"/>
                          </a:solidFill>
                        </a:rPr>
                        <a:t>30 to</a:t>
                      </a:r>
                      <a:r>
                        <a:rPr lang="en-US" sz="1800" baseline="0" dirty="0">
                          <a:solidFill>
                            <a:srgbClr val="000000"/>
                          </a:solidFill>
                        </a:rPr>
                        <a:t> &lt;40 (mod. Obese) &gt;=40 (severely obese)</a:t>
                      </a:r>
                      <a:endParaRPr lang="en-US" sz="18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8190082"/>
                  </a:ext>
                </a:extLst>
              </a:tr>
            </a:tbl>
          </a:graphicData>
        </a:graphic>
      </p:graphicFrame>
    </p:spTree>
    <p:extLst>
      <p:ext uri="{BB962C8B-B14F-4D97-AF65-F5344CB8AC3E}">
        <p14:creationId xmlns:p14="http://schemas.microsoft.com/office/powerpoint/2010/main" val="415510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dirty="0"/>
              <a:t>© The University of Sheffield</a:t>
            </a:r>
            <a:endParaRPr lang="en-GB" altLang="en-US" sz="1000" dirty="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6</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Variables (2)</a:t>
            </a:r>
          </a:p>
        </p:txBody>
      </p:sp>
      <p:sp>
        <p:nvSpPr>
          <p:cNvPr id="5126" name="Rectangle 3"/>
          <p:cNvSpPr>
            <a:spLocks noGrp="1" noChangeArrowheads="1"/>
          </p:cNvSpPr>
          <p:nvPr>
            <p:ph type="body" idx="1"/>
          </p:nvPr>
        </p:nvSpPr>
        <p:spPr>
          <a:xfrm>
            <a:off x="663575" y="2362200"/>
            <a:ext cx="7724849" cy="3733800"/>
          </a:xfrm>
        </p:spPr>
        <p:txBody>
          <a:bodyPr/>
          <a:lstStyle/>
          <a:p>
            <a:pPr marL="0" indent="0" eaLnBrk="1" hangingPunct="1">
              <a:buNone/>
            </a:pPr>
            <a:r>
              <a:rPr lang="en-US" altLang="en-US" sz="2400" dirty="0">
                <a:solidFill>
                  <a:srgbClr val="000000"/>
                </a:solidFill>
              </a:rPr>
              <a:t>Wave 1 (self-reported BMI)</a:t>
            </a:r>
          </a:p>
          <a:p>
            <a:pPr marL="0" indent="0" eaLnBrk="1" hangingPunct="1">
              <a:buNone/>
            </a:pPr>
            <a:endParaRPr lang="en-US" altLang="en-US" sz="2800" dirty="0">
              <a:solidFill>
                <a:srgbClr val="000000"/>
              </a:solidFill>
            </a:endParaRPr>
          </a:p>
          <a:p>
            <a:pPr marL="0" indent="0" eaLnBrk="1" hangingPunct="1">
              <a:buNone/>
            </a:pPr>
            <a:endParaRPr lang="en-US" altLang="en-US" sz="2800" dirty="0">
              <a:solidFill>
                <a:srgbClr val="000000"/>
              </a:solidFill>
            </a:endParaRPr>
          </a:p>
          <a:p>
            <a:pPr marL="0" indent="0" eaLnBrk="1" hangingPunct="1">
              <a:buNone/>
            </a:pPr>
            <a:endParaRPr lang="en-US" altLang="en-US" sz="2400" dirty="0">
              <a:solidFill>
                <a:srgbClr val="000000"/>
              </a:solidFill>
            </a:endParaRPr>
          </a:p>
          <a:p>
            <a:pPr marL="0" indent="0" eaLnBrk="1" hangingPunct="1">
              <a:buNone/>
            </a:pPr>
            <a:r>
              <a:rPr lang="en-US" altLang="en-US" sz="2400" dirty="0">
                <a:solidFill>
                  <a:srgbClr val="000000"/>
                </a:solidFill>
              </a:rPr>
              <a:t>Waves 2 and 3 (nurse-measured BMI)</a:t>
            </a:r>
          </a:p>
          <a:p>
            <a:pPr marL="0" indent="0" eaLnBrk="1" hangingPunct="1">
              <a:buNone/>
            </a:pPr>
            <a:endParaRPr lang="en-US" altLang="en-US" sz="2800" dirty="0">
              <a:solidFill>
                <a:srgbClr val="000000"/>
              </a:solidFill>
            </a:endParaRPr>
          </a:p>
          <a:p>
            <a:pPr marL="0" lvl="0" indent="0">
              <a:buNone/>
            </a:pPr>
            <a:endParaRPr lang="en-US" altLang="en-US" sz="24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245958016"/>
              </p:ext>
            </p:extLst>
          </p:nvPr>
        </p:nvGraphicFramePr>
        <p:xfrm>
          <a:off x="755576" y="2885446"/>
          <a:ext cx="5005992" cy="1105358"/>
        </p:xfrm>
        <a:graphic>
          <a:graphicData uri="http://schemas.openxmlformats.org/drawingml/2006/table">
            <a:tbl>
              <a:tblPr firstRow="1" firstCol="1" bandRow="1">
                <a:tableStyleId>{5C22544A-7EE6-4342-B048-85BDC9FD1C3A}</a:tableStyleId>
              </a:tblPr>
              <a:tblGrid>
                <a:gridCol w="2502996">
                  <a:extLst>
                    <a:ext uri="{9D8B030D-6E8A-4147-A177-3AD203B41FA5}">
                      <a16:colId xmlns:a16="http://schemas.microsoft.com/office/drawing/2014/main" val="20000"/>
                    </a:ext>
                  </a:extLst>
                </a:gridCol>
                <a:gridCol w="2502996">
                  <a:extLst>
                    <a:ext uri="{9D8B030D-6E8A-4147-A177-3AD203B41FA5}">
                      <a16:colId xmlns:a16="http://schemas.microsoft.com/office/drawing/2014/main" val="20001"/>
                    </a:ext>
                  </a:extLst>
                </a:gridCol>
              </a:tblGrid>
              <a:tr h="792088">
                <a:tc>
                  <a:txBody>
                    <a:bodyPr/>
                    <a:lstStyle/>
                    <a:p>
                      <a:pPr marL="0" marR="0">
                        <a:lnSpc>
                          <a:spcPct val="115000"/>
                        </a:lnSpc>
                        <a:spcBef>
                          <a:spcPts val="0"/>
                        </a:spcBef>
                        <a:spcAft>
                          <a:spcPts val="0"/>
                        </a:spcAft>
                      </a:pPr>
                      <a:r>
                        <a:rPr lang="en-GB" sz="1800" dirty="0">
                          <a:solidFill>
                            <a:srgbClr val="002060"/>
                          </a:solidFill>
                          <a:effectLst/>
                        </a:rPr>
                        <a:t>Total observations</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GB" sz="1800" dirty="0">
                          <a:solidFill>
                            <a:srgbClr val="002060"/>
                          </a:solidFill>
                          <a:effectLst/>
                        </a:rPr>
                        <a:t>No. of BMI observations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3270">
                <a:tc>
                  <a:txBody>
                    <a:bodyPr/>
                    <a:lstStyle/>
                    <a:p>
                      <a:pPr marL="0" marR="0">
                        <a:lnSpc>
                          <a:spcPct val="115000"/>
                        </a:lnSpc>
                        <a:spcBef>
                          <a:spcPts val="0"/>
                        </a:spcBef>
                        <a:spcAft>
                          <a:spcPts val="0"/>
                        </a:spcAft>
                      </a:pPr>
                      <a:r>
                        <a:rPr lang="en-GB" sz="1800" b="0" dirty="0">
                          <a:solidFill>
                            <a:srgbClr val="002060"/>
                          </a:solidFill>
                          <a:effectLst/>
                        </a:rPr>
                        <a:t>50,994</a:t>
                      </a:r>
                      <a:endParaRPr lang="en-US" sz="1800" b="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GB" sz="1800" dirty="0">
                          <a:solidFill>
                            <a:srgbClr val="002060"/>
                          </a:solidFill>
                          <a:effectLst/>
                        </a:rPr>
                        <a:t>44,481 </a:t>
                      </a:r>
                      <a:r>
                        <a:rPr lang="en-GB" sz="1800" dirty="0">
                          <a:solidFill>
                            <a:srgbClr val="C00000"/>
                          </a:solidFill>
                          <a:effectLst/>
                        </a:rPr>
                        <a:t>(87)</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82350117"/>
              </p:ext>
            </p:extLst>
          </p:nvPr>
        </p:nvGraphicFramePr>
        <p:xfrm>
          <a:off x="776535" y="4972501"/>
          <a:ext cx="7755904" cy="1206246"/>
        </p:xfrm>
        <a:graphic>
          <a:graphicData uri="http://schemas.openxmlformats.org/drawingml/2006/table">
            <a:tbl>
              <a:tblPr firstRow="1" firstCol="1" bandRow="1">
                <a:tableStyleId>{5C22544A-7EE6-4342-B048-85BDC9FD1C3A}</a:tableStyleId>
              </a:tblPr>
              <a:tblGrid>
                <a:gridCol w="1206162">
                  <a:extLst>
                    <a:ext uri="{9D8B030D-6E8A-4147-A177-3AD203B41FA5}">
                      <a16:colId xmlns:a16="http://schemas.microsoft.com/office/drawing/2014/main" val="20000"/>
                    </a:ext>
                  </a:extLst>
                </a:gridCol>
                <a:gridCol w="1381696">
                  <a:extLst>
                    <a:ext uri="{9D8B030D-6E8A-4147-A177-3AD203B41FA5}">
                      <a16:colId xmlns:a16="http://schemas.microsoft.com/office/drawing/2014/main" val="20001"/>
                    </a:ext>
                  </a:extLst>
                </a:gridCol>
                <a:gridCol w="1480820">
                  <a:extLst>
                    <a:ext uri="{9D8B030D-6E8A-4147-A177-3AD203B41FA5}">
                      <a16:colId xmlns:a16="http://schemas.microsoft.com/office/drawing/2014/main" val="20002"/>
                    </a:ext>
                  </a:extLst>
                </a:gridCol>
                <a:gridCol w="1598995">
                  <a:extLst>
                    <a:ext uri="{9D8B030D-6E8A-4147-A177-3AD203B41FA5}">
                      <a16:colId xmlns:a16="http://schemas.microsoft.com/office/drawing/2014/main" val="20003"/>
                    </a:ext>
                  </a:extLst>
                </a:gridCol>
                <a:gridCol w="2088231">
                  <a:extLst>
                    <a:ext uri="{9D8B030D-6E8A-4147-A177-3AD203B41FA5}">
                      <a16:colId xmlns:a16="http://schemas.microsoft.com/office/drawing/2014/main" val="20004"/>
                    </a:ext>
                  </a:extLst>
                </a:gridCol>
              </a:tblGrid>
              <a:tr h="0">
                <a:tc>
                  <a:txBody>
                    <a:bodyPr/>
                    <a:lstStyle/>
                    <a:p>
                      <a:pPr marL="0" marR="0">
                        <a:lnSpc>
                          <a:spcPct val="115000"/>
                        </a:lnSpc>
                        <a:spcBef>
                          <a:spcPts val="0"/>
                        </a:spcBef>
                        <a:spcAft>
                          <a:spcPts val="0"/>
                        </a:spcAft>
                      </a:pPr>
                      <a:r>
                        <a:rPr lang="en-GB" sz="1800" dirty="0">
                          <a:solidFill>
                            <a:srgbClr val="002060"/>
                          </a:solidFill>
                          <a:effectLst/>
                        </a:rPr>
                        <a:t>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Total obs.</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Eligible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No. of obs./ respondents</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No. of BMI obs.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GB" sz="1800">
                          <a:solidFill>
                            <a:srgbClr val="002060"/>
                          </a:solidFill>
                          <a:effectLst/>
                        </a:rPr>
                        <a:t>Wave 2</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54,597</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26,997 </a:t>
                      </a:r>
                      <a:r>
                        <a:rPr lang="en-GB" sz="1800" dirty="0">
                          <a:solidFill>
                            <a:srgbClr val="C00000"/>
                          </a:solidFill>
                          <a:effectLst/>
                        </a:rPr>
                        <a:t>(49)</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15,646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15,055 </a:t>
                      </a:r>
                      <a:r>
                        <a:rPr lang="en-GB" sz="1800" dirty="0">
                          <a:solidFill>
                            <a:srgbClr val="C00000"/>
                          </a:solidFill>
                          <a:effectLst/>
                        </a:rPr>
                        <a:t>(28)</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GB" sz="1800">
                          <a:solidFill>
                            <a:srgbClr val="002060"/>
                          </a:solidFill>
                          <a:effectLst/>
                        </a:rPr>
                        <a:t>Wave 3</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49,739</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8,918 </a:t>
                      </a:r>
                      <a:r>
                        <a:rPr lang="en-GB" sz="1800" dirty="0">
                          <a:solidFill>
                            <a:srgbClr val="C00000"/>
                          </a:solidFill>
                          <a:effectLst/>
                        </a:rPr>
                        <a:t>(18)</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5,053</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4,849 </a:t>
                      </a:r>
                      <a:r>
                        <a:rPr lang="en-GB" sz="1800" dirty="0">
                          <a:solidFill>
                            <a:srgbClr val="C00000"/>
                          </a:solidFill>
                          <a:effectLst/>
                        </a:rPr>
                        <a:t>(9.7)</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058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602F760F-2E71-4F3E-BBCD-005158A4291D}" type="datetime1">
              <a:rPr lang="en-GB" altLang="en-US" sz="1000"/>
              <a:pPr>
                <a:spcBef>
                  <a:spcPct val="0"/>
                </a:spcBef>
                <a:buFontTx/>
                <a:buNone/>
              </a:pPr>
              <a:t>30/04/2020</a:t>
            </a:fld>
            <a:endParaRPr lang="en-GB" altLang="en-US" sz="1000">
              <a:solidFill>
                <a:srgbClr val="FFFFFF"/>
              </a:solidFill>
            </a:endParaRPr>
          </a:p>
        </p:txBody>
      </p:sp>
      <p:sp>
        <p:nvSpPr>
          <p:cNvPr id="614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614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1D3847EA-E3B9-4F02-AA89-E6A907D7D8DC}" type="slidenum">
              <a:rPr lang="en-GB" altLang="en-US" sz="1800">
                <a:latin typeface="TUOS Stephenson" panose="02070503080000020004" pitchFamily="18" charset="0"/>
              </a:rPr>
              <a:pPr>
                <a:spcBef>
                  <a:spcPct val="0"/>
                </a:spcBef>
                <a:buFontTx/>
                <a:buNone/>
              </a:pPr>
              <a:t>7</a:t>
            </a:fld>
            <a:endParaRPr lang="en-GB" altLang="en-US" sz="1800">
              <a:latin typeface="TUOS Stephenson" panose="02070503080000020004" pitchFamily="18" charset="0"/>
            </a:endParaRPr>
          </a:p>
        </p:txBody>
      </p:sp>
      <p:sp>
        <p:nvSpPr>
          <p:cNvPr id="6149" name="Rectangle 2"/>
          <p:cNvSpPr>
            <a:spLocks noGrp="1" noChangeArrowheads="1"/>
          </p:cNvSpPr>
          <p:nvPr>
            <p:ph type="title"/>
          </p:nvPr>
        </p:nvSpPr>
        <p:spPr/>
        <p:txBody>
          <a:bodyPr/>
          <a:lstStyle/>
          <a:p>
            <a:pPr eaLnBrk="1" hangingPunct="1"/>
            <a:r>
              <a:rPr lang="en-US" altLang="en-US" dirty="0"/>
              <a:t>Variables (3)</a:t>
            </a:r>
          </a:p>
        </p:txBody>
      </p:sp>
      <p:sp>
        <p:nvSpPr>
          <p:cNvPr id="6150" name="Rectangle 3"/>
          <p:cNvSpPr>
            <a:spLocks noGrp="1" noChangeArrowheads="1"/>
          </p:cNvSpPr>
          <p:nvPr>
            <p:ph type="body" sz="half" idx="1"/>
          </p:nvPr>
        </p:nvSpPr>
        <p:spPr>
          <a:xfrm>
            <a:off x="609600" y="2362200"/>
            <a:ext cx="6986736" cy="3733800"/>
          </a:xfrm>
        </p:spPr>
        <p:txBody>
          <a:bodyPr/>
          <a:lstStyle/>
          <a:p>
            <a:pPr marL="0" indent="0" eaLnBrk="1" hangingPunct="1">
              <a:buNone/>
            </a:pPr>
            <a:r>
              <a:rPr lang="en-US" altLang="en-US" dirty="0">
                <a:solidFill>
                  <a:srgbClr val="000000"/>
                </a:solidFill>
              </a:rPr>
              <a:t>2. Employment outcomes</a:t>
            </a:r>
          </a:p>
          <a:p>
            <a:pPr lvl="1" eaLnBrk="1" hangingPunct="1">
              <a:buFont typeface="Calibri" panose="020F0502020204030204" pitchFamily="34" charset="0"/>
              <a:buChar char="–"/>
            </a:pPr>
            <a:r>
              <a:rPr lang="en-US" altLang="en-US" sz="2000" dirty="0">
                <a:solidFill>
                  <a:srgbClr val="000000"/>
                </a:solidFill>
              </a:rPr>
              <a:t>In paid employment</a:t>
            </a:r>
          </a:p>
          <a:p>
            <a:pPr lvl="1" eaLnBrk="1" hangingPunct="1">
              <a:buFont typeface="Calibri" panose="020F0502020204030204" pitchFamily="34" charset="0"/>
              <a:buChar char="–"/>
            </a:pPr>
            <a:r>
              <a:rPr lang="en-US" altLang="en-US" sz="2000" dirty="0">
                <a:solidFill>
                  <a:srgbClr val="000000"/>
                </a:solidFill>
              </a:rPr>
              <a:t>Unemployed</a:t>
            </a:r>
          </a:p>
          <a:p>
            <a:pPr lvl="1" eaLnBrk="1" hangingPunct="1">
              <a:buFont typeface="Calibri" panose="020F0502020204030204" pitchFamily="34" charset="0"/>
              <a:buChar char="–"/>
            </a:pPr>
            <a:r>
              <a:rPr lang="en-US" altLang="en-US" sz="2000" dirty="0">
                <a:solidFill>
                  <a:srgbClr val="000000"/>
                </a:solidFill>
              </a:rPr>
              <a:t>On maternity leave/looking after family</a:t>
            </a:r>
          </a:p>
          <a:p>
            <a:pPr lvl="1" eaLnBrk="1" hangingPunct="1">
              <a:buFont typeface="Calibri" panose="020F0502020204030204" pitchFamily="34" charset="0"/>
              <a:buChar char="–"/>
            </a:pPr>
            <a:r>
              <a:rPr lang="en-US" altLang="en-US" sz="2000" dirty="0">
                <a:solidFill>
                  <a:srgbClr val="000000"/>
                </a:solidFill>
              </a:rPr>
              <a:t>Long-term sick sick/disabled</a:t>
            </a:r>
          </a:p>
          <a:p>
            <a:pPr lvl="1" eaLnBrk="1" hangingPunct="1">
              <a:buFont typeface="Calibri" panose="020F0502020204030204" pitchFamily="34" charset="0"/>
              <a:buChar char="–"/>
            </a:pPr>
            <a:r>
              <a:rPr lang="en-US" altLang="en-US" sz="2000" dirty="0">
                <a:solidFill>
                  <a:srgbClr val="000000"/>
                </a:solidFill>
              </a:rPr>
              <a:t>Other (on gov’t training, unpaid worker in family business, working in apprenticeship, self-employed, doing something else)</a:t>
            </a:r>
          </a:p>
        </p:txBody>
      </p:sp>
    </p:spTree>
    <p:extLst>
      <p:ext uri="{BB962C8B-B14F-4D97-AF65-F5344CB8AC3E}">
        <p14:creationId xmlns:p14="http://schemas.microsoft.com/office/powerpoint/2010/main" val="276346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30/04/2020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8</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Variables (4)</a:t>
            </a:r>
          </a:p>
        </p:txBody>
      </p:sp>
      <p:sp>
        <p:nvSpPr>
          <p:cNvPr id="5126" name="Rectangle 3"/>
          <p:cNvSpPr>
            <a:spLocks noGrp="1" noChangeArrowheads="1"/>
          </p:cNvSpPr>
          <p:nvPr>
            <p:ph type="body" idx="1"/>
          </p:nvPr>
        </p:nvSpPr>
        <p:spPr>
          <a:xfrm>
            <a:off x="663575" y="2362200"/>
            <a:ext cx="7724849" cy="3733800"/>
          </a:xfrm>
        </p:spPr>
        <p:txBody>
          <a:bodyPr/>
          <a:lstStyle/>
          <a:p>
            <a:pPr marL="0" indent="0" eaLnBrk="1" hangingPunct="1">
              <a:buNone/>
            </a:pPr>
            <a:r>
              <a:rPr lang="en-US" altLang="en-US" sz="2800" dirty="0">
                <a:solidFill>
                  <a:srgbClr val="000000"/>
                </a:solidFill>
              </a:rPr>
              <a:t>Covariates:</a:t>
            </a:r>
          </a:p>
          <a:p>
            <a:pPr marL="857250" lvl="1" indent="-457200" eaLnBrk="1" hangingPunct="1">
              <a:buFont typeface="+mj-lt"/>
              <a:buAutoNum type="arabicPeriod"/>
            </a:pPr>
            <a:r>
              <a:rPr lang="en-US" altLang="en-US" sz="2400" dirty="0">
                <a:solidFill>
                  <a:srgbClr val="000000"/>
                </a:solidFill>
              </a:rPr>
              <a:t>Gender</a:t>
            </a:r>
          </a:p>
          <a:p>
            <a:pPr marL="857250" lvl="1" indent="-457200" eaLnBrk="1" hangingPunct="1">
              <a:buFont typeface="+mj-lt"/>
              <a:buAutoNum type="arabicPeriod"/>
            </a:pPr>
            <a:r>
              <a:rPr lang="en-US" sz="2400" dirty="0">
                <a:solidFill>
                  <a:srgbClr val="000000"/>
                </a:solidFill>
              </a:rPr>
              <a:t>Age</a:t>
            </a:r>
          </a:p>
          <a:p>
            <a:pPr marL="857250" lvl="1" indent="-457200" eaLnBrk="1" hangingPunct="1">
              <a:buFont typeface="+mj-lt"/>
              <a:buAutoNum type="arabicPeriod"/>
            </a:pPr>
            <a:r>
              <a:rPr lang="en-US" sz="2400" dirty="0">
                <a:solidFill>
                  <a:srgbClr val="000000"/>
                </a:solidFill>
              </a:rPr>
              <a:t>Highest educational qualification</a:t>
            </a:r>
          </a:p>
          <a:p>
            <a:pPr marL="857250" lvl="1" indent="-457200" eaLnBrk="1" hangingPunct="1">
              <a:buFont typeface="+mj-lt"/>
              <a:buAutoNum type="arabicPeriod"/>
            </a:pPr>
            <a:r>
              <a:rPr lang="en-US" sz="2400" dirty="0">
                <a:solidFill>
                  <a:srgbClr val="000000"/>
                </a:solidFill>
              </a:rPr>
              <a:t>General self-reported health</a:t>
            </a:r>
          </a:p>
          <a:p>
            <a:pPr marL="857250" lvl="1" indent="-457200" eaLnBrk="1" hangingPunct="1">
              <a:buFont typeface="+mj-lt"/>
              <a:buAutoNum type="arabicPeriod"/>
            </a:pPr>
            <a:r>
              <a:rPr lang="en-US" sz="2400" dirty="0">
                <a:solidFill>
                  <a:srgbClr val="000000"/>
                </a:solidFill>
              </a:rPr>
              <a:t>(Average monthly income)</a:t>
            </a:r>
          </a:p>
          <a:p>
            <a:pPr marL="457200" indent="-457200" eaLnBrk="1" hangingPunct="1">
              <a:buFont typeface="+mj-lt"/>
              <a:buAutoNum type="arabicPeriod"/>
            </a:pPr>
            <a:endParaRPr lang="en-US" sz="2200" dirty="0">
              <a:solidFill>
                <a:srgbClr val="000000"/>
              </a:solidFill>
            </a:endParaRPr>
          </a:p>
          <a:p>
            <a:pPr marL="0" lvl="0" indent="0">
              <a:buNone/>
            </a:pPr>
            <a:endParaRPr lang="en-US" altLang="en-US" sz="2400" dirty="0">
              <a:solidFill>
                <a:srgbClr val="000000"/>
              </a:solidFill>
            </a:endParaRPr>
          </a:p>
        </p:txBody>
      </p:sp>
    </p:spTree>
    <p:extLst>
      <p:ext uri="{BB962C8B-B14F-4D97-AF65-F5344CB8AC3E}">
        <p14:creationId xmlns:p14="http://schemas.microsoft.com/office/powerpoint/2010/main" val="86922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8375" y="1154832"/>
            <a:ext cx="8229600" cy="762000"/>
          </a:xfrm>
        </p:spPr>
        <p:txBody>
          <a:bodyPr/>
          <a:lstStyle/>
          <a:p>
            <a:r>
              <a:rPr lang="en-GB" sz="3200" dirty="0"/>
              <a:t>Proportion of males and females per BMI category</a:t>
            </a:r>
          </a:p>
        </p:txBody>
      </p:sp>
      <p:sp>
        <p:nvSpPr>
          <p:cNvPr id="5" name="Date Placeholder 4"/>
          <p:cNvSpPr>
            <a:spLocks noGrp="1"/>
          </p:cNvSpPr>
          <p:nvPr>
            <p:ph type="dt" sz="half" idx="10"/>
          </p:nvPr>
        </p:nvSpPr>
        <p:spPr/>
        <p:txBody>
          <a:bodyPr/>
          <a:lstStyle/>
          <a:p>
            <a:pPr>
              <a:defRPr/>
            </a:pPr>
            <a:fld id="{5D26A64D-9FA2-4D13-9558-2852C5F15463}" type="datetime1">
              <a:rPr lang="en-GB" altLang="en-US" smtClean="0"/>
              <a:pPr>
                <a:defRPr/>
              </a:pPr>
              <a:t>30/04/2020</a:t>
            </a:fld>
            <a:endParaRPr lang="en-GB" altLang="en-US">
              <a:solidFill>
                <a:srgbClr val="FFFFFF"/>
              </a:solidFill>
            </a:endParaRPr>
          </a:p>
        </p:txBody>
      </p:sp>
      <p:sp>
        <p:nvSpPr>
          <p:cNvPr id="6" name="Footer Placeholder 5"/>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7" name="Slide Number Placeholder 6"/>
          <p:cNvSpPr>
            <a:spLocks noGrp="1"/>
          </p:cNvSpPr>
          <p:nvPr>
            <p:ph type="sldNum" sz="quarter" idx="12"/>
          </p:nvPr>
        </p:nvSpPr>
        <p:spPr/>
        <p:txBody>
          <a:bodyPr/>
          <a:lstStyle/>
          <a:p>
            <a:fld id="{DF6B732B-1821-437D-A8A8-C7D0648FA8F8}" type="slidenum">
              <a:rPr lang="en-GB" altLang="en-US" smtClean="0"/>
              <a:pPr/>
              <a:t>9</a:t>
            </a:fld>
            <a:endParaRPr lang="en-GB" altLang="en-US"/>
          </a:p>
        </p:txBody>
      </p:sp>
      <p:graphicFrame>
        <p:nvGraphicFramePr>
          <p:cNvPr id="9" name="Table 8"/>
          <p:cNvGraphicFramePr>
            <a:graphicFrameLocks noGrp="1"/>
          </p:cNvGraphicFramePr>
          <p:nvPr>
            <p:extLst>
              <p:ext uri="{D42A27DB-BD31-4B8C-83A1-F6EECF244321}">
                <p14:modId xmlns:p14="http://schemas.microsoft.com/office/powerpoint/2010/main" val="1033853375"/>
              </p:ext>
            </p:extLst>
          </p:nvPr>
        </p:nvGraphicFramePr>
        <p:xfrm>
          <a:off x="590790" y="2132856"/>
          <a:ext cx="8426894" cy="4358299"/>
        </p:xfrm>
        <a:graphic>
          <a:graphicData uri="http://schemas.openxmlformats.org/drawingml/2006/table">
            <a:tbl>
              <a:tblPr firstRow="1" bandRow="1">
                <a:tableStyleId>{5C22544A-7EE6-4342-B048-85BDC9FD1C3A}</a:tableStyleId>
              </a:tblPr>
              <a:tblGrid>
                <a:gridCol w="1316914">
                  <a:extLst>
                    <a:ext uri="{9D8B030D-6E8A-4147-A177-3AD203B41FA5}">
                      <a16:colId xmlns:a16="http://schemas.microsoft.com/office/drawing/2014/main" val="4045633690"/>
                    </a:ext>
                  </a:extLst>
                </a:gridCol>
                <a:gridCol w="1090770">
                  <a:extLst>
                    <a:ext uri="{9D8B030D-6E8A-4147-A177-3AD203B41FA5}">
                      <a16:colId xmlns:a16="http://schemas.microsoft.com/office/drawing/2014/main" val="617936661"/>
                    </a:ext>
                  </a:extLst>
                </a:gridCol>
                <a:gridCol w="1203842">
                  <a:extLst>
                    <a:ext uri="{9D8B030D-6E8A-4147-A177-3AD203B41FA5}">
                      <a16:colId xmlns:a16="http://schemas.microsoft.com/office/drawing/2014/main" val="139948453"/>
                    </a:ext>
                  </a:extLst>
                </a:gridCol>
                <a:gridCol w="1070954">
                  <a:extLst>
                    <a:ext uri="{9D8B030D-6E8A-4147-A177-3AD203B41FA5}">
                      <a16:colId xmlns:a16="http://schemas.microsoft.com/office/drawing/2014/main" val="2677384470"/>
                    </a:ext>
                  </a:extLst>
                </a:gridCol>
                <a:gridCol w="1336730">
                  <a:extLst>
                    <a:ext uri="{9D8B030D-6E8A-4147-A177-3AD203B41FA5}">
                      <a16:colId xmlns:a16="http://schemas.microsoft.com/office/drawing/2014/main" val="278498882"/>
                    </a:ext>
                  </a:extLst>
                </a:gridCol>
                <a:gridCol w="1203842">
                  <a:extLst>
                    <a:ext uri="{9D8B030D-6E8A-4147-A177-3AD203B41FA5}">
                      <a16:colId xmlns:a16="http://schemas.microsoft.com/office/drawing/2014/main" val="157182084"/>
                    </a:ext>
                  </a:extLst>
                </a:gridCol>
                <a:gridCol w="1203842">
                  <a:extLst>
                    <a:ext uri="{9D8B030D-6E8A-4147-A177-3AD203B41FA5}">
                      <a16:colId xmlns:a16="http://schemas.microsoft.com/office/drawing/2014/main" val="946162324"/>
                    </a:ext>
                  </a:extLst>
                </a:gridCol>
              </a:tblGrid>
              <a:tr h="456859">
                <a:tc>
                  <a:txBody>
                    <a:bodyPr/>
                    <a:lstStyle/>
                    <a:p>
                      <a:pPr>
                        <a:lnSpc>
                          <a:spcPct val="100000"/>
                        </a:lnSpc>
                      </a:pPr>
                      <a:endParaRPr lang="en-GB" sz="18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800" dirty="0">
                          <a:solidFill>
                            <a:srgbClr val="000000"/>
                          </a:solidFill>
                        </a:rPr>
                        <a:t>Wave 1 (self-reported)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800" dirty="0">
                          <a:solidFill>
                            <a:srgbClr val="000000"/>
                          </a:solidFill>
                        </a:rPr>
                        <a:t>Waves 2 &amp; 3 (nurse</a:t>
                      </a:r>
                      <a:r>
                        <a:rPr lang="en-GB" sz="1800" baseline="0" dirty="0">
                          <a:solidFill>
                            <a:srgbClr val="000000"/>
                          </a:solidFill>
                        </a:rPr>
                        <a:t> assessment)</a:t>
                      </a:r>
                      <a:endParaRPr lang="en-GB" sz="18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40892"/>
                  </a:ext>
                </a:extLst>
              </a:tr>
              <a:tr h="191213">
                <a:tc rowSpan="2">
                  <a:txBody>
                    <a:bodyPr/>
                    <a:lstStyle/>
                    <a:p>
                      <a:pPr>
                        <a:lnSpc>
                          <a:spcPct val="100000"/>
                        </a:lnSpc>
                      </a:pPr>
                      <a:r>
                        <a:rPr lang="en-GB" sz="1800" b="1" dirty="0">
                          <a:solidFill>
                            <a:srgbClr val="000000"/>
                          </a:solidFill>
                        </a:rPr>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GB" sz="1800" b="1" dirty="0">
                          <a:solidFill>
                            <a:srgbClr val="000000"/>
                          </a:solidFill>
                        </a:rPr>
                        <a:t>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00000"/>
                        </a:lnSpc>
                      </a:pPr>
                      <a:r>
                        <a:rPr lang="en-GB" sz="1800" b="1" dirty="0">
                          <a:solidFill>
                            <a:srgbClr val="000000"/>
                          </a:solidFill>
                        </a:rPr>
                        <a:t>Total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GB" sz="1800" b="1" dirty="0">
                          <a:solidFill>
                            <a:srgbClr val="000000"/>
                          </a:solidFill>
                        </a:rPr>
                        <a:t>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00000"/>
                        </a:lnSpc>
                      </a:pPr>
                      <a:r>
                        <a:rPr lang="en-GB" sz="1800" b="1" dirty="0">
                          <a:solidFill>
                            <a:srgbClr val="000000"/>
                          </a:solidFill>
                        </a:rPr>
                        <a:t>Total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969695"/>
                  </a:ext>
                </a:extLst>
              </a:tr>
              <a:tr h="185493">
                <a:tc vMerge="1">
                  <a:txBody>
                    <a:bodyPr/>
                    <a:lstStyle/>
                    <a:p>
                      <a:endParaRPr lang="en-GB"/>
                    </a:p>
                  </a:txBody>
                  <a:tcPr/>
                </a:tc>
                <a:tc>
                  <a:txBody>
                    <a:bodyPr/>
                    <a:lstStyle/>
                    <a:p>
                      <a:pPr algn="ctr">
                        <a:lnSpc>
                          <a:spcPct val="100000"/>
                        </a:lnSpc>
                      </a:pPr>
                      <a:r>
                        <a:rPr lang="en-GB" sz="1800" b="1" dirty="0">
                          <a:solidFill>
                            <a:srgbClr val="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800" b="1" dirty="0">
                          <a:solidFill>
                            <a:srgbClr val="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tc>
                  <a:txBody>
                    <a:bodyPr/>
                    <a:lstStyle/>
                    <a:p>
                      <a:pPr algn="ctr">
                        <a:lnSpc>
                          <a:spcPct val="100000"/>
                        </a:lnSpc>
                      </a:pPr>
                      <a:r>
                        <a:rPr lang="en-GB" sz="1800" b="1" dirty="0">
                          <a:solidFill>
                            <a:srgbClr val="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800" b="1" dirty="0">
                          <a:solidFill>
                            <a:srgbClr val="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extLst>
                  <a:ext uri="{0D108BD9-81ED-4DB2-BD59-A6C34878D82A}">
                    <a16:rowId xmlns:a16="http://schemas.microsoft.com/office/drawing/2014/main" val="1683751551"/>
                  </a:ext>
                </a:extLst>
              </a:tr>
              <a:tr h="535520">
                <a:tc>
                  <a:txBody>
                    <a:bodyPr/>
                    <a:lstStyle/>
                    <a:p>
                      <a:pPr>
                        <a:lnSpc>
                          <a:spcPct val="100000"/>
                        </a:lnSpc>
                      </a:pPr>
                      <a:r>
                        <a:rPr lang="en-GB" sz="1800" dirty="0">
                          <a:solidFill>
                            <a:srgbClr val="000000"/>
                          </a:solidFill>
                        </a:rPr>
                        <a:t>UW </a:t>
                      </a:r>
                    </a:p>
                    <a:p>
                      <a:pPr>
                        <a:lnSpc>
                          <a:spcPct val="100000"/>
                        </a:lnSpc>
                      </a:pPr>
                      <a:r>
                        <a:rPr lang="en-GB" sz="1600" dirty="0">
                          <a:solidFill>
                            <a:srgbClr val="000000"/>
                          </a:solidFill>
                        </a:rPr>
                        <a:t>(&lt;18.5)</a:t>
                      </a:r>
                      <a:endParaRPr lang="en-GB" sz="18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33</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1,188</a:t>
                      </a:r>
                      <a:r>
                        <a:rPr lang="en-GB" sz="1800" b="1" dirty="0">
                          <a:solidFill>
                            <a:srgbClr val="FF0000"/>
                          </a:solidFill>
                          <a:effectLst/>
                        </a:rPr>
                        <a:t> </a:t>
                      </a:r>
                      <a:endParaRPr lang="en-US" sz="1800" b="1" dirty="0">
                        <a:solidFill>
                          <a:srgbClr val="FF000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63</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282 </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089775"/>
                  </a:ext>
                </a:extLst>
              </a:tr>
              <a:tr h="535520">
                <a:tc>
                  <a:txBody>
                    <a:bodyPr/>
                    <a:lstStyle/>
                    <a:p>
                      <a:pPr>
                        <a:lnSpc>
                          <a:spcPct val="100000"/>
                        </a:lnSpc>
                      </a:pPr>
                      <a:r>
                        <a:rPr lang="en-GB" sz="1800" dirty="0">
                          <a:solidFill>
                            <a:srgbClr val="000000"/>
                          </a:solidFill>
                        </a:rPr>
                        <a:t>Normal </a:t>
                      </a:r>
                    </a:p>
                    <a:p>
                      <a:pPr>
                        <a:lnSpc>
                          <a:spcPct val="100000"/>
                        </a:lnSpc>
                      </a:pPr>
                      <a:r>
                        <a:rPr lang="en-GB" sz="1600" dirty="0">
                          <a:solidFill>
                            <a:srgbClr val="000000"/>
                          </a:solidFill>
                        </a:rPr>
                        <a:t>(18.5</a:t>
                      </a:r>
                      <a:r>
                        <a:rPr lang="en-GB" sz="1600" baseline="0" dirty="0">
                          <a:solidFill>
                            <a:srgbClr val="000000"/>
                          </a:solidFill>
                        </a:rPr>
                        <a:t> to &lt;25)</a:t>
                      </a:r>
                      <a:endParaRPr lang="en-GB"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40</a:t>
                      </a:r>
                      <a:endParaRPr lang="en-US" sz="18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49</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19,839</a:t>
                      </a:r>
                      <a:r>
                        <a:rPr lang="en-GB" sz="1800" b="1" dirty="0">
                          <a:solidFill>
                            <a:srgbClr val="002060"/>
                          </a:solidFill>
                          <a:effectLst/>
                        </a:rPr>
                        <a:t>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35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6,276 </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546977"/>
                  </a:ext>
                </a:extLst>
              </a:tr>
              <a:tr h="535520">
                <a:tc>
                  <a:txBody>
                    <a:bodyPr/>
                    <a:lstStyle/>
                    <a:p>
                      <a:pPr>
                        <a:lnSpc>
                          <a:spcPct val="100000"/>
                        </a:lnSpc>
                      </a:pPr>
                      <a:r>
                        <a:rPr lang="en-GB" sz="1800" dirty="0">
                          <a:solidFill>
                            <a:srgbClr val="000000"/>
                          </a:solidFill>
                        </a:rPr>
                        <a:t>OW </a:t>
                      </a:r>
                    </a:p>
                    <a:p>
                      <a:pPr>
                        <a:lnSpc>
                          <a:spcPct val="100000"/>
                        </a:lnSpc>
                      </a:pPr>
                      <a:r>
                        <a:rPr lang="en-GB" sz="1600" dirty="0">
                          <a:solidFill>
                            <a:srgbClr val="000000"/>
                          </a:solidFill>
                        </a:rPr>
                        <a:t>(25 to &lt;30)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dirty="0">
                          <a:solidFill>
                            <a:srgbClr val="C00000"/>
                          </a:solidFill>
                          <a:effectLst/>
                        </a:rPr>
                        <a:t>53</a:t>
                      </a:r>
                    </a:p>
                    <a:p>
                      <a:pPr marL="0" marR="0" algn="ctr">
                        <a:lnSpc>
                          <a:spcPct val="100000"/>
                        </a:lnSpc>
                        <a:spcBef>
                          <a:spcPts val="0"/>
                        </a:spcBef>
                        <a:spcAft>
                          <a:spcPts val="0"/>
                        </a:spcAft>
                      </a:pPr>
                      <a:r>
                        <a:rPr lang="en-GB" sz="1800" dirty="0">
                          <a:solidFill>
                            <a:srgbClr val="002060"/>
                          </a:solidFill>
                          <a:effectLst/>
                        </a:rPr>
                        <a:t>41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47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2A196F"/>
                          </a:solidFill>
                          <a:effectLst/>
                        </a:rPr>
                        <a:t>30</a:t>
                      </a:r>
                      <a:r>
                        <a:rPr lang="en-GB" sz="1800" dirty="0">
                          <a:solidFill>
                            <a:srgbClr val="C00000"/>
                          </a:solidFill>
                          <a:effectLst/>
                        </a:rPr>
                        <a:t> </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15,517 </a:t>
                      </a:r>
                      <a:endParaRPr lang="en-US" sz="1800" b="1" dirty="0">
                        <a:solidFill>
                          <a:srgbClr val="C0000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43</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33</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7,476</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0785227"/>
                  </a:ext>
                </a:extLst>
              </a:tr>
              <a:tr h="535520">
                <a:tc>
                  <a:txBody>
                    <a:bodyPr/>
                    <a:lstStyle/>
                    <a:p>
                      <a:pPr>
                        <a:lnSpc>
                          <a:spcPct val="100000"/>
                        </a:lnSpc>
                      </a:pPr>
                      <a:r>
                        <a:rPr lang="en-GB" sz="1800" dirty="0">
                          <a:solidFill>
                            <a:srgbClr val="000000"/>
                          </a:solidFill>
                        </a:rPr>
                        <a:t>Obese </a:t>
                      </a:r>
                      <a:r>
                        <a:rPr lang="en-GB" sz="1600" dirty="0">
                          <a:solidFill>
                            <a:srgbClr val="000000"/>
                          </a:solidFill>
                        </a:rPr>
                        <a:t>(&gt;=30)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44</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17</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55</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18</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b="1" dirty="0">
                          <a:solidFill>
                            <a:srgbClr val="C00000"/>
                          </a:solidFill>
                          <a:effectLst/>
                        </a:rPr>
                        <a:t>7,937</a:t>
                      </a:r>
                      <a:r>
                        <a:rPr lang="en-US" sz="1800" b="1" dirty="0">
                          <a:solidFill>
                            <a:srgbClr val="002060"/>
                          </a:solidFill>
                          <a:effectLst/>
                        </a:rPr>
                        <a:t> </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42</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58</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5,855</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1202721"/>
                  </a:ext>
                </a:extLst>
              </a:tr>
              <a:tr h="0">
                <a:tc>
                  <a:txBody>
                    <a:bodyPr/>
                    <a:lstStyle/>
                    <a:p>
                      <a:pPr>
                        <a:lnSpc>
                          <a:spcPct val="100000"/>
                        </a:lnSpc>
                      </a:pPr>
                      <a:r>
                        <a:rPr lang="en-GB" sz="1800" dirty="0">
                          <a:solidFill>
                            <a:srgbClr val="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02060"/>
                          </a:solidFill>
                          <a:effectLst/>
                        </a:rPr>
                        <a:t>20,222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24,259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44,481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8,683 </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11,206</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19,889</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1279043"/>
                  </a:ext>
                </a:extLst>
              </a:tr>
              <a:tr h="149736">
                <a:tc>
                  <a:txBody>
                    <a:bodyPr/>
                    <a:lstStyle/>
                    <a:p>
                      <a:pPr>
                        <a:lnSpc>
                          <a:spcPct val="100000"/>
                        </a:lnSpc>
                      </a:pPr>
                      <a:endParaRPr lang="en-GB" sz="18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00000"/>
                        </a:lnSpc>
                        <a:spcBef>
                          <a:spcPts val="0"/>
                        </a:spcBef>
                        <a:spcAft>
                          <a:spcPts val="0"/>
                        </a:spcAft>
                      </a:pPr>
                      <a:r>
                        <a:rPr lang="en-GB" sz="1400" dirty="0">
                          <a:solidFill>
                            <a:srgbClr val="002060"/>
                          </a:solidFill>
                          <a:effectLst/>
                        </a:rPr>
                        <a:t>Pearson chi2(4) = 692.1704   </a:t>
                      </a:r>
                      <a:r>
                        <a:rPr lang="en-GB" sz="1400" dirty="0" err="1">
                          <a:solidFill>
                            <a:srgbClr val="002060"/>
                          </a:solidFill>
                          <a:effectLst/>
                        </a:rPr>
                        <a:t>Pr</a:t>
                      </a:r>
                      <a:r>
                        <a:rPr lang="en-GB" sz="1400" dirty="0">
                          <a:solidFill>
                            <a:srgbClr val="002060"/>
                          </a:solidFill>
                          <a:effectLst/>
                        </a:rPr>
                        <a:t> = 0.000</a:t>
                      </a:r>
                      <a:endParaRPr lang="en-US" sz="14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15000"/>
                        </a:lnSpc>
                        <a:spcBef>
                          <a:spcPts val="0"/>
                        </a:spcBef>
                        <a:spcAft>
                          <a:spcPts val="0"/>
                        </a:spcAft>
                      </a:pPr>
                      <a:endParaRPr lang="en-US" sz="14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15000"/>
                        </a:lnSpc>
                        <a:spcBef>
                          <a:spcPts val="0"/>
                        </a:spcBef>
                        <a:spcAft>
                          <a:spcPts val="0"/>
                        </a:spcAft>
                      </a:pPr>
                      <a:endParaRPr lang="en-US" sz="14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400" dirty="0">
                          <a:solidFill>
                            <a:srgbClr val="002060"/>
                          </a:solidFill>
                          <a:effectLst/>
                        </a:rPr>
                        <a:t> Pearson chi2(4) = 329.1498   </a:t>
                      </a:r>
                      <a:r>
                        <a:rPr lang="en-GB" sz="1400" dirty="0" err="1">
                          <a:solidFill>
                            <a:srgbClr val="002060"/>
                          </a:solidFill>
                          <a:effectLst/>
                        </a:rPr>
                        <a:t>Pr</a:t>
                      </a:r>
                      <a:r>
                        <a:rPr lang="en-GB" sz="1400" dirty="0">
                          <a:solidFill>
                            <a:srgbClr val="002060"/>
                          </a:solidFill>
                          <a:effectLst/>
                        </a:rPr>
                        <a:t> = 0.000</a:t>
                      </a:r>
                      <a:endParaRPr lang="en-GB" sz="14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0847982"/>
                  </a:ext>
                </a:extLst>
              </a:tr>
            </a:tbl>
          </a:graphicData>
        </a:graphic>
      </p:graphicFrame>
    </p:spTree>
    <p:extLst>
      <p:ext uri="{BB962C8B-B14F-4D97-AF65-F5344CB8AC3E}">
        <p14:creationId xmlns:p14="http://schemas.microsoft.com/office/powerpoint/2010/main" val="2727017801"/>
      </p:ext>
    </p:extLst>
  </p:cSld>
  <p:clrMapOvr>
    <a:masterClrMapping/>
  </p:clrMapOvr>
</p:sld>
</file>

<file path=ppt/theme/theme1.xml><?xml version="1.0" encoding="utf-8"?>
<a:theme xmlns:a="http://schemas.openxmlformats.org/drawingml/2006/main" name="tuos_ppt_template_white">
  <a:themeElements>
    <a:clrScheme name="">
      <a:dk1>
        <a:srgbClr val="00FFFF"/>
      </a:dk1>
      <a:lt1>
        <a:srgbClr val="FFFFFF"/>
      </a:lt1>
      <a:dk2>
        <a:srgbClr val="FFFF33"/>
      </a:dk2>
      <a:lt2>
        <a:srgbClr val="FCFBE3"/>
      </a:lt2>
      <a:accent1>
        <a:srgbClr val="FFFF00"/>
      </a:accent1>
      <a:accent2>
        <a:srgbClr val="B5B5B5"/>
      </a:accent2>
      <a:accent3>
        <a:srgbClr val="FFFFFF"/>
      </a:accent3>
      <a:accent4>
        <a:srgbClr val="00DADA"/>
      </a:accent4>
      <a:accent5>
        <a:srgbClr val="FFFFAA"/>
      </a:accent5>
      <a:accent6>
        <a:srgbClr val="A4A4A4"/>
      </a:accent6>
      <a:hlink>
        <a:srgbClr val="00B4F0"/>
      </a:hlink>
      <a:folHlink>
        <a:srgbClr val="FF00AE"/>
      </a:folHlink>
    </a:clrScheme>
    <a:fontScheme name="Default Design">
      <a:majorFont>
        <a:latin typeface="TUOS Stephenson"/>
        <a:ea typeface=""/>
        <a:cs typeface=""/>
      </a:majorFont>
      <a:minorFont>
        <a:latin typeface="TUOS Bla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UOS Stephenson"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UOS Stephenson" pitchFamily="-128" charset="0"/>
          </a:defRPr>
        </a:defPPr>
      </a:lstStyle>
    </a:lnDef>
  </a:objectDefaults>
  <a:extraClrSchemeLst>
    <a:extraClrScheme>
      <a:clrScheme name="Default Design 1">
        <a:dk1>
          <a:srgbClr val="2A196F"/>
        </a:dk1>
        <a:lt1>
          <a:srgbClr val="F9FFA2"/>
        </a:lt1>
        <a:dk2>
          <a:srgbClr val="00B3EF"/>
        </a:dk2>
        <a:lt2>
          <a:srgbClr val="FCFBE3"/>
        </a:lt2>
        <a:accent1>
          <a:srgbClr val="FFFF00"/>
        </a:accent1>
        <a:accent2>
          <a:srgbClr val="B5B5B5"/>
        </a:accent2>
        <a:accent3>
          <a:srgbClr val="FBFFCE"/>
        </a:accent3>
        <a:accent4>
          <a:srgbClr val="22145E"/>
        </a:accent4>
        <a:accent5>
          <a:srgbClr val="FFFFAA"/>
        </a:accent5>
        <a:accent6>
          <a:srgbClr val="A4A4A4"/>
        </a:accent6>
        <a:hlink>
          <a:srgbClr val="00B4F0"/>
        </a:hlink>
        <a:folHlink>
          <a:srgbClr val="FF00A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FCFBE3"/>
    </a:dk1>
    <a:lt1>
      <a:srgbClr val="FFFFFF"/>
    </a:lt1>
    <a:dk2>
      <a:srgbClr val="336699"/>
    </a:dk2>
    <a:lt2>
      <a:srgbClr val="FFFF33"/>
    </a:lt2>
    <a:accent1>
      <a:srgbClr val="FFFF00"/>
    </a:accent1>
    <a:accent2>
      <a:srgbClr val="B5B5B5"/>
    </a:accent2>
    <a:accent3>
      <a:srgbClr val="ADB8CA"/>
    </a:accent3>
    <a:accent4>
      <a:srgbClr val="DADADA"/>
    </a:accent4>
    <a:accent5>
      <a:srgbClr val="FFFFAA"/>
    </a:accent5>
    <a:accent6>
      <a:srgbClr val="A4A4A4"/>
    </a:accent6>
    <a:hlink>
      <a:srgbClr val="00B4F0"/>
    </a:hlink>
    <a:folHlink>
      <a:srgbClr val="FF00AE"/>
    </a:folHlink>
  </a:clrScheme>
</a:themeOverride>
</file>

<file path=ppt/theme/themeOverride2.xml><?xml version="1.0" encoding="utf-8"?>
<a:themeOverride xmlns:a="http://schemas.openxmlformats.org/drawingml/2006/main">
  <a:clrScheme name="">
    <a:dk1>
      <a:srgbClr val="FFFFFF"/>
    </a:dk1>
    <a:lt1>
      <a:srgbClr val="FFFFFF"/>
    </a:lt1>
    <a:dk2>
      <a:srgbClr val="FFFF33"/>
    </a:dk2>
    <a:lt2>
      <a:srgbClr val="FCFBE3"/>
    </a:lt2>
    <a:accent1>
      <a:srgbClr val="FFFF00"/>
    </a:accent1>
    <a:accent2>
      <a:srgbClr val="B5B5B5"/>
    </a:accent2>
    <a:accent3>
      <a:srgbClr val="FFFFFF"/>
    </a:accent3>
    <a:accent4>
      <a:srgbClr val="DADADA"/>
    </a:accent4>
    <a:accent5>
      <a:srgbClr val="FFFFAA"/>
    </a:accent5>
    <a:accent6>
      <a:srgbClr val="A4A4A4"/>
    </a:accent6>
    <a:hlink>
      <a:srgbClr val="00B4F0"/>
    </a:hlink>
    <a:folHlink>
      <a:srgbClr val="FF00AE"/>
    </a:folHlink>
  </a:clrScheme>
</a:themeOverride>
</file>

<file path=docProps/app.xml><?xml version="1.0" encoding="utf-8"?>
<Properties xmlns="http://schemas.openxmlformats.org/officeDocument/2006/extended-properties" xmlns:vt="http://schemas.openxmlformats.org/officeDocument/2006/docPropsVTypes">
  <Template>tuos_ppt_template_white</Template>
  <TotalTime>3715</TotalTime>
  <Words>1966</Words>
  <Application>Microsoft Office PowerPoint</Application>
  <PresentationFormat>On-screen Show (4:3)</PresentationFormat>
  <Paragraphs>339</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SBL Greek</vt:lpstr>
      <vt:lpstr>TUOS Blake</vt:lpstr>
      <vt:lpstr>TUOS Stephenson</vt:lpstr>
      <vt:lpstr>Wingdings</vt:lpstr>
      <vt:lpstr>tuos_ppt_template_white</vt:lpstr>
      <vt:lpstr>The relationship between obesity and employment outcomes</vt:lpstr>
      <vt:lpstr>Background</vt:lpstr>
      <vt:lpstr>Aim</vt:lpstr>
      <vt:lpstr>Data: Understanding Society</vt:lpstr>
      <vt:lpstr>Variables</vt:lpstr>
      <vt:lpstr>Variables (2)</vt:lpstr>
      <vt:lpstr>Variables (3)</vt:lpstr>
      <vt:lpstr>Variables (4)</vt:lpstr>
      <vt:lpstr>Proportion of males and females per BMI category</vt:lpstr>
      <vt:lpstr>PowerPoint Presentation</vt:lpstr>
      <vt:lpstr>PowerPoint Presentation</vt:lpstr>
      <vt:lpstr>PowerPoint Presentation</vt:lpstr>
      <vt:lpstr>Marginal effects from ordered probit regression, wave 1 (self-reported BMI)</vt:lpstr>
      <vt:lpstr>Marginal effects from ordered probit regression, waves 2 and 3 (nurse-measured BMI)</vt:lpstr>
      <vt:lpstr>Main findings</vt:lpstr>
      <vt:lpstr>Interpretation</vt:lpstr>
      <vt:lpstr>Interpretation (2)</vt:lpstr>
      <vt:lpstr>Limitations and further research</vt:lpstr>
      <vt:lpstr>PowerPoint Presentation</vt:lpstr>
    </vt:vector>
  </TitlesOfParts>
  <Manager>Design team</Manager>
  <Company>Univeristy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PowerPoint Template</dc:title>
  <dc:subject>PowerPoint template</dc:subject>
  <dc:creator>Admin</dc:creator>
  <cp:keywords>tuos, sheffield, university, powerpoint, ppt, template, i-d, 2005, white, dmc</cp:keywords>
  <dc:description>Please use this template for all your screen presentation requirements - adapting as necessary to the audience and facility in which it might be seen._x000d_
_x000d_
© 2005  The Univeristy of Sheffield</dc:description>
  <cp:lastModifiedBy>Genevieve David</cp:lastModifiedBy>
  <cp:revision>190</cp:revision>
  <cp:lastPrinted>2005-02-24T11:31:10Z</cp:lastPrinted>
  <dcterms:created xsi:type="dcterms:W3CDTF">2011-12-13T16:55:01Z</dcterms:created>
  <dcterms:modified xsi:type="dcterms:W3CDTF">2020-04-30T14:37:26Z</dcterms:modified>
  <cp:category>Templates, identity</cp:category>
</cp:coreProperties>
</file>