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0"/>
  </p:notesMasterIdLst>
  <p:handoutMasterIdLst>
    <p:handoutMasterId r:id="rId21"/>
  </p:handoutMasterIdLst>
  <p:sldIdLst>
    <p:sldId id="266" r:id="rId2"/>
    <p:sldId id="285" r:id="rId3"/>
    <p:sldId id="274" r:id="rId4"/>
    <p:sldId id="284" r:id="rId5"/>
    <p:sldId id="300" r:id="rId6"/>
    <p:sldId id="301" r:id="rId7"/>
    <p:sldId id="302" r:id="rId8"/>
    <p:sldId id="282" r:id="rId9"/>
    <p:sldId id="299" r:id="rId10"/>
    <p:sldId id="298" r:id="rId11"/>
    <p:sldId id="303" r:id="rId12"/>
    <p:sldId id="293" r:id="rId13"/>
    <p:sldId id="296" r:id="rId14"/>
    <p:sldId id="279" r:id="rId15"/>
    <p:sldId id="281" r:id="rId16"/>
    <p:sldId id="280" r:id="rId17"/>
    <p:sldId id="283" r:id="rId18"/>
    <p:sldId id="271" r:id="rId19"/>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UOS Stephenson" panose="020705030800000200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UOS Stephenson" panose="020705030800000200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UOS Stephenson" panose="020705030800000200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UOS Stephenson" panose="020705030800000200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UOS Stephenson" panose="020705030800000200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UOS Stephenson" panose="020705030800000200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UOS Stephenson" panose="020705030800000200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UOS Stephenson" panose="020705030800000200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UOS Stephenson" panose="020705030800000200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0099CC"/>
    <a:srgbClr val="2A196F"/>
    <a:srgbClr val="CC6600"/>
    <a:srgbClr val="006666"/>
    <a:srgbClr val="008080"/>
    <a:srgbClr val="339966"/>
    <a:srgbClr val="FF0000"/>
    <a:srgbClr val="336699"/>
    <a:srgbClr val="02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3137" autoAdjust="0"/>
  </p:normalViewPr>
  <p:slideViewPr>
    <p:cSldViewPr>
      <p:cViewPr varScale="1">
        <p:scale>
          <a:sx n="68" d="100"/>
          <a:sy n="68" d="100"/>
        </p:scale>
        <p:origin x="147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stfdata06\home\CM\Cmp16gd\ManW7\Desktop\tab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600">
                <a:solidFill>
                  <a:sysClr val="windowText" lastClr="000000"/>
                </a:solidFill>
                <a:latin typeface="Arial" panose="020B0604020202020204" pitchFamily="34" charset="0"/>
                <a:cs typeface="Arial" panose="020B0604020202020204" pitchFamily="34" charset="0"/>
              </a:rPr>
              <a:t>Ratio of the odds of a given </a:t>
            </a:r>
            <a:r>
              <a:rPr lang="en-US" sz="1600" baseline="0">
                <a:solidFill>
                  <a:sysClr val="windowText" lastClr="000000"/>
                </a:solidFill>
                <a:latin typeface="Arial" panose="020B0604020202020204" pitchFamily="34" charset="0"/>
                <a:cs typeface="Arial" panose="020B0604020202020204" pitchFamily="34" charset="0"/>
              </a:rPr>
              <a:t>BMI between males and females</a:t>
            </a:r>
            <a:endParaRPr lang="en-US" sz="1600">
              <a:solidFill>
                <a:sysClr val="windowText" lastClr="000000"/>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Sheet1!$J$11</c:f>
              <c:strCache>
                <c:ptCount val="1"/>
                <c:pt idx="0">
                  <c:v>Mean</c:v>
                </c:pt>
              </c:strCache>
            </c:strRef>
          </c:tx>
          <c:spPr>
            <a:solidFill>
              <a:srgbClr val="0070C0"/>
            </a:solidFill>
            <a:ln>
              <a:noFill/>
            </a:ln>
            <a:effectLst/>
          </c:spPr>
          <c:invertIfNegative val="0"/>
          <c:dPt>
            <c:idx val="3"/>
            <c:invertIfNegative val="0"/>
            <c:bubble3D val="0"/>
            <c:spPr>
              <a:pattFill prst="pct70">
                <a:fgClr>
                  <a:srgbClr val="0070C0"/>
                </a:fgClr>
                <a:bgClr>
                  <a:schemeClr val="bg1"/>
                </a:bgClr>
              </a:pattFill>
              <a:ln>
                <a:noFill/>
              </a:ln>
              <a:effectLst/>
            </c:spPr>
            <c:extLst>
              <c:ext xmlns:c16="http://schemas.microsoft.com/office/drawing/2014/chart" uri="{C3380CC4-5D6E-409C-BE32-E72D297353CC}">
                <c16:uniqueId val="{00000001-F6F4-4AF9-8739-4C6308C54A47}"/>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0.1"/>
            <c:spPr>
              <a:noFill/>
              <a:ln w="9525" cap="flat" cmpd="sng" algn="ctr">
                <a:solidFill>
                  <a:sysClr val="windowText" lastClr="000000"/>
                </a:solidFill>
                <a:round/>
              </a:ln>
              <a:effectLst/>
            </c:spPr>
          </c:errBars>
          <c:cat>
            <c:multiLvlStrRef>
              <c:f>Sheet1!$K$9:$P$10</c:f>
              <c:multiLvlStrCache>
                <c:ptCount val="6"/>
                <c:lvl>
                  <c:pt idx="0">
                    <c:v>Underweight</c:v>
                  </c:pt>
                  <c:pt idx="1">
                    <c:v>Overweight</c:v>
                  </c:pt>
                  <c:pt idx="2">
                    <c:v>Obese</c:v>
                  </c:pt>
                  <c:pt idx="3">
                    <c:v>Underweight</c:v>
                  </c:pt>
                  <c:pt idx="4">
                    <c:v>Overweight</c:v>
                  </c:pt>
                  <c:pt idx="5">
                    <c:v>Obese</c:v>
                  </c:pt>
                </c:lvl>
                <c:lvl>
                  <c:pt idx="0">
                    <c:v>Wave 1 (self-reported)</c:v>
                  </c:pt>
                  <c:pt idx="3">
                    <c:v>Waves 2 and 3 (nurse-measured)</c:v>
                  </c:pt>
                </c:lvl>
              </c:multiLvlStrCache>
            </c:multiLvlStrRef>
          </c:cat>
          <c:val>
            <c:numRef>
              <c:f>Sheet1!$K$11:$P$11</c:f>
              <c:numCache>
                <c:formatCode>General</c:formatCode>
                <c:ptCount val="6"/>
                <c:pt idx="0">
                  <c:v>0.73</c:v>
                </c:pt>
                <c:pt idx="1">
                  <c:v>1.68</c:v>
                </c:pt>
                <c:pt idx="2">
                  <c:v>1.75</c:v>
                </c:pt>
                <c:pt idx="3">
                  <c:v>0.95</c:v>
                </c:pt>
                <c:pt idx="4">
                  <c:v>1.66</c:v>
                </c:pt>
                <c:pt idx="5">
                  <c:v>1.22</c:v>
                </c:pt>
              </c:numCache>
            </c:numRef>
          </c:val>
          <c:extLst>
            <c:ext xmlns:c16="http://schemas.microsoft.com/office/drawing/2014/chart" uri="{C3380CC4-5D6E-409C-BE32-E72D297353CC}">
              <c16:uniqueId val="{00000000-F6F4-4AF9-8739-4C6308C54A47}"/>
            </c:ext>
          </c:extLst>
        </c:ser>
        <c:dLbls>
          <c:showLegendKey val="0"/>
          <c:showVal val="0"/>
          <c:showCatName val="0"/>
          <c:showSerName val="0"/>
          <c:showPercent val="0"/>
          <c:showBubbleSize val="0"/>
        </c:dLbls>
        <c:gapWidth val="219"/>
        <c:overlap val="-27"/>
        <c:axId val="332215512"/>
        <c:axId val="332211200"/>
      </c:barChart>
      <c:catAx>
        <c:axId val="332215512"/>
        <c:scaling>
          <c:orientation val="minMax"/>
        </c:scaling>
        <c:delete val="0"/>
        <c:axPos val="b"/>
        <c:numFmt formatCode="General" sourceLinked="1"/>
        <c:majorTickMark val="none"/>
        <c:minorTickMark val="none"/>
        <c:tickLblPos val="nextTo"/>
        <c:spPr>
          <a:noFill/>
          <a:ln w="9525" cap="flat" cmpd="sng" algn="ctr">
            <a:solidFill>
              <a:schemeClr val="accent6">
                <a:lumMod val="60000"/>
                <a:lumOff val="40000"/>
              </a:schemeClr>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32211200"/>
        <c:crosses val="autoZero"/>
        <c:auto val="1"/>
        <c:lblAlgn val="ctr"/>
        <c:lblOffset val="100"/>
        <c:noMultiLvlLbl val="0"/>
      </c:catAx>
      <c:valAx>
        <c:axId val="332211200"/>
        <c:scaling>
          <c:orientation val="minMax"/>
        </c:scaling>
        <c:delete val="0"/>
        <c:axPos val="l"/>
        <c:majorGridlines>
          <c:spPr>
            <a:ln w="9525" cap="flat" cmpd="sng" algn="ctr">
              <a:solidFill>
                <a:schemeClr val="accent6">
                  <a:lumMod val="60000"/>
                  <a:lumOff val="40000"/>
                </a:schemeClr>
              </a:solidFill>
              <a:round/>
            </a:ln>
            <a:effectLst/>
          </c:spPr>
        </c:majorGridlines>
        <c:title>
          <c:tx>
            <c:rich>
              <a:bodyPr rot="-5400000" spcFirstLastPara="1" vertOverflow="ellipsis" vert="horz" wrap="square" anchor="ctr" anchorCtr="1"/>
              <a:lstStyle/>
              <a:p>
                <a:pPr>
                  <a:defRPr sz="14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GB" sz="1400">
                    <a:solidFill>
                      <a:sysClr val="windowText" lastClr="000000"/>
                    </a:solidFill>
                    <a:latin typeface="Arial" panose="020B0604020202020204" pitchFamily="34" charset="0"/>
                    <a:cs typeface="Arial" panose="020B0604020202020204" pitchFamily="34" charset="0"/>
                  </a:rPr>
                  <a:t>Odd</a:t>
                </a:r>
                <a:r>
                  <a:rPr lang="en-GB" sz="1400" baseline="0">
                    <a:solidFill>
                      <a:sysClr val="windowText" lastClr="000000"/>
                    </a:solidFill>
                    <a:latin typeface="Arial" panose="020B0604020202020204" pitchFamily="34" charset="0"/>
                    <a:cs typeface="Arial" panose="020B0604020202020204" pitchFamily="34" charset="0"/>
                  </a:rPr>
                  <a:t> Ratio with 95% CI</a:t>
                </a:r>
                <a:endParaRPr lang="en-GB" sz="1400">
                  <a:solidFill>
                    <a:sysClr val="windowText" lastClr="000000"/>
                  </a:solidFill>
                  <a:latin typeface="Arial" panose="020B0604020202020204" pitchFamily="34" charset="0"/>
                  <a:cs typeface="Arial" panose="020B0604020202020204" pitchFamily="34" charset="0"/>
                </a:endParaRPr>
              </a:p>
            </c:rich>
          </c:tx>
          <c:overlay val="0"/>
          <c:spPr>
            <a:noFill/>
            <a:ln>
              <a:noFill/>
            </a:ln>
            <a:effectLst/>
          </c:spPr>
          <c:txPr>
            <a:bodyPr rot="-5400000" spcFirstLastPara="1" vertOverflow="ellipsis" vert="horz" wrap="square" anchor="ctr" anchorCtr="1"/>
            <a:lstStyle/>
            <a:p>
              <a:pPr>
                <a:defRPr sz="14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32215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UOS Stephenson" pitchFamily="-128" charset="0"/>
                <a:ea typeface="+mn-ea"/>
                <a:cs typeface="+mn-cs"/>
              </a:defRPr>
            </a:lvl1pPr>
          </a:lstStyle>
          <a:p>
            <a:pPr>
              <a:defRPr/>
            </a:pPr>
            <a:endParaRPr lang="en-GB"/>
          </a:p>
        </p:txBody>
      </p:sp>
      <p:sp>
        <p:nvSpPr>
          <p:cNvPr id="92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UOS Stephenson" pitchFamily="-128" charset="0"/>
                <a:ea typeface="+mn-ea"/>
                <a:cs typeface="+mn-cs"/>
              </a:defRPr>
            </a:lvl1pPr>
          </a:lstStyle>
          <a:p>
            <a:pPr>
              <a:defRPr/>
            </a:pPr>
            <a:endParaRPr lang="en-GB"/>
          </a:p>
        </p:txBody>
      </p:sp>
      <p:sp>
        <p:nvSpPr>
          <p:cNvPr id="92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UOS Stephenson" pitchFamily="-128" charset="0"/>
                <a:ea typeface="+mn-ea"/>
                <a:cs typeface="+mn-cs"/>
              </a:defRPr>
            </a:lvl1pPr>
          </a:lstStyle>
          <a:p>
            <a:pPr>
              <a:defRPr/>
            </a:pPr>
            <a:endParaRPr lang="en-GB"/>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B4DD4A0E-A071-47B5-98F1-36EABB00AAAC}" type="slidenum">
              <a:rPr lang="en-GB" altLang="en-US"/>
              <a:pPr/>
              <a:t>‹#›</a:t>
            </a:fld>
            <a:endParaRPr lang="en-GB" altLang="en-US"/>
          </a:p>
        </p:txBody>
      </p:sp>
    </p:spTree>
    <p:extLst>
      <p:ext uri="{BB962C8B-B14F-4D97-AF65-F5344CB8AC3E}">
        <p14:creationId xmlns:p14="http://schemas.microsoft.com/office/powerpoint/2010/main" val="432874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UOS Stephenson" pitchFamily="-128" charset="0"/>
                <a:ea typeface="+mn-ea"/>
                <a:cs typeface="+mn-cs"/>
              </a:defRPr>
            </a:lvl1pPr>
          </a:lstStyle>
          <a:p>
            <a:pPr>
              <a:defRPr/>
            </a:pPr>
            <a:endParaRPr lang="en-GB"/>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UOS Stephenson" pitchFamily="-128" charset="0"/>
                <a:ea typeface="+mn-ea"/>
                <a:cs typeface="+mn-cs"/>
              </a:defRPr>
            </a:lvl1pPr>
          </a:lstStyle>
          <a:p>
            <a:pPr>
              <a:defRPr/>
            </a:pPr>
            <a:endParaRPr lang="en-GB"/>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UOS Stephenson" pitchFamily="-128" charset="0"/>
                <a:ea typeface="+mn-ea"/>
                <a:cs typeface="+mn-cs"/>
              </a:defRPr>
            </a:lvl1pPr>
          </a:lstStyle>
          <a:p>
            <a:pPr>
              <a:defRPr/>
            </a:pPr>
            <a:endParaRPr lang="en-GB"/>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3E5BDD99-E0B0-45CF-86E5-0C12C94E08EA}" type="slidenum">
              <a:rPr lang="en-GB" altLang="en-US"/>
              <a:pPr/>
              <a:t>‹#›</a:t>
            </a:fld>
            <a:endParaRPr lang="en-GB" altLang="en-US"/>
          </a:p>
        </p:txBody>
      </p:sp>
    </p:spTree>
    <p:extLst>
      <p:ext uri="{BB962C8B-B14F-4D97-AF65-F5344CB8AC3E}">
        <p14:creationId xmlns:p14="http://schemas.microsoft.com/office/powerpoint/2010/main" val="4217138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UOS Stephenson" pitchFamily="-12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UOS Stephenson" pitchFamily="-12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UOS Stephenson" pitchFamily="-12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UOS Stephenson" pitchFamily="-12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UOS Stephenson" pitchFamily="-12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12736B44-EACB-48E6-B7CC-FDC2D45B6ACD}" type="slidenum">
              <a:rPr lang="en-GB" altLang="en-US"/>
              <a:pPr>
                <a:spcBef>
                  <a:spcPct val="0"/>
                </a:spcBef>
              </a:pPr>
              <a:t>1</a:t>
            </a:fld>
            <a:endParaRPr lang="en-GB"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UOS Stephenson" panose="02070503080000020004" pitchFamily="18" charset="0"/>
            </a:endParaRPr>
          </a:p>
        </p:txBody>
      </p:sp>
    </p:spTree>
    <p:extLst>
      <p:ext uri="{BB962C8B-B14F-4D97-AF65-F5344CB8AC3E}">
        <p14:creationId xmlns:p14="http://schemas.microsoft.com/office/powerpoint/2010/main" val="1789770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dirty="0"/>
              <a:t>Similar PP</a:t>
            </a:r>
            <a:r>
              <a:rPr lang="en-GB" b="0" baseline="0" dirty="0"/>
              <a:t> of being in paid employment for both obese/OW females and males, although PP in females slightly lower. PP is higher when OW&gt;obese. And PP when normal BMI is highest.</a:t>
            </a:r>
          </a:p>
          <a:p>
            <a:pPr marL="171450" indent="-171450">
              <a:buFont typeface="Arial" panose="020B0604020202020204" pitchFamily="34" charset="0"/>
              <a:buChar char="•"/>
            </a:pPr>
            <a:r>
              <a:rPr lang="en-GB" b="0" baseline="0" dirty="0"/>
              <a:t>The PP of being OW/obese female and unemployed/other is only slightly lower than in OW/obese males; the difference is larger when in home. Normal BMI females have greater PP.</a:t>
            </a:r>
          </a:p>
          <a:p>
            <a:pPr marL="171450" indent="-171450">
              <a:buFont typeface="Arial" panose="020B0604020202020204" pitchFamily="34" charset="0"/>
              <a:buChar char="•"/>
            </a:pPr>
            <a:r>
              <a:rPr lang="en-GB" b="0" baseline="0" dirty="0"/>
              <a:t>Being UW male has the least PP of being unemployed relative to the other BMI categories.</a:t>
            </a:r>
          </a:p>
          <a:p>
            <a:pPr marL="171450" indent="-171450">
              <a:buFont typeface="Arial" panose="020B0604020202020204" pitchFamily="34" charset="0"/>
              <a:buChar char="•"/>
            </a:pPr>
            <a:r>
              <a:rPr lang="en-GB" b="0" baseline="0" dirty="0"/>
              <a:t>Similar distribution of employment outcomes between males and females even after adjusting for covariates</a:t>
            </a:r>
            <a:endParaRPr lang="en-GB" b="0" dirty="0"/>
          </a:p>
        </p:txBody>
      </p:sp>
      <p:sp>
        <p:nvSpPr>
          <p:cNvPr id="4" name="Slide Number Placeholder 3"/>
          <p:cNvSpPr>
            <a:spLocks noGrp="1"/>
          </p:cNvSpPr>
          <p:nvPr>
            <p:ph type="sldNum" sz="quarter" idx="10"/>
          </p:nvPr>
        </p:nvSpPr>
        <p:spPr/>
        <p:txBody>
          <a:bodyPr/>
          <a:lstStyle/>
          <a:p>
            <a:fld id="{3E5BDD99-E0B0-45CF-86E5-0C12C94E08EA}" type="slidenum">
              <a:rPr lang="en-GB" altLang="en-US" smtClean="0"/>
              <a:pPr/>
              <a:t>12</a:t>
            </a:fld>
            <a:endParaRPr lang="en-GB" altLang="en-US"/>
          </a:p>
        </p:txBody>
      </p:sp>
    </p:spTree>
    <p:extLst>
      <p:ext uri="{BB962C8B-B14F-4D97-AF65-F5344CB8AC3E}">
        <p14:creationId xmlns:p14="http://schemas.microsoft.com/office/powerpoint/2010/main" val="988233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0" dirty="0"/>
              <a:t>Similar PP</a:t>
            </a:r>
            <a:r>
              <a:rPr lang="en-GB" b="0" baseline="0" dirty="0"/>
              <a:t> of being in paid employment for both obese/OW females and males. PP is higher when OW&gt;obese. And PP when normal BMI is lower than obese (males) and OW (females).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0" baseline="0" dirty="0"/>
              <a:t>The PP of being OW/obese female and unemployed/other is similar to that in OW/obese males; the difference is larger when in home (higher in obese female).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0" baseline="0" dirty="0"/>
              <a:t>Being UW male has the least PP of being unemployed relative to the other BMI categories.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0" baseline="0" dirty="0"/>
              <a:t>The distribution of employment outcomes is not as similar. Variations are greater. PP for normal BMI has shifted.</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GB" b="0" dirty="0"/>
          </a:p>
        </p:txBody>
      </p:sp>
      <p:sp>
        <p:nvSpPr>
          <p:cNvPr id="4" name="Slide Number Placeholder 3"/>
          <p:cNvSpPr>
            <a:spLocks noGrp="1"/>
          </p:cNvSpPr>
          <p:nvPr>
            <p:ph type="sldNum" sz="quarter" idx="10"/>
          </p:nvPr>
        </p:nvSpPr>
        <p:spPr/>
        <p:txBody>
          <a:bodyPr/>
          <a:lstStyle/>
          <a:p>
            <a:fld id="{3E5BDD99-E0B0-45CF-86E5-0C12C94E08EA}" type="slidenum">
              <a:rPr lang="en-GB" altLang="en-US" smtClean="0"/>
              <a:pPr/>
              <a:t>13</a:t>
            </a:fld>
            <a:endParaRPr lang="en-GB" altLang="en-US"/>
          </a:p>
        </p:txBody>
      </p:sp>
    </p:spTree>
    <p:extLst>
      <p:ext uri="{BB962C8B-B14F-4D97-AF65-F5344CB8AC3E}">
        <p14:creationId xmlns:p14="http://schemas.microsoft.com/office/powerpoint/2010/main" val="5546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2DFC2F16-E606-4929-8CC2-DFF45D4DB728}" type="slidenum">
              <a:rPr lang="en-GB" altLang="en-US"/>
              <a:pPr>
                <a:spcBef>
                  <a:spcPct val="0"/>
                </a:spcBef>
              </a:pPr>
              <a:t>14</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UOS Stephenson" panose="02070503080000020004" pitchFamily="18" charset="0"/>
            </a:endParaRPr>
          </a:p>
        </p:txBody>
      </p:sp>
    </p:spTree>
    <p:extLst>
      <p:ext uri="{BB962C8B-B14F-4D97-AF65-F5344CB8AC3E}">
        <p14:creationId xmlns:p14="http://schemas.microsoft.com/office/powerpoint/2010/main" val="2947415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2DFC2F16-E606-4929-8CC2-DFF45D4DB728}" type="slidenum">
              <a:rPr lang="en-GB" altLang="en-US"/>
              <a:pPr>
                <a:spcBef>
                  <a:spcPct val="0"/>
                </a:spcBef>
              </a:pPr>
              <a:t>15</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z="1200" kern="1200" dirty="0">
                <a:solidFill>
                  <a:schemeClr val="tx1"/>
                </a:solidFill>
                <a:effectLst/>
                <a:latin typeface="TUOS Stephenson" pitchFamily="-128" charset="0"/>
                <a:ea typeface="MS PGothic" pitchFamily="34" charset="-128"/>
                <a:cs typeface="ＭＳ Ｐゴシック" charset="0"/>
              </a:rPr>
              <a:t>BMI is not an accurate measure of adiposity so males are overweight due to higher muscle mass, so we use obesity (where discriminatory hiring can occur or high BMI starts to have health effects)</a:t>
            </a:r>
            <a:endParaRPr lang="en-US" altLang="en-US" dirty="0">
              <a:latin typeface="TUOS Stephenson" panose="02070503080000020004" pitchFamily="18" charset="0"/>
            </a:endParaRPr>
          </a:p>
        </p:txBody>
      </p:sp>
    </p:spTree>
    <p:extLst>
      <p:ext uri="{BB962C8B-B14F-4D97-AF65-F5344CB8AC3E}">
        <p14:creationId xmlns:p14="http://schemas.microsoft.com/office/powerpoint/2010/main" val="4155666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2DFC2F16-E606-4929-8CC2-DFF45D4DB728}" type="slidenum">
              <a:rPr lang="en-GB" altLang="en-US"/>
              <a:pPr>
                <a:spcBef>
                  <a:spcPct val="0"/>
                </a:spcBef>
              </a:pPr>
              <a:t>16</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UOS Stephenson" panose="02070503080000020004" pitchFamily="18" charset="0"/>
            </a:endParaRPr>
          </a:p>
        </p:txBody>
      </p:sp>
    </p:spTree>
    <p:extLst>
      <p:ext uri="{BB962C8B-B14F-4D97-AF65-F5344CB8AC3E}">
        <p14:creationId xmlns:p14="http://schemas.microsoft.com/office/powerpoint/2010/main" val="4067702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2DFC2F16-E606-4929-8CC2-DFF45D4DB728}" type="slidenum">
              <a:rPr lang="en-GB" altLang="en-US"/>
              <a:pPr>
                <a:spcBef>
                  <a:spcPct val="0"/>
                </a:spcBef>
              </a:pPr>
              <a:t>17</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UOS Stephenson" panose="02070503080000020004" pitchFamily="18" charset="0"/>
            </a:endParaRPr>
          </a:p>
        </p:txBody>
      </p:sp>
    </p:spTree>
    <p:extLst>
      <p:ext uri="{BB962C8B-B14F-4D97-AF65-F5344CB8AC3E}">
        <p14:creationId xmlns:p14="http://schemas.microsoft.com/office/powerpoint/2010/main" val="774456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ED767E38-B2AE-439E-BE74-846433D28CAB}" type="slidenum">
              <a:rPr lang="en-GB" altLang="en-US"/>
              <a:pPr>
                <a:spcBef>
                  <a:spcPct val="0"/>
                </a:spcBef>
              </a:pPr>
              <a:t>18</a:t>
            </a:fld>
            <a:endParaRPr lang="en-GB"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UOS Stephenson" panose="02070503080000020004" pitchFamily="18" charset="0"/>
            </a:endParaRPr>
          </a:p>
        </p:txBody>
      </p:sp>
    </p:spTree>
    <p:extLst>
      <p:ext uri="{BB962C8B-B14F-4D97-AF65-F5344CB8AC3E}">
        <p14:creationId xmlns:p14="http://schemas.microsoft.com/office/powerpoint/2010/main" val="404434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2DFC2F16-E606-4929-8CC2-DFF45D4DB728}" type="slidenum">
              <a:rPr lang="en-GB" altLang="en-US"/>
              <a:pPr>
                <a:spcBef>
                  <a:spcPct val="0"/>
                </a:spcBef>
              </a:pPr>
              <a:t>2</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Tx/>
              <a:buChar char="-"/>
            </a:pPr>
            <a:endParaRPr lang="en-US" altLang="en-US" baseline="0" dirty="0">
              <a:latin typeface="TUOS Stephenson" panose="02070503080000020004" pitchFamily="18" charset="0"/>
            </a:endParaRPr>
          </a:p>
          <a:p>
            <a:pPr marL="171450" indent="-171450" eaLnBrk="1" hangingPunct="1">
              <a:buFontTx/>
              <a:buChar char="-"/>
            </a:pPr>
            <a:endParaRPr lang="en-US" altLang="en-US" baseline="0" dirty="0">
              <a:latin typeface="TUOS Stephenson" panose="02070503080000020004" pitchFamily="18" charset="0"/>
            </a:endParaRPr>
          </a:p>
        </p:txBody>
      </p:sp>
    </p:spTree>
    <p:extLst>
      <p:ext uri="{BB962C8B-B14F-4D97-AF65-F5344CB8AC3E}">
        <p14:creationId xmlns:p14="http://schemas.microsoft.com/office/powerpoint/2010/main" val="185928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2DFC2F16-E606-4929-8CC2-DFF45D4DB728}" type="slidenum">
              <a:rPr lang="en-GB" altLang="en-US"/>
              <a:pPr>
                <a:spcBef>
                  <a:spcPct val="0"/>
                </a:spcBef>
              </a:pPr>
              <a:t>3</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altLang="en-US" dirty="0">
                <a:latin typeface="TUOS Stephenson" panose="02070503080000020004" pitchFamily="18" charset="0"/>
              </a:rPr>
              <a:t>Employment</a:t>
            </a:r>
            <a:r>
              <a:rPr lang="en-US" altLang="en-US" baseline="0" dirty="0">
                <a:latin typeface="TUOS Stephenson" panose="02070503080000020004" pitchFamily="18" charset="0"/>
              </a:rPr>
              <a:t> outcome does not only mean being or not being in formal employment but includes other activities people engage in when not formally employed</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altLang="en-US" baseline="0" dirty="0">
                <a:latin typeface="TUOS Stephenson" panose="02070503080000020004" pitchFamily="18" charset="0"/>
              </a:rPr>
              <a:t>Other roles where physical appearance is not important, not as productive</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altLang="en-US" baseline="0" dirty="0">
                <a:latin typeface="TUOS Stephenson" panose="02070503080000020004" pitchFamily="18" charset="0"/>
              </a:rPr>
              <a:t>We do not expect a (+) or (-) association between obesity and employment in males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baseline="0" dirty="0">
              <a:latin typeface="TUOS Stephenson" panose="02070503080000020004" pitchFamily="18" charset="0"/>
            </a:endParaRPr>
          </a:p>
          <a:p>
            <a:pPr lvl="1" indent="-342900" eaLnBrk="1" hangingPunct="1">
              <a:buFontTx/>
              <a:buChar char="-"/>
            </a:pPr>
            <a:r>
              <a:rPr lang="en-US" altLang="en-US" sz="2000" dirty="0">
                <a:solidFill>
                  <a:srgbClr val="0099CC"/>
                </a:solidFill>
              </a:rPr>
              <a:t>Obese females are likely to be unemployed or found in domestic, caring, or other roles</a:t>
            </a:r>
          </a:p>
          <a:p>
            <a:pPr lvl="1" indent="-342900" eaLnBrk="1" hangingPunct="1">
              <a:buFontTx/>
              <a:buChar char="-"/>
            </a:pPr>
            <a:endParaRPr lang="en-US" altLang="en-US" sz="800" dirty="0">
              <a:solidFill>
                <a:srgbClr val="0099CC"/>
              </a:solidFill>
            </a:endParaRPr>
          </a:p>
          <a:p>
            <a:pPr lvl="1" indent="-342900" eaLnBrk="1" hangingPunct="1">
              <a:buFontTx/>
              <a:buChar char="-"/>
            </a:pPr>
            <a:r>
              <a:rPr lang="en-US" altLang="en-US" sz="2000" dirty="0">
                <a:solidFill>
                  <a:srgbClr val="0099CC"/>
                </a:solidFill>
              </a:rPr>
              <a:t>Unemployed males are likely to be UW</a:t>
            </a:r>
          </a:p>
          <a:p>
            <a:pPr lvl="1" indent="-342900" eaLnBrk="1" hangingPunct="1">
              <a:buFontTx/>
              <a:buChar char="-"/>
            </a:pPr>
            <a:endParaRPr lang="en-US" altLang="en-US" sz="800" dirty="0">
              <a:solidFill>
                <a:srgbClr val="0099CC"/>
              </a:solidFill>
            </a:endParaRPr>
          </a:p>
          <a:p>
            <a:pPr lvl="1" indent="-342900" eaLnBrk="1" hangingPunct="1">
              <a:buFontTx/>
              <a:buChar char="-"/>
            </a:pPr>
            <a:r>
              <a:rPr lang="en-US" altLang="en-US" sz="2000" dirty="0">
                <a:solidFill>
                  <a:srgbClr val="0099CC"/>
                </a:solidFill>
              </a:rPr>
              <a:t>Employment outcome is multinomial variable rather than as yes/no binary variable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dirty="0">
              <a:latin typeface="TUOS Stephenson" panose="02070503080000020004" pitchFamily="18" charset="0"/>
            </a:endParaRPr>
          </a:p>
        </p:txBody>
      </p:sp>
    </p:spTree>
    <p:extLst>
      <p:ext uri="{BB962C8B-B14F-4D97-AF65-F5344CB8AC3E}">
        <p14:creationId xmlns:p14="http://schemas.microsoft.com/office/powerpoint/2010/main" val="861217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2DFC2F16-E606-4929-8CC2-DFF45D4DB728}" type="slidenum">
              <a:rPr lang="en-GB" altLang="en-US"/>
              <a:pPr>
                <a:spcBef>
                  <a:spcPct val="0"/>
                </a:spcBef>
              </a:pPr>
              <a:t>4</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UOS Stephenson" panose="02070503080000020004" pitchFamily="18" charset="0"/>
            </a:endParaRPr>
          </a:p>
        </p:txBody>
      </p:sp>
    </p:spTree>
    <p:extLst>
      <p:ext uri="{BB962C8B-B14F-4D97-AF65-F5344CB8AC3E}">
        <p14:creationId xmlns:p14="http://schemas.microsoft.com/office/powerpoint/2010/main" val="3986101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0099FF"/>
                </a:solidFill>
              </a:rPr>
              <a:t>Self-reported in wave 1 &amp; nurse-measured in waves 2 and 3</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TUOS Stephenson" pitchFamily="-128" charset="0"/>
                <a:ea typeface="MS PGothic" pitchFamily="34" charset="-128"/>
                <a:cs typeface="ＭＳ Ｐゴシック" charset="0"/>
              </a:rPr>
              <a:t>Mention the eligibility criteria for nurse health assessment</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dirty="0">
                <a:solidFill>
                  <a:schemeClr val="tx1"/>
                </a:solidFill>
                <a:effectLst/>
                <a:latin typeface="TUOS Stephenson" pitchFamily="-128" charset="0"/>
                <a:ea typeface="MS PGothic" pitchFamily="34" charset="-128"/>
                <a:cs typeface="ＭＳ Ｐゴシック" charset="0"/>
              </a:rPr>
              <a:t>Completed personal interview in relevant wave</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baseline="0" dirty="0">
                <a:solidFill>
                  <a:schemeClr val="tx1"/>
                </a:solidFill>
                <a:effectLst/>
                <a:latin typeface="TUOS Stephenson" pitchFamily="-128" charset="0"/>
                <a:ea typeface="MS PGothic" pitchFamily="34" charset="-128"/>
                <a:cs typeface="ＭＳ Ｐゴシック" charset="0"/>
              </a:rPr>
              <a:t>Completed interview in English</a:t>
            </a:r>
            <a:endParaRPr lang="en-US" sz="1200" kern="1200" dirty="0">
              <a:solidFill>
                <a:schemeClr val="tx1"/>
              </a:solidFill>
              <a:effectLst/>
              <a:latin typeface="TUOS Stephenson" pitchFamily="-128" charset="0"/>
              <a:ea typeface="MS PGothic" pitchFamily="34" charset="-128"/>
              <a:cs typeface="ＭＳ Ｐゴシック" charset="0"/>
            </a:endParaRP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dirty="0">
                <a:solidFill>
                  <a:schemeClr val="tx1"/>
                </a:solidFill>
                <a:effectLst/>
                <a:latin typeface="TUOS Stephenson" pitchFamily="-128" charset="0"/>
                <a:ea typeface="MS PGothic" pitchFamily="34" charset="-128"/>
                <a:cs typeface="ＭＳ Ｐゴシック" charset="0"/>
              </a:rPr>
              <a:t>Lives in Scotland,</a:t>
            </a:r>
            <a:r>
              <a:rPr lang="en-US" sz="1200" kern="1200" baseline="0" dirty="0">
                <a:solidFill>
                  <a:schemeClr val="tx1"/>
                </a:solidFill>
                <a:effectLst/>
                <a:latin typeface="TUOS Stephenson" pitchFamily="-128" charset="0"/>
                <a:ea typeface="MS PGothic" pitchFamily="34" charset="-128"/>
                <a:cs typeface="ＭＳ Ｐゴシック" charset="0"/>
              </a:rPr>
              <a:t> England, Wales</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baseline="0" dirty="0">
                <a:solidFill>
                  <a:schemeClr val="tx1"/>
                </a:solidFill>
                <a:effectLst/>
                <a:latin typeface="TUOS Stephenson" pitchFamily="-128" charset="0"/>
                <a:ea typeface="MS PGothic" pitchFamily="34" charset="-128"/>
                <a:cs typeface="ＭＳ Ｐゴシック" charset="0"/>
              </a:rPr>
              <a:t>Not pregnant</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US" sz="1200" kern="1200" baseline="0" dirty="0">
              <a:solidFill>
                <a:schemeClr val="tx1"/>
              </a:solidFill>
              <a:effectLst/>
              <a:latin typeface="TUOS Stephenson" pitchFamily="-128" charset="0"/>
              <a:ea typeface="MS PGothic" pitchFamily="34" charset="-128"/>
              <a:cs typeface="ＭＳ Ｐゴシック" charset="0"/>
            </a:endParaRPr>
          </a:p>
          <a:p>
            <a:pPr eaLnBrk="1" hangingPunct="1"/>
            <a:r>
              <a:rPr lang="en-US" altLang="en-US" dirty="0">
                <a:latin typeface="TUOS Stephenson" panose="02070503080000020004" pitchFamily="18" charset="0"/>
              </a:rPr>
              <a:t>Collapsed</a:t>
            </a:r>
            <a:r>
              <a:rPr lang="en-US" altLang="en-US" baseline="0" dirty="0">
                <a:latin typeface="TUOS Stephenson" panose="02070503080000020004" pitchFamily="18" charset="0"/>
              </a:rPr>
              <a:t> categories – assumptions: </a:t>
            </a:r>
          </a:p>
          <a:p>
            <a:pPr marL="171450" indent="-171450" eaLnBrk="1" hangingPunct="1">
              <a:buFontTx/>
              <a:buChar char="-"/>
            </a:pPr>
            <a:r>
              <a:rPr lang="en-US" altLang="en-US" baseline="0" dirty="0">
                <a:latin typeface="TUOS Stephenson" panose="02070503080000020004" pitchFamily="18" charset="0"/>
              </a:rPr>
              <a:t>On maternity leave + looking after family (assuming they are both are home-based activities involving caring for a family member)</a:t>
            </a:r>
          </a:p>
          <a:p>
            <a:pPr marL="171450" indent="-171450" eaLnBrk="1" hangingPunct="1">
              <a:buFontTx/>
              <a:buChar char="-"/>
            </a:pPr>
            <a:r>
              <a:rPr lang="en-US" altLang="en-US" baseline="0" dirty="0">
                <a:latin typeface="TUOS Stephenson" panose="02070503080000020004" pitchFamily="18" charset="0"/>
              </a:rPr>
              <a:t>Other (economic activities outside formal paid employment assuming they have the same level of productivity)</a:t>
            </a:r>
          </a:p>
          <a:p>
            <a:pPr marL="628650" lvl="1" indent="-171450" eaLnBrk="1" hangingPunct="1">
              <a:buFontTx/>
              <a:buChar char="-"/>
            </a:pPr>
            <a:r>
              <a:rPr lang="en-US" altLang="en-US" baseline="0" dirty="0">
                <a:latin typeface="TUOS Stephenson" panose="02070503080000020004" pitchFamily="18" charset="0"/>
              </a:rPr>
              <a:t>Self-employment can be just as intense as being in gov’t training/apprenticeship/family business, or more intense, or less intense</a:t>
            </a:r>
            <a:endParaRPr lang="en-US" sz="1200" kern="1200" baseline="0" dirty="0">
              <a:solidFill>
                <a:schemeClr val="tx1"/>
              </a:solidFill>
              <a:effectLst/>
              <a:latin typeface="TUOS Stephenson" pitchFamily="-128" charset="0"/>
              <a:ea typeface="MS PGothic" pitchFamily="34" charset="-128"/>
              <a:cs typeface="ＭＳ Ｐゴシック" charset="0"/>
            </a:endParaRPr>
          </a:p>
        </p:txBody>
      </p:sp>
      <p:sp>
        <p:nvSpPr>
          <p:cNvPr id="4" name="Slide Number Placeholder 3"/>
          <p:cNvSpPr>
            <a:spLocks noGrp="1"/>
          </p:cNvSpPr>
          <p:nvPr>
            <p:ph type="sldNum" sz="quarter" idx="5"/>
          </p:nvPr>
        </p:nvSpPr>
        <p:spPr/>
        <p:txBody>
          <a:bodyPr/>
          <a:lstStyle/>
          <a:p>
            <a:fld id="{3E5BDD99-E0B0-45CF-86E5-0C12C94E08EA}" type="slidenum">
              <a:rPr lang="en-GB" altLang="en-US" smtClean="0"/>
              <a:pPr/>
              <a:t>5</a:t>
            </a:fld>
            <a:endParaRPr lang="en-GB" altLang="en-US"/>
          </a:p>
        </p:txBody>
      </p:sp>
    </p:spTree>
    <p:extLst>
      <p:ext uri="{BB962C8B-B14F-4D97-AF65-F5344CB8AC3E}">
        <p14:creationId xmlns:p14="http://schemas.microsoft.com/office/powerpoint/2010/main" val="204055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TUOS Stephenson" panose="02070503080000020004" pitchFamily="18" charset="0"/>
              </a:rPr>
              <a:t>Other covariates</a:t>
            </a:r>
            <a:r>
              <a:rPr lang="en-US" altLang="en-US" baseline="0" dirty="0">
                <a:latin typeface="TUOS Stephenson" panose="02070503080000020004" pitchFamily="18" charset="0"/>
              </a:rPr>
              <a:t> considered, but not included:</a:t>
            </a:r>
          </a:p>
          <a:p>
            <a:pPr eaLnBrk="1" hangingPunct="1"/>
            <a:r>
              <a:rPr lang="en-US" altLang="en-US" baseline="0" dirty="0">
                <a:latin typeface="TUOS Stephenson" panose="02070503080000020004" pitchFamily="18" charset="0"/>
              </a:rPr>
              <a:t>- Smoking and alcohol drinking: measured differently in different ways</a:t>
            </a:r>
          </a:p>
          <a:p>
            <a:pPr marL="171450" indent="-171450" eaLnBrk="1" hangingPunct="1">
              <a:buFontTx/>
              <a:buChar char="-"/>
            </a:pPr>
            <a:r>
              <a:rPr lang="en-US" altLang="en-US" baseline="0" dirty="0">
                <a:latin typeface="TUOS Stephenson" panose="02070503080000020004" pitchFamily="18" charset="0"/>
              </a:rPr>
              <a:t>income: drastically reduced no. of observations in regression analysis</a:t>
            </a:r>
          </a:p>
          <a:p>
            <a:pPr marL="0" indent="0" eaLnBrk="1" hangingPunct="1">
              <a:buFontTx/>
              <a:buNone/>
            </a:pPr>
            <a:endParaRPr lang="en-US" altLang="en-US" baseline="0" dirty="0">
              <a:latin typeface="TUOS Stephenson" panose="02070503080000020004" pitchFamily="18" charset="0"/>
            </a:endParaRPr>
          </a:p>
          <a:p>
            <a:pPr marL="0" indent="0" eaLnBrk="1" hangingPunct="1">
              <a:buFontTx/>
              <a:buNone/>
            </a:pPr>
            <a:r>
              <a:rPr lang="en-US" altLang="en-US" baseline="0" dirty="0">
                <a:latin typeface="TUOS Stephenson" panose="02070503080000020004" pitchFamily="18" charset="0"/>
              </a:rPr>
              <a:t>Educational qualification</a:t>
            </a:r>
          </a:p>
          <a:p>
            <a:pPr marL="17145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Value = 1.0	Label = Degree</a:t>
            </a:r>
          </a:p>
          <a:p>
            <a:pPr marL="17145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Value = 2.0	Label = Other higher</a:t>
            </a:r>
          </a:p>
          <a:p>
            <a:pPr marL="17145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Value = 3.0	Label = A level etc</a:t>
            </a:r>
          </a:p>
          <a:p>
            <a:pPr marL="17145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Value = 4.0	Label = GCSE etc</a:t>
            </a:r>
          </a:p>
          <a:p>
            <a:pPr marL="17145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Value = 5.0	Label = Other qual</a:t>
            </a:r>
          </a:p>
          <a:p>
            <a:pPr marL="0" indent="0" eaLnBrk="1" hangingPunct="1">
              <a:buFontTx/>
              <a:buNone/>
            </a:pPr>
            <a:endParaRPr lang="en-US" altLang="en-US" baseline="0" dirty="0">
              <a:latin typeface="TUOS Stephenson" panose="02070503080000020004" pitchFamily="18" charset="0"/>
            </a:endParaRPr>
          </a:p>
          <a:p>
            <a:pPr marL="0" indent="0" eaLnBrk="1" hangingPunct="1">
              <a:buFontTx/>
              <a:buNone/>
            </a:pPr>
            <a:r>
              <a:rPr lang="en-US" altLang="en-US" baseline="0" dirty="0">
                <a:latin typeface="TUOS Stephenson" panose="02070503080000020004" pitchFamily="18" charset="0"/>
              </a:rPr>
              <a:t>General self-reported health</a:t>
            </a:r>
          </a:p>
          <a:p>
            <a:pPr marL="17145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Value = 1.0	Label = excellent</a:t>
            </a:r>
          </a:p>
          <a:p>
            <a:pPr marL="17145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Value = 2.0	Label = very good</a:t>
            </a:r>
          </a:p>
          <a:p>
            <a:pPr marL="17145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Value = 3.0	Label = good</a:t>
            </a:r>
          </a:p>
          <a:p>
            <a:pPr marL="17145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Value = 4.0	Label = fair</a:t>
            </a:r>
          </a:p>
          <a:p>
            <a:pPr marL="17145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Value = 5.0	Label = poor</a:t>
            </a:r>
          </a:p>
          <a:p>
            <a:endParaRPr lang="en-GB" dirty="0"/>
          </a:p>
        </p:txBody>
      </p:sp>
      <p:sp>
        <p:nvSpPr>
          <p:cNvPr id="4" name="Slide Number Placeholder 3"/>
          <p:cNvSpPr>
            <a:spLocks noGrp="1"/>
          </p:cNvSpPr>
          <p:nvPr>
            <p:ph type="sldNum" sz="quarter" idx="5"/>
          </p:nvPr>
        </p:nvSpPr>
        <p:spPr/>
        <p:txBody>
          <a:bodyPr/>
          <a:lstStyle/>
          <a:p>
            <a:fld id="{3E5BDD99-E0B0-45CF-86E5-0C12C94E08EA}" type="slidenum">
              <a:rPr lang="en-GB" altLang="en-US" smtClean="0"/>
              <a:pPr/>
              <a:t>6</a:t>
            </a:fld>
            <a:endParaRPr lang="en-GB" altLang="en-US"/>
          </a:p>
        </p:txBody>
      </p:sp>
    </p:spTree>
    <p:extLst>
      <p:ext uri="{BB962C8B-B14F-4D97-AF65-F5344CB8AC3E}">
        <p14:creationId xmlns:p14="http://schemas.microsoft.com/office/powerpoint/2010/main" val="914420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1pPr>
            <a:lvl2pPr marL="742950" indent="-28575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2pPr>
            <a:lvl3pPr marL="11430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3pPr>
            <a:lvl4pPr marL="16002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4pPr>
            <a:lvl5pPr marL="2057400" indent="-228600" eaLnBrk="0" hangingPunct="0">
              <a:spcBef>
                <a:spcPct val="30000"/>
              </a:spcBef>
              <a:defRPr sz="1200">
                <a:solidFill>
                  <a:schemeClr val="tx1"/>
                </a:solidFill>
                <a:latin typeface="TUOS Stephenson" panose="020705030800000200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UOS Stephenson" panose="02070503080000020004" pitchFamily="18" charset="0"/>
                <a:ea typeface="MS PGothic" panose="020B0600070205080204" pitchFamily="34" charset="-128"/>
              </a:defRPr>
            </a:lvl9pPr>
          </a:lstStyle>
          <a:p>
            <a:pPr>
              <a:spcBef>
                <a:spcPct val="0"/>
              </a:spcBef>
            </a:pPr>
            <a:fld id="{2DFC2F16-E606-4929-8CC2-DFF45D4DB728}" type="slidenum">
              <a:rPr lang="en-GB" altLang="en-US"/>
              <a:pPr>
                <a:spcBef>
                  <a:spcPct val="0"/>
                </a:spcBef>
              </a:pPr>
              <a:t>8</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UOS Stephenson" panose="02070503080000020004" pitchFamily="18" charset="0"/>
              </a:rPr>
              <a:t>Know the difference between unreliable nurse</a:t>
            </a:r>
            <a:r>
              <a:rPr lang="en-US" altLang="en-US" baseline="0" dirty="0">
                <a:latin typeface="TUOS Stephenson" panose="02070503080000020004" pitchFamily="18" charset="0"/>
              </a:rPr>
              <a:t>-measured BMI and self-reported BMI – </a:t>
            </a:r>
          </a:p>
          <a:p>
            <a:pPr marL="171450" indent="-171450" eaLnBrk="1" hangingPunct="1">
              <a:buFontTx/>
              <a:buChar char="-"/>
            </a:pPr>
            <a:endParaRPr lang="en-US" altLang="en-US" dirty="0">
              <a:latin typeface="TUOS Stephenson" panose="02070503080000020004" pitchFamily="18" charset="0"/>
            </a:endParaRPr>
          </a:p>
          <a:p>
            <a:pPr eaLnBrk="1" hangingPunct="1"/>
            <a:r>
              <a:rPr lang="en-US" altLang="en-US" dirty="0">
                <a:latin typeface="TUOS Stephenson" panose="02070503080000020004" pitchFamily="18" charset="0"/>
              </a:rPr>
              <a:t>Cite</a:t>
            </a:r>
            <a:r>
              <a:rPr lang="en-US" altLang="en-US" baseline="0" dirty="0">
                <a:latin typeface="TUOS Stephenson" panose="02070503080000020004" pitchFamily="18" charset="0"/>
              </a:rPr>
              <a:t> possible reasons for the large attrition in waves 2 and 3:</a:t>
            </a:r>
          </a:p>
          <a:p>
            <a:pPr marL="171450" indent="-171450" eaLnBrk="1" hangingPunct="1">
              <a:buFontTx/>
              <a:buChar char="-"/>
            </a:pPr>
            <a:r>
              <a:rPr lang="en-US" altLang="en-US" baseline="0" dirty="0">
                <a:latin typeface="TUOS Stephenson" panose="02070503080000020004" pitchFamily="18" charset="0"/>
              </a:rPr>
              <a:t>Non-eligibility</a:t>
            </a:r>
          </a:p>
          <a:p>
            <a:pPr marL="171450" indent="-171450" eaLnBrk="1" hangingPunct="1">
              <a:buFontTx/>
              <a:buChar char="-"/>
            </a:pPr>
            <a:r>
              <a:rPr lang="en-US" altLang="en-US" baseline="0" dirty="0">
                <a:latin typeface="TUOS Stephenson" panose="02070503080000020004" pitchFamily="18" charset="0"/>
              </a:rPr>
              <a:t>Not contact, moved/unable to be located</a:t>
            </a:r>
          </a:p>
          <a:p>
            <a:pPr marL="171450" indent="-171450" eaLnBrk="1" hangingPunct="1">
              <a:buFontTx/>
              <a:buChar char="-"/>
            </a:pPr>
            <a:r>
              <a:rPr lang="en-US" altLang="en-US" baseline="0" dirty="0">
                <a:latin typeface="TUOS Stephenson" panose="02070503080000020004" pitchFamily="18" charset="0"/>
              </a:rPr>
              <a:t>Possible reasons for refusal:</a:t>
            </a:r>
          </a:p>
          <a:p>
            <a:pPr marL="628650" lvl="1" indent="-171450" eaLnBrk="1" hangingPunct="1">
              <a:buFontTx/>
              <a:buChar char="-"/>
            </a:pPr>
            <a:r>
              <a:rPr lang="en-US" altLang="en-US" baseline="0" dirty="0">
                <a:latin typeface="TUOS Stephenson" panose="02070503080000020004" pitchFamily="18" charset="0"/>
              </a:rPr>
              <a:t>Obese might actually not want their BMI to be measured</a:t>
            </a:r>
          </a:p>
          <a:p>
            <a:pPr marL="628650" lvl="1" indent="-171450" eaLnBrk="1" hangingPunct="1">
              <a:buFontTx/>
              <a:buChar char="-"/>
            </a:pPr>
            <a:r>
              <a:rPr lang="en-US" sz="1200" kern="1200" dirty="0">
                <a:solidFill>
                  <a:schemeClr val="tx1"/>
                </a:solidFill>
                <a:effectLst/>
                <a:latin typeface="TUOS Stephenson" pitchFamily="-128" charset="0"/>
                <a:ea typeface="MS PGothic" pitchFamily="34" charset="-128"/>
                <a:cs typeface="+mn-cs"/>
              </a:rPr>
              <a:t>Generally, obese or not, people find getting their measurements intrusive</a:t>
            </a:r>
            <a:endParaRPr lang="en-GB" sz="1200" kern="1200" dirty="0">
              <a:solidFill>
                <a:schemeClr val="tx1"/>
              </a:solidFill>
              <a:effectLst/>
              <a:latin typeface="TUOS Stephenson" pitchFamily="-128" charset="0"/>
              <a:ea typeface="MS PGothic" pitchFamily="34" charset="-128"/>
              <a:cs typeface="+mn-cs"/>
            </a:endParaRPr>
          </a:p>
          <a:p>
            <a:pPr marL="628650" lvl="1" indent="-171450" eaLnBrk="1" hangingPunct="1">
              <a:buFontTx/>
              <a:buChar char="-"/>
            </a:pPr>
            <a:r>
              <a:rPr lang="en-US" altLang="en-US" baseline="0" dirty="0">
                <a:latin typeface="TUOS Stephenson" panose="02070503080000020004" pitchFamily="18" charset="0"/>
              </a:rPr>
              <a:t>Household refusal – even just one person in the HH refusing can lead to the entire HH members refusing</a:t>
            </a:r>
          </a:p>
          <a:p>
            <a:pPr eaLnBrk="1" hangingPunct="1"/>
            <a:r>
              <a:rPr lang="en-US" altLang="en-US" baseline="0" dirty="0">
                <a:latin typeface="TUOS Stephenson" panose="02070503080000020004" pitchFamily="18" charset="0"/>
              </a:rPr>
              <a:t>Hence:</a:t>
            </a:r>
          </a:p>
          <a:p>
            <a:pPr marL="171450" indent="-171450" eaLnBrk="1" hangingPunct="1">
              <a:buFontTx/>
              <a:buChar char="-"/>
            </a:pPr>
            <a:r>
              <a:rPr lang="en-US" altLang="en-US" baseline="0" dirty="0">
                <a:latin typeface="TUOS Stephenson" panose="02070503080000020004" pitchFamily="18" charset="0"/>
              </a:rPr>
              <a:t>Wave 1: large sample, but inaccurate measurements</a:t>
            </a:r>
          </a:p>
          <a:p>
            <a:pPr marL="171450" indent="-171450" eaLnBrk="1" hangingPunct="1">
              <a:buFontTx/>
              <a:buChar char="-"/>
            </a:pPr>
            <a:r>
              <a:rPr lang="en-US" altLang="en-US" baseline="0" dirty="0">
                <a:latin typeface="TUOS Stephenson" panose="02070503080000020004" pitchFamily="18" charset="0"/>
              </a:rPr>
              <a:t>Waves 2 and 3: very small sample, but accurate measurements</a:t>
            </a:r>
          </a:p>
          <a:p>
            <a:pPr marL="171450" indent="-171450" eaLnBrk="1" hangingPunct="1">
              <a:buFontTx/>
              <a:buChar char="-"/>
            </a:pPr>
            <a:r>
              <a:rPr lang="en-US" sz="1200" kern="1200" dirty="0">
                <a:solidFill>
                  <a:schemeClr val="tx1"/>
                </a:solidFill>
                <a:effectLst/>
                <a:latin typeface="TUOS Stephenson" pitchFamily="-128" charset="0"/>
                <a:ea typeface="MS PGothic" pitchFamily="34" charset="-128"/>
                <a:cs typeface="ＭＳ Ｐゴシック" charset="0"/>
              </a:rPr>
              <a:t>Either self-reports or small sample size may introduce greater bias</a:t>
            </a:r>
            <a:endParaRPr lang="en-GB" sz="1200" kern="1200" dirty="0">
              <a:solidFill>
                <a:schemeClr val="tx1"/>
              </a:solidFill>
              <a:effectLst/>
              <a:latin typeface="TUOS Stephenson" pitchFamily="-128" charset="0"/>
              <a:ea typeface="MS PGothic" pitchFamily="34" charset="-128"/>
              <a:cs typeface="ＭＳ Ｐゴシック" charset="0"/>
            </a:endParaRPr>
          </a:p>
          <a:p>
            <a:pPr eaLnBrk="1" hangingPunct="1"/>
            <a:r>
              <a:rPr lang="en-US" altLang="en-US" baseline="0" dirty="0">
                <a:latin typeface="TUOS Stephenson" panose="02070503080000020004" pitchFamily="18" charset="0"/>
              </a:rPr>
              <a:t>Possible ways to investigate bias</a:t>
            </a:r>
          </a:p>
          <a:p>
            <a:pPr marL="171450" indent="-171450" eaLnBrk="1" hangingPunct="1">
              <a:buFontTx/>
              <a:buChar char="-"/>
            </a:pPr>
            <a:r>
              <a:rPr lang="en-US" altLang="en-US" baseline="0" dirty="0">
                <a:latin typeface="TUOS Stephenson" panose="02070503080000020004" pitchFamily="18" charset="0"/>
              </a:rPr>
              <a:t>Look at weight and height measurements in waves 2 and 3, compare with wave 1 and look for where the mistakes are; and see whether self-reports differ by any pattern by gender</a:t>
            </a:r>
          </a:p>
          <a:p>
            <a:pPr marL="171450" indent="-171450" eaLnBrk="1" hangingPunct="1">
              <a:buFontTx/>
              <a:buChar char="-"/>
            </a:pPr>
            <a:r>
              <a:rPr lang="en-US" sz="1200" kern="1200" dirty="0">
                <a:solidFill>
                  <a:schemeClr val="tx1"/>
                </a:solidFill>
                <a:effectLst/>
                <a:latin typeface="TUOS Stephenson" pitchFamily="-128" charset="0"/>
                <a:ea typeface="MS PGothic" pitchFamily="34" charset="-128"/>
                <a:cs typeface="ＭＳ Ｐゴシック" charset="0"/>
              </a:rPr>
              <a:t>Compare results of analysis in wave 1 and waves 2 &amp; 3: magnitude and direction of association (not just because people shifted weights in the succeeding wave)</a:t>
            </a:r>
            <a:endParaRPr lang="en-GB" sz="1200" kern="1200" dirty="0">
              <a:solidFill>
                <a:schemeClr val="tx1"/>
              </a:solidFill>
              <a:effectLst/>
              <a:latin typeface="TUOS Stephenson" pitchFamily="-128" charset="0"/>
              <a:ea typeface="MS PGothic" pitchFamily="34" charset="-128"/>
              <a:cs typeface="ＭＳ Ｐゴシック" charset="0"/>
            </a:endParaRPr>
          </a:p>
        </p:txBody>
      </p:sp>
    </p:spTree>
    <p:extLst>
      <p:ext uri="{BB962C8B-B14F-4D97-AF65-F5344CB8AC3E}">
        <p14:creationId xmlns:p14="http://schemas.microsoft.com/office/powerpoint/2010/main" val="1821290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rtl="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Lesser proportion of normal BMI in waves 2 and 3, greater proportion of OW and obese people (both males and females) in waves 2 and 3 – OW/</a:t>
            </a:r>
            <a:r>
              <a:rPr lang="en-GB" sz="1200" kern="1200" dirty="0" err="1">
                <a:solidFill>
                  <a:schemeClr val="tx1"/>
                </a:solidFill>
                <a:effectLst/>
                <a:latin typeface="TUOS Stephenson" pitchFamily="-128" charset="0"/>
                <a:ea typeface="MS PGothic" pitchFamily="34" charset="-128"/>
                <a:cs typeface="ＭＳ Ｐゴシック" charset="0"/>
              </a:rPr>
              <a:t>obese:normal</a:t>
            </a:r>
            <a:r>
              <a:rPr lang="en-GB" sz="1200" kern="1200" dirty="0">
                <a:solidFill>
                  <a:schemeClr val="tx1"/>
                </a:solidFill>
                <a:effectLst/>
                <a:latin typeface="TUOS Stephenson" pitchFamily="-128" charset="0"/>
                <a:ea typeface="MS PGothic" pitchFamily="34" charset="-128"/>
                <a:cs typeface="ＭＳ Ｐゴシック" charset="0"/>
              </a:rPr>
              <a:t> ratio is greater, but same direction as in wave 1</a:t>
            </a:r>
          </a:p>
          <a:p>
            <a:pPr marL="171450" lvl="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Greater proportion of UW, normal BMI and obese females to males, mixed in OW category</a:t>
            </a:r>
          </a:p>
          <a:p>
            <a:pPr marL="628650" lvl="1" indent="-171450">
              <a:buFontTx/>
              <a:buChar char="-"/>
            </a:pPr>
            <a:r>
              <a:rPr lang="en-GB" sz="1200" kern="1200" dirty="0">
                <a:solidFill>
                  <a:schemeClr val="tx1"/>
                </a:solidFill>
                <a:effectLst/>
                <a:latin typeface="TUOS Stephenson" pitchFamily="-128" charset="0"/>
                <a:ea typeface="MS PGothic" pitchFamily="34" charset="-128"/>
                <a:cs typeface="+mn-cs"/>
              </a:rPr>
              <a:t>BMI not an accurate measure of adiposity; males can have higher BMI hence, OW due to muscle mass</a:t>
            </a:r>
          </a:p>
          <a:p>
            <a:pPr marL="628650" lvl="1" indent="-171450">
              <a:buFontTx/>
              <a:buChar char="-"/>
            </a:pPr>
            <a:r>
              <a:rPr lang="en-GB" sz="1200" kern="1200" dirty="0">
                <a:solidFill>
                  <a:schemeClr val="tx1"/>
                </a:solidFill>
                <a:effectLst/>
                <a:latin typeface="TUOS Stephenson" pitchFamily="-128" charset="0"/>
                <a:ea typeface="MS PGothic" pitchFamily="34" charset="-128"/>
                <a:cs typeface="+mn-cs"/>
              </a:rPr>
              <a:t>Magnitude of female underestimation of weight is probably greater than male overestimation of height in wave 1 hence, higher proportion of UW and normal BMI. But the direction is the same in waves 2 and 3.</a:t>
            </a:r>
          </a:p>
          <a:p>
            <a:pPr marL="171450" lvl="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Large difference in total sample between males and females in waves 2 and 3</a:t>
            </a:r>
          </a:p>
          <a:p>
            <a:pPr marL="628650" lvl="1" indent="-171450">
              <a:buFontTx/>
              <a:buChar char="-"/>
            </a:pPr>
            <a:r>
              <a:rPr lang="en-GB" sz="1200" kern="1200" dirty="0">
                <a:solidFill>
                  <a:schemeClr val="tx1"/>
                </a:solidFill>
                <a:effectLst/>
                <a:latin typeface="TUOS Stephenson" pitchFamily="-128" charset="0"/>
                <a:ea typeface="MS PGothic" pitchFamily="34" charset="-128"/>
                <a:cs typeface="+mn-cs"/>
              </a:rPr>
              <a:t>Females more conscious of their weight, more likely to agree to be measured (?)</a:t>
            </a:r>
          </a:p>
          <a:p>
            <a:pPr marL="628650" lvl="1" indent="-171450">
              <a:buFontTx/>
              <a:buChar char="-"/>
            </a:pPr>
            <a:r>
              <a:rPr lang="en-GB" sz="1200" kern="1200" dirty="0">
                <a:solidFill>
                  <a:schemeClr val="tx1"/>
                </a:solidFill>
                <a:effectLst/>
                <a:latin typeface="TUOS Stephenson" pitchFamily="-128" charset="0"/>
                <a:ea typeface="MS PGothic" pitchFamily="34" charset="-128"/>
                <a:cs typeface="+mn-cs"/>
              </a:rPr>
              <a:t>Females more likely to be contacted successfully at the household/respond (?)</a:t>
            </a:r>
          </a:p>
          <a:p>
            <a:pPr marL="628650" lvl="1" indent="-171450">
              <a:buFontTx/>
              <a:buChar char="-"/>
            </a:pPr>
            <a:r>
              <a:rPr lang="en-GB" sz="1200" kern="1200" dirty="0">
                <a:solidFill>
                  <a:schemeClr val="tx1"/>
                </a:solidFill>
                <a:effectLst/>
                <a:latin typeface="TUOS Stephenson" pitchFamily="-128" charset="0"/>
                <a:ea typeface="MS PGothic" pitchFamily="34" charset="-128"/>
                <a:cs typeface="+mn-cs"/>
              </a:rPr>
              <a:t>Despite this, we see the same direction of differences in proportion</a:t>
            </a:r>
          </a:p>
          <a:p>
            <a:pPr marL="171450" lvl="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Waves 2 &amp; 3 did not replicate wave 1 (?)</a:t>
            </a:r>
          </a:p>
        </p:txBody>
      </p:sp>
      <p:sp>
        <p:nvSpPr>
          <p:cNvPr id="4" name="Slide Number Placeholder 3"/>
          <p:cNvSpPr>
            <a:spLocks noGrp="1"/>
          </p:cNvSpPr>
          <p:nvPr>
            <p:ph type="sldNum" sz="quarter" idx="10"/>
          </p:nvPr>
        </p:nvSpPr>
        <p:spPr/>
        <p:txBody>
          <a:bodyPr/>
          <a:lstStyle/>
          <a:p>
            <a:fld id="{3E5BDD99-E0B0-45CF-86E5-0C12C94E08EA}" type="slidenum">
              <a:rPr lang="en-GB" altLang="en-US" smtClean="0"/>
              <a:pPr/>
              <a:t>9</a:t>
            </a:fld>
            <a:endParaRPr lang="en-GB" altLang="en-US"/>
          </a:p>
        </p:txBody>
      </p:sp>
    </p:spTree>
    <p:extLst>
      <p:ext uri="{BB962C8B-B14F-4D97-AF65-F5344CB8AC3E}">
        <p14:creationId xmlns:p14="http://schemas.microsoft.com/office/powerpoint/2010/main" val="720279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rtl="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Odds of being UW and male is lower than in females</a:t>
            </a:r>
          </a:p>
          <a:p>
            <a:pPr marL="171450" lvl="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Odds of being OW/obese and male is higher than in females</a:t>
            </a:r>
          </a:p>
          <a:p>
            <a:pPr marL="171450" lvl="0" indent="-171450">
              <a:buFont typeface="Arial" panose="020B0604020202020204" pitchFamily="34" charset="0"/>
              <a:buChar char="•"/>
            </a:pPr>
            <a:r>
              <a:rPr lang="en-GB" sz="1200" kern="1200" dirty="0">
                <a:solidFill>
                  <a:schemeClr val="tx1"/>
                </a:solidFill>
                <a:effectLst/>
                <a:latin typeface="TUOS Stephenson" pitchFamily="-128" charset="0"/>
                <a:ea typeface="MS PGothic" pitchFamily="34" charset="-128"/>
                <a:cs typeface="ＭＳ Ｐゴシック" charset="0"/>
              </a:rPr>
              <a:t>Despite the large difference in total sample between males and females in waves 2 and 3, the direction of the odds is the same, but the magnitude for obesity is greatly reduced in waves 2 and 3. Why?</a:t>
            </a:r>
          </a:p>
          <a:p>
            <a:pPr marL="628650" lvl="1" indent="-171450">
              <a:buFontTx/>
              <a:buChar char="-"/>
            </a:pPr>
            <a:r>
              <a:rPr lang="en-GB" sz="1200" kern="1200" dirty="0">
                <a:solidFill>
                  <a:schemeClr val="tx1"/>
                </a:solidFill>
                <a:effectLst/>
                <a:latin typeface="TUOS Stephenson" pitchFamily="-128" charset="0"/>
                <a:ea typeface="MS PGothic" pitchFamily="34" charset="-128"/>
                <a:cs typeface="+mn-cs"/>
              </a:rPr>
              <a:t>Female underestimation of their weight is greater than male overestimation of their height in wave 1, but this opportunity to overestimate and underestimate is gone with the nurse assessment</a:t>
            </a:r>
          </a:p>
          <a:p>
            <a:pPr marL="171450" lvl="0" indent="-171450">
              <a:buFontTx/>
              <a:buChar char="-"/>
            </a:pPr>
            <a:endParaRPr lang="en-GB" sz="1200" kern="1200" dirty="0">
              <a:solidFill>
                <a:schemeClr val="tx1"/>
              </a:solidFill>
              <a:effectLst/>
              <a:latin typeface="TUOS Stephenson" pitchFamily="-128" charset="0"/>
              <a:ea typeface="MS PGothic" pitchFamily="34" charset="-128"/>
              <a:cs typeface="+mn-cs"/>
            </a:endParaRPr>
          </a:p>
        </p:txBody>
      </p:sp>
      <p:sp>
        <p:nvSpPr>
          <p:cNvPr id="4" name="Slide Number Placeholder 3"/>
          <p:cNvSpPr>
            <a:spLocks noGrp="1"/>
          </p:cNvSpPr>
          <p:nvPr>
            <p:ph type="sldNum" sz="quarter" idx="10"/>
          </p:nvPr>
        </p:nvSpPr>
        <p:spPr/>
        <p:txBody>
          <a:bodyPr/>
          <a:lstStyle/>
          <a:p>
            <a:fld id="{3E5BDD99-E0B0-45CF-86E5-0C12C94E08EA}" type="slidenum">
              <a:rPr lang="en-GB" altLang="en-US" smtClean="0"/>
              <a:pPr/>
              <a:t>10</a:t>
            </a:fld>
            <a:endParaRPr lang="en-GB" altLang="en-US"/>
          </a:p>
        </p:txBody>
      </p:sp>
    </p:spTree>
    <p:extLst>
      <p:ext uri="{BB962C8B-B14F-4D97-AF65-F5344CB8AC3E}">
        <p14:creationId xmlns:p14="http://schemas.microsoft.com/office/powerpoint/2010/main" val="41680403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24257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09600" y="2209800"/>
            <a:ext cx="8229600" cy="1828800"/>
          </a:xfrm>
        </p:spPr>
        <p:txBody>
          <a:bodyPr anchor="ctr"/>
          <a:lstStyle>
            <a:lvl1pPr>
              <a:defRPr sz="5400"/>
            </a:lvl1pPr>
          </a:lstStyle>
          <a:p>
            <a:r>
              <a:rPr lang="en-US"/>
              <a:t>Click to edit Master title style</a:t>
            </a:r>
            <a:endParaRPr lang="en-GB"/>
          </a:p>
        </p:txBody>
      </p:sp>
      <p:sp>
        <p:nvSpPr>
          <p:cNvPr id="4099" name="Rectangle 3"/>
          <p:cNvSpPr>
            <a:spLocks noGrp="1" noChangeArrowheads="1"/>
          </p:cNvSpPr>
          <p:nvPr>
            <p:ph type="subTitle" idx="1"/>
          </p:nvPr>
        </p:nvSpPr>
        <p:spPr>
          <a:xfrm>
            <a:off x="609600" y="4876800"/>
            <a:ext cx="8229600" cy="1066800"/>
          </a:xfrm>
        </p:spPr>
        <p:txBody>
          <a:bodyPr/>
          <a:lstStyle>
            <a:lvl1pPr marL="0" indent="0">
              <a:spcBef>
                <a:spcPct val="0"/>
              </a:spcBef>
              <a:buFontTx/>
              <a:buNone/>
              <a:defRPr/>
            </a:lvl1pPr>
          </a:lstStyle>
          <a:p>
            <a:r>
              <a:rPr lang="en-US"/>
              <a:t>Click to edit Master subtitle style</a:t>
            </a:r>
            <a:endParaRPr lang="en-GB"/>
          </a:p>
        </p:txBody>
      </p:sp>
      <p:sp>
        <p:nvSpPr>
          <p:cNvPr id="6" name="Rectangle 6"/>
          <p:cNvSpPr>
            <a:spLocks noGrp="1" noChangeArrowheads="1"/>
          </p:cNvSpPr>
          <p:nvPr>
            <p:ph type="sldNum" sz="quarter" idx="10"/>
          </p:nvPr>
        </p:nvSpPr>
        <p:spPr/>
        <p:txBody>
          <a:bodyPr/>
          <a:lstStyle>
            <a:lvl1pPr>
              <a:defRPr b="1"/>
            </a:lvl1pPr>
          </a:lstStyle>
          <a:p>
            <a:fld id="{8C24EF9A-BF82-46E1-B0D1-E30DDEAC2E90}" type="slidenum">
              <a:rPr lang="en-GB" altLang="en-US"/>
              <a:pPr/>
              <a:t>‹#›</a:t>
            </a:fld>
            <a:endParaRPr lang="en-GB" altLang="en-US">
              <a:solidFill>
                <a:srgbClr val="FFFFFF"/>
              </a:solidFill>
            </a:endParaRPr>
          </a:p>
        </p:txBody>
      </p:sp>
      <p:sp>
        <p:nvSpPr>
          <p:cNvPr id="7" name="Rectangle 18"/>
          <p:cNvSpPr>
            <a:spLocks noGrp="1" noChangeArrowheads="1"/>
          </p:cNvSpPr>
          <p:nvPr>
            <p:ph type="dt" sz="half" idx="11"/>
          </p:nvPr>
        </p:nvSpPr>
        <p:spPr/>
        <p:txBody>
          <a:bodyPr/>
          <a:lstStyle>
            <a:lvl1pPr>
              <a:defRPr smtClean="0"/>
            </a:lvl1pPr>
          </a:lstStyle>
          <a:p>
            <a:pPr>
              <a:defRPr/>
            </a:pPr>
            <a:fld id="{1C459E5A-3667-46E1-B7B5-26682E39624C}" type="datetime1">
              <a:rPr lang="en-GB" altLang="en-US"/>
              <a:pPr>
                <a:defRPr/>
              </a:pPr>
              <a:t>04/05/2020</a:t>
            </a:fld>
            <a:endParaRPr lang="en-GB" altLang="en-US"/>
          </a:p>
        </p:txBody>
      </p:sp>
      <p:sp>
        <p:nvSpPr>
          <p:cNvPr id="8" name="Rectangle 19"/>
          <p:cNvSpPr>
            <a:spLocks noGrp="1" noChangeArrowheads="1"/>
          </p:cNvSpPr>
          <p:nvPr>
            <p:ph type="ftr" sz="quarter" idx="12"/>
          </p:nvPr>
        </p:nvSpPr>
        <p:spPr/>
        <p:txBody>
          <a:bodyPr/>
          <a:lstStyle>
            <a:lvl1pPr>
              <a:defRPr smtClean="0"/>
            </a:lvl1pPr>
          </a:lstStyle>
          <a:p>
            <a:pPr>
              <a:defRPr/>
            </a:pPr>
            <a:r>
              <a:rPr lang="en-GB" altLang="en-US"/>
              <a:t>© The University of Sheffield</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16416" y="6293021"/>
            <a:ext cx="707897" cy="432392"/>
          </a:xfrm>
          <a:prstGeom prst="rect">
            <a:avLst/>
          </a:prstGeom>
        </p:spPr>
      </p:pic>
    </p:spTree>
    <p:extLst>
      <p:ext uri="{BB962C8B-B14F-4D97-AF65-F5344CB8AC3E}">
        <p14:creationId xmlns:p14="http://schemas.microsoft.com/office/powerpoint/2010/main" val="4167577089"/>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0"/>
          <p:cNvSpPr>
            <a:spLocks noGrp="1" noChangeArrowheads="1"/>
          </p:cNvSpPr>
          <p:nvPr>
            <p:ph type="dt" sz="half" idx="10"/>
          </p:nvPr>
        </p:nvSpPr>
        <p:spPr>
          <a:ln/>
        </p:spPr>
        <p:txBody>
          <a:bodyPr/>
          <a:lstStyle>
            <a:lvl1pPr>
              <a:defRPr/>
            </a:lvl1pPr>
          </a:lstStyle>
          <a:p>
            <a:pPr>
              <a:defRPr/>
            </a:pPr>
            <a:fld id="{1ECA9C82-3AB1-436C-91CF-CE7B793EE7F5}" type="datetime1">
              <a:rPr lang="en-GB" altLang="en-US"/>
              <a:pPr>
                <a:defRPr/>
              </a:pPr>
              <a:t>04/05/2020</a:t>
            </a:fld>
            <a:endParaRPr lang="en-GB" altLang="en-US">
              <a:solidFill>
                <a:srgbClr val="FFFFFF"/>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6" name="Rectangle 12"/>
          <p:cNvSpPr>
            <a:spLocks noGrp="1" noChangeArrowheads="1"/>
          </p:cNvSpPr>
          <p:nvPr>
            <p:ph type="sldNum" sz="quarter" idx="12"/>
          </p:nvPr>
        </p:nvSpPr>
        <p:spPr>
          <a:ln/>
        </p:spPr>
        <p:txBody>
          <a:bodyPr/>
          <a:lstStyle>
            <a:lvl1pPr>
              <a:defRPr/>
            </a:lvl1pPr>
          </a:lstStyle>
          <a:p>
            <a:fld id="{45268B56-0CA7-4DFB-AA40-E9EAE5345E98}" type="slidenum">
              <a:rPr lang="en-GB" altLang="en-US"/>
              <a:pPr/>
              <a:t>‹#›</a:t>
            </a:fld>
            <a:endParaRPr lang="en-GB" altLang="en-US"/>
          </a:p>
        </p:txBody>
      </p:sp>
    </p:spTree>
    <p:extLst>
      <p:ext uri="{BB962C8B-B14F-4D97-AF65-F5344CB8AC3E}">
        <p14:creationId xmlns:p14="http://schemas.microsoft.com/office/powerpoint/2010/main" val="3834626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371600"/>
            <a:ext cx="2057400" cy="4724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1371600"/>
            <a:ext cx="6019800" cy="4724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0"/>
          <p:cNvSpPr>
            <a:spLocks noGrp="1" noChangeArrowheads="1"/>
          </p:cNvSpPr>
          <p:nvPr>
            <p:ph type="dt" sz="half" idx="10"/>
          </p:nvPr>
        </p:nvSpPr>
        <p:spPr>
          <a:ln/>
        </p:spPr>
        <p:txBody>
          <a:bodyPr/>
          <a:lstStyle>
            <a:lvl1pPr>
              <a:defRPr/>
            </a:lvl1pPr>
          </a:lstStyle>
          <a:p>
            <a:pPr>
              <a:defRPr/>
            </a:pPr>
            <a:fld id="{275B104A-A348-4CDD-86FE-080EE3B8EC7A}" type="datetime1">
              <a:rPr lang="en-GB" altLang="en-US"/>
              <a:pPr>
                <a:defRPr/>
              </a:pPr>
              <a:t>04/05/2020</a:t>
            </a:fld>
            <a:endParaRPr lang="en-GB" altLang="en-US">
              <a:solidFill>
                <a:srgbClr val="FFFFFF"/>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6" name="Rectangle 12"/>
          <p:cNvSpPr>
            <a:spLocks noGrp="1" noChangeArrowheads="1"/>
          </p:cNvSpPr>
          <p:nvPr>
            <p:ph type="sldNum" sz="quarter" idx="12"/>
          </p:nvPr>
        </p:nvSpPr>
        <p:spPr>
          <a:ln/>
        </p:spPr>
        <p:txBody>
          <a:bodyPr/>
          <a:lstStyle>
            <a:lvl1pPr>
              <a:defRPr/>
            </a:lvl1pPr>
          </a:lstStyle>
          <a:p>
            <a:fld id="{5A73BB58-6DE4-4812-B886-7708599605AF}" type="slidenum">
              <a:rPr lang="en-GB" altLang="en-US"/>
              <a:pPr/>
              <a:t>‹#›</a:t>
            </a:fld>
            <a:endParaRPr lang="en-GB" altLang="en-US"/>
          </a:p>
        </p:txBody>
      </p:sp>
    </p:spTree>
    <p:extLst>
      <p:ext uri="{BB962C8B-B14F-4D97-AF65-F5344CB8AC3E}">
        <p14:creationId xmlns:p14="http://schemas.microsoft.com/office/powerpoint/2010/main" val="385374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371600"/>
            <a:ext cx="8229600" cy="762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2362200"/>
            <a:ext cx="4038600" cy="3733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00600" y="2362200"/>
            <a:ext cx="4038600" cy="3733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0"/>
          <p:cNvSpPr>
            <a:spLocks noGrp="1" noChangeArrowheads="1"/>
          </p:cNvSpPr>
          <p:nvPr>
            <p:ph type="dt" sz="half" idx="10"/>
          </p:nvPr>
        </p:nvSpPr>
        <p:spPr>
          <a:ln/>
        </p:spPr>
        <p:txBody>
          <a:bodyPr/>
          <a:lstStyle>
            <a:lvl1pPr>
              <a:defRPr/>
            </a:lvl1pPr>
          </a:lstStyle>
          <a:p>
            <a:pPr>
              <a:defRPr/>
            </a:pPr>
            <a:fld id="{5D9EC849-83EB-4095-8B62-07B5F114D052}" type="datetime1">
              <a:rPr lang="en-GB" altLang="en-US"/>
              <a:pPr>
                <a:defRPr/>
              </a:pPr>
              <a:t>04/05/2020</a:t>
            </a:fld>
            <a:endParaRPr lang="en-GB" altLang="en-US">
              <a:solidFill>
                <a:srgbClr val="FFFFFF"/>
              </a:solidFill>
            </a:endParaRPr>
          </a:p>
        </p:txBody>
      </p:sp>
      <p:sp>
        <p:nvSpPr>
          <p:cNvPr id="6"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7" name="Rectangle 12"/>
          <p:cNvSpPr>
            <a:spLocks noGrp="1" noChangeArrowheads="1"/>
          </p:cNvSpPr>
          <p:nvPr>
            <p:ph type="sldNum" sz="quarter" idx="12"/>
          </p:nvPr>
        </p:nvSpPr>
        <p:spPr>
          <a:ln/>
        </p:spPr>
        <p:txBody>
          <a:bodyPr/>
          <a:lstStyle>
            <a:lvl1pPr>
              <a:defRPr/>
            </a:lvl1pPr>
          </a:lstStyle>
          <a:p>
            <a:fld id="{76F5AC37-F7EE-4D09-9610-205BB837C0F3}" type="slidenum">
              <a:rPr lang="en-GB" altLang="en-US"/>
              <a:pPr/>
              <a:t>‹#›</a:t>
            </a:fld>
            <a:endParaRPr lang="en-GB" altLang="en-US"/>
          </a:p>
        </p:txBody>
      </p:sp>
    </p:spTree>
    <p:extLst>
      <p:ext uri="{BB962C8B-B14F-4D97-AF65-F5344CB8AC3E}">
        <p14:creationId xmlns:p14="http://schemas.microsoft.com/office/powerpoint/2010/main" val="3530251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0"/>
          <p:cNvSpPr>
            <a:spLocks noGrp="1" noChangeArrowheads="1"/>
          </p:cNvSpPr>
          <p:nvPr>
            <p:ph type="dt" sz="half" idx="10"/>
          </p:nvPr>
        </p:nvSpPr>
        <p:spPr>
          <a:ln/>
        </p:spPr>
        <p:txBody>
          <a:bodyPr/>
          <a:lstStyle>
            <a:lvl1pPr>
              <a:defRPr/>
            </a:lvl1pPr>
          </a:lstStyle>
          <a:p>
            <a:pPr>
              <a:defRPr/>
            </a:pPr>
            <a:fld id="{D2E28BBE-4E92-4B2E-9C6F-C30F1CA4714D}" type="datetime1">
              <a:rPr lang="en-GB" altLang="en-US"/>
              <a:pPr>
                <a:defRPr/>
              </a:pPr>
              <a:t>04/05/2020</a:t>
            </a:fld>
            <a:endParaRPr lang="en-GB" altLang="en-US">
              <a:solidFill>
                <a:srgbClr val="FFFFFF"/>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6" name="Rectangle 12"/>
          <p:cNvSpPr>
            <a:spLocks noGrp="1" noChangeArrowheads="1"/>
          </p:cNvSpPr>
          <p:nvPr>
            <p:ph type="sldNum" sz="quarter" idx="12"/>
          </p:nvPr>
        </p:nvSpPr>
        <p:spPr>
          <a:ln/>
        </p:spPr>
        <p:txBody>
          <a:bodyPr/>
          <a:lstStyle>
            <a:lvl1pPr>
              <a:defRPr/>
            </a:lvl1pPr>
          </a:lstStyle>
          <a:p>
            <a:fld id="{22230EF6-6C13-413D-A541-8FA2732E8850}" type="slidenum">
              <a:rPr lang="en-GB" altLang="en-US"/>
              <a:pPr/>
              <a:t>‹#›</a:t>
            </a:fld>
            <a:endParaRPr lang="en-GB" altLang="en-US"/>
          </a:p>
        </p:txBody>
      </p:sp>
    </p:spTree>
    <p:extLst>
      <p:ext uri="{BB962C8B-B14F-4D97-AF65-F5344CB8AC3E}">
        <p14:creationId xmlns:p14="http://schemas.microsoft.com/office/powerpoint/2010/main" val="12186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
          <p:cNvSpPr>
            <a:spLocks noGrp="1" noChangeArrowheads="1"/>
          </p:cNvSpPr>
          <p:nvPr>
            <p:ph type="dt" sz="half" idx="10"/>
          </p:nvPr>
        </p:nvSpPr>
        <p:spPr>
          <a:ln/>
        </p:spPr>
        <p:txBody>
          <a:bodyPr/>
          <a:lstStyle>
            <a:lvl1pPr>
              <a:defRPr/>
            </a:lvl1pPr>
          </a:lstStyle>
          <a:p>
            <a:pPr>
              <a:defRPr/>
            </a:pPr>
            <a:fld id="{A467565F-3B61-4463-AF31-715DDB2FEEA7}" type="datetime1">
              <a:rPr lang="en-GB" altLang="en-US"/>
              <a:pPr>
                <a:defRPr/>
              </a:pPr>
              <a:t>04/05/2020</a:t>
            </a:fld>
            <a:endParaRPr lang="en-GB" altLang="en-US">
              <a:solidFill>
                <a:srgbClr val="FFFFFF"/>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6" name="Rectangle 12"/>
          <p:cNvSpPr>
            <a:spLocks noGrp="1" noChangeArrowheads="1"/>
          </p:cNvSpPr>
          <p:nvPr>
            <p:ph type="sldNum" sz="quarter" idx="12"/>
          </p:nvPr>
        </p:nvSpPr>
        <p:spPr>
          <a:ln/>
        </p:spPr>
        <p:txBody>
          <a:bodyPr/>
          <a:lstStyle>
            <a:lvl1pPr>
              <a:defRPr/>
            </a:lvl1pPr>
          </a:lstStyle>
          <a:p>
            <a:fld id="{8BCB56F7-4D83-458B-97D3-4C8752BAF11D}" type="slidenum">
              <a:rPr lang="en-GB" altLang="en-US"/>
              <a:pPr/>
              <a:t>‹#›</a:t>
            </a:fld>
            <a:endParaRPr lang="en-GB" altLang="en-US"/>
          </a:p>
        </p:txBody>
      </p:sp>
    </p:spTree>
    <p:extLst>
      <p:ext uri="{BB962C8B-B14F-4D97-AF65-F5344CB8AC3E}">
        <p14:creationId xmlns:p14="http://schemas.microsoft.com/office/powerpoint/2010/main" val="1901263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2362200"/>
            <a:ext cx="40386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00600" y="2362200"/>
            <a:ext cx="40386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0"/>
          <p:cNvSpPr>
            <a:spLocks noGrp="1" noChangeArrowheads="1"/>
          </p:cNvSpPr>
          <p:nvPr>
            <p:ph type="dt" sz="half" idx="10"/>
          </p:nvPr>
        </p:nvSpPr>
        <p:spPr>
          <a:ln/>
        </p:spPr>
        <p:txBody>
          <a:bodyPr/>
          <a:lstStyle>
            <a:lvl1pPr>
              <a:defRPr/>
            </a:lvl1pPr>
          </a:lstStyle>
          <a:p>
            <a:pPr>
              <a:defRPr/>
            </a:pPr>
            <a:fld id="{5D26A64D-9FA2-4D13-9558-2852C5F15463}" type="datetime1">
              <a:rPr lang="en-GB" altLang="en-US"/>
              <a:pPr>
                <a:defRPr/>
              </a:pPr>
              <a:t>04/05/2020</a:t>
            </a:fld>
            <a:endParaRPr lang="en-GB" altLang="en-US">
              <a:solidFill>
                <a:srgbClr val="FFFFFF"/>
              </a:solidFill>
            </a:endParaRPr>
          </a:p>
        </p:txBody>
      </p:sp>
      <p:sp>
        <p:nvSpPr>
          <p:cNvPr id="6"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7" name="Rectangle 12"/>
          <p:cNvSpPr>
            <a:spLocks noGrp="1" noChangeArrowheads="1"/>
          </p:cNvSpPr>
          <p:nvPr>
            <p:ph type="sldNum" sz="quarter" idx="12"/>
          </p:nvPr>
        </p:nvSpPr>
        <p:spPr>
          <a:ln/>
        </p:spPr>
        <p:txBody>
          <a:bodyPr/>
          <a:lstStyle>
            <a:lvl1pPr>
              <a:defRPr/>
            </a:lvl1pPr>
          </a:lstStyle>
          <a:p>
            <a:fld id="{DF6B732B-1821-437D-A8A8-C7D0648FA8F8}" type="slidenum">
              <a:rPr lang="en-GB" altLang="en-US"/>
              <a:pPr/>
              <a:t>‹#›</a:t>
            </a:fld>
            <a:endParaRPr lang="en-GB" altLang="en-US"/>
          </a:p>
        </p:txBody>
      </p:sp>
    </p:spTree>
    <p:extLst>
      <p:ext uri="{BB962C8B-B14F-4D97-AF65-F5344CB8AC3E}">
        <p14:creationId xmlns:p14="http://schemas.microsoft.com/office/powerpoint/2010/main" val="66282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10"/>
          <p:cNvSpPr>
            <a:spLocks noGrp="1" noChangeArrowheads="1"/>
          </p:cNvSpPr>
          <p:nvPr>
            <p:ph type="dt" sz="half" idx="10"/>
          </p:nvPr>
        </p:nvSpPr>
        <p:spPr>
          <a:ln/>
        </p:spPr>
        <p:txBody>
          <a:bodyPr/>
          <a:lstStyle>
            <a:lvl1pPr>
              <a:defRPr/>
            </a:lvl1pPr>
          </a:lstStyle>
          <a:p>
            <a:pPr>
              <a:defRPr/>
            </a:pPr>
            <a:fld id="{E881CAC8-2AA2-4946-B5D9-DF06D2EF0911}" type="datetime1">
              <a:rPr lang="en-GB" altLang="en-US"/>
              <a:pPr>
                <a:defRPr/>
              </a:pPr>
              <a:t>04/05/2020</a:t>
            </a:fld>
            <a:endParaRPr lang="en-GB" altLang="en-US">
              <a:solidFill>
                <a:srgbClr val="FFFFFF"/>
              </a:solidFill>
            </a:endParaRPr>
          </a:p>
        </p:txBody>
      </p:sp>
      <p:sp>
        <p:nvSpPr>
          <p:cNvPr id="8"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9" name="Rectangle 12"/>
          <p:cNvSpPr>
            <a:spLocks noGrp="1" noChangeArrowheads="1"/>
          </p:cNvSpPr>
          <p:nvPr>
            <p:ph type="sldNum" sz="quarter" idx="12"/>
          </p:nvPr>
        </p:nvSpPr>
        <p:spPr>
          <a:ln/>
        </p:spPr>
        <p:txBody>
          <a:bodyPr/>
          <a:lstStyle>
            <a:lvl1pPr>
              <a:defRPr/>
            </a:lvl1pPr>
          </a:lstStyle>
          <a:p>
            <a:fld id="{0D49BE69-2DCB-4A16-A002-FFEA19AA21B4}" type="slidenum">
              <a:rPr lang="en-GB" altLang="en-US"/>
              <a:pPr/>
              <a:t>‹#›</a:t>
            </a:fld>
            <a:endParaRPr lang="en-GB" altLang="en-US"/>
          </a:p>
        </p:txBody>
      </p:sp>
    </p:spTree>
    <p:extLst>
      <p:ext uri="{BB962C8B-B14F-4D97-AF65-F5344CB8AC3E}">
        <p14:creationId xmlns:p14="http://schemas.microsoft.com/office/powerpoint/2010/main" val="439333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10"/>
          <p:cNvSpPr>
            <a:spLocks noGrp="1" noChangeArrowheads="1"/>
          </p:cNvSpPr>
          <p:nvPr>
            <p:ph type="dt" sz="half" idx="10"/>
          </p:nvPr>
        </p:nvSpPr>
        <p:spPr>
          <a:ln/>
        </p:spPr>
        <p:txBody>
          <a:bodyPr/>
          <a:lstStyle>
            <a:lvl1pPr>
              <a:defRPr/>
            </a:lvl1pPr>
          </a:lstStyle>
          <a:p>
            <a:pPr>
              <a:defRPr/>
            </a:pPr>
            <a:fld id="{E5BA7B6D-8FDC-4695-AFC1-B99D1D3554E6}" type="datetime1">
              <a:rPr lang="en-GB" altLang="en-US"/>
              <a:pPr>
                <a:defRPr/>
              </a:pPr>
              <a:t>04/05/2020</a:t>
            </a:fld>
            <a:endParaRPr lang="en-GB" altLang="en-US">
              <a:solidFill>
                <a:srgbClr val="FFFFFF"/>
              </a:solidFill>
            </a:endParaRPr>
          </a:p>
        </p:txBody>
      </p:sp>
      <p:sp>
        <p:nvSpPr>
          <p:cNvPr id="4"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5" name="Rectangle 12"/>
          <p:cNvSpPr>
            <a:spLocks noGrp="1" noChangeArrowheads="1"/>
          </p:cNvSpPr>
          <p:nvPr>
            <p:ph type="sldNum" sz="quarter" idx="12"/>
          </p:nvPr>
        </p:nvSpPr>
        <p:spPr>
          <a:ln/>
        </p:spPr>
        <p:txBody>
          <a:bodyPr/>
          <a:lstStyle>
            <a:lvl1pPr>
              <a:defRPr/>
            </a:lvl1pPr>
          </a:lstStyle>
          <a:p>
            <a:fld id="{2B3D9A25-F98D-42E0-BB63-92B1686EA221}" type="slidenum">
              <a:rPr lang="en-GB" altLang="en-US"/>
              <a:pPr/>
              <a:t>‹#›</a:t>
            </a:fld>
            <a:endParaRPr lang="en-GB" altLang="en-US"/>
          </a:p>
        </p:txBody>
      </p:sp>
    </p:spTree>
    <p:extLst>
      <p:ext uri="{BB962C8B-B14F-4D97-AF65-F5344CB8AC3E}">
        <p14:creationId xmlns:p14="http://schemas.microsoft.com/office/powerpoint/2010/main" val="118190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fld id="{3381DDCA-63B1-486E-B18F-E4DBD20C7D52}" type="datetime1">
              <a:rPr lang="en-GB" altLang="en-US"/>
              <a:pPr>
                <a:defRPr/>
              </a:pPr>
              <a:t>04/05/2020</a:t>
            </a:fld>
            <a:endParaRPr lang="en-GB" altLang="en-US">
              <a:solidFill>
                <a:srgbClr val="FFFFFF"/>
              </a:solidFill>
            </a:endParaRPr>
          </a:p>
        </p:txBody>
      </p:sp>
      <p:sp>
        <p:nvSpPr>
          <p:cNvPr id="3"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4" name="Rectangle 12"/>
          <p:cNvSpPr>
            <a:spLocks noGrp="1" noChangeArrowheads="1"/>
          </p:cNvSpPr>
          <p:nvPr>
            <p:ph type="sldNum" sz="quarter" idx="12"/>
          </p:nvPr>
        </p:nvSpPr>
        <p:spPr>
          <a:ln/>
        </p:spPr>
        <p:txBody>
          <a:bodyPr/>
          <a:lstStyle>
            <a:lvl1pPr>
              <a:defRPr/>
            </a:lvl1pPr>
          </a:lstStyle>
          <a:p>
            <a:fld id="{4AE0FC36-6EEE-4012-8D0A-5E300A77711B}" type="slidenum">
              <a:rPr lang="en-GB" altLang="en-US"/>
              <a:pPr/>
              <a:t>‹#›</a:t>
            </a:fld>
            <a:endParaRPr lang="en-GB" altLang="en-US"/>
          </a:p>
        </p:txBody>
      </p:sp>
    </p:spTree>
    <p:extLst>
      <p:ext uri="{BB962C8B-B14F-4D97-AF65-F5344CB8AC3E}">
        <p14:creationId xmlns:p14="http://schemas.microsoft.com/office/powerpoint/2010/main" val="101615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A7EF3568-7267-4092-AE65-62E8CB90008F}" type="datetime1">
              <a:rPr lang="en-GB" altLang="en-US"/>
              <a:pPr>
                <a:defRPr/>
              </a:pPr>
              <a:t>04/05/2020</a:t>
            </a:fld>
            <a:endParaRPr lang="en-GB" altLang="en-US">
              <a:solidFill>
                <a:srgbClr val="FFFFFF"/>
              </a:solidFill>
            </a:endParaRPr>
          </a:p>
        </p:txBody>
      </p:sp>
      <p:sp>
        <p:nvSpPr>
          <p:cNvPr id="6"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7" name="Rectangle 12"/>
          <p:cNvSpPr>
            <a:spLocks noGrp="1" noChangeArrowheads="1"/>
          </p:cNvSpPr>
          <p:nvPr>
            <p:ph type="sldNum" sz="quarter" idx="12"/>
          </p:nvPr>
        </p:nvSpPr>
        <p:spPr>
          <a:ln/>
        </p:spPr>
        <p:txBody>
          <a:bodyPr/>
          <a:lstStyle>
            <a:lvl1pPr>
              <a:defRPr/>
            </a:lvl1pPr>
          </a:lstStyle>
          <a:p>
            <a:fld id="{81AA7024-C831-4161-9BC7-310DE17BFF67}" type="slidenum">
              <a:rPr lang="en-GB" altLang="en-US"/>
              <a:pPr/>
              <a:t>‹#›</a:t>
            </a:fld>
            <a:endParaRPr lang="en-GB" altLang="en-US"/>
          </a:p>
        </p:txBody>
      </p:sp>
    </p:spTree>
    <p:extLst>
      <p:ext uri="{BB962C8B-B14F-4D97-AF65-F5344CB8AC3E}">
        <p14:creationId xmlns:p14="http://schemas.microsoft.com/office/powerpoint/2010/main" val="57371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653BCCE3-0B7C-459F-9AFB-98D2A582A1E8}" type="datetime1">
              <a:rPr lang="en-GB" altLang="en-US"/>
              <a:pPr>
                <a:defRPr/>
              </a:pPr>
              <a:t>04/05/2020</a:t>
            </a:fld>
            <a:endParaRPr lang="en-GB" altLang="en-US">
              <a:solidFill>
                <a:srgbClr val="FFFFFF"/>
              </a:solidFill>
            </a:endParaRPr>
          </a:p>
        </p:txBody>
      </p:sp>
      <p:sp>
        <p:nvSpPr>
          <p:cNvPr id="6"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endParaRPr lang="en-GB" altLang="en-US">
              <a:solidFill>
                <a:srgbClr val="FFFFFF"/>
              </a:solidFill>
            </a:endParaRPr>
          </a:p>
        </p:txBody>
      </p:sp>
      <p:sp>
        <p:nvSpPr>
          <p:cNvPr id="7" name="Rectangle 12"/>
          <p:cNvSpPr>
            <a:spLocks noGrp="1" noChangeArrowheads="1"/>
          </p:cNvSpPr>
          <p:nvPr>
            <p:ph type="sldNum" sz="quarter" idx="12"/>
          </p:nvPr>
        </p:nvSpPr>
        <p:spPr>
          <a:ln/>
        </p:spPr>
        <p:txBody>
          <a:bodyPr/>
          <a:lstStyle>
            <a:lvl1pPr>
              <a:defRPr/>
            </a:lvl1pPr>
          </a:lstStyle>
          <a:p>
            <a:fld id="{E71C68E2-A9D6-4963-AD86-963FE7522747}" type="slidenum">
              <a:rPr lang="en-GB" altLang="en-US"/>
              <a:pPr/>
              <a:t>‹#›</a:t>
            </a:fld>
            <a:endParaRPr lang="en-GB" altLang="en-US"/>
          </a:p>
        </p:txBody>
      </p:sp>
    </p:spTree>
    <p:extLst>
      <p:ext uri="{BB962C8B-B14F-4D97-AF65-F5344CB8AC3E}">
        <p14:creationId xmlns:p14="http://schemas.microsoft.com/office/powerpoint/2010/main" val="599009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3716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GB" altLang="en-US"/>
          </a:p>
        </p:txBody>
      </p:sp>
      <p:sp>
        <p:nvSpPr>
          <p:cNvPr id="1027" name="Rectangle 3"/>
          <p:cNvSpPr>
            <a:spLocks noGrp="1" noChangeArrowheads="1"/>
          </p:cNvSpPr>
          <p:nvPr>
            <p:ph type="body" idx="1"/>
          </p:nvPr>
        </p:nvSpPr>
        <p:spPr bwMode="auto">
          <a:xfrm>
            <a:off x="663575" y="2362200"/>
            <a:ext cx="8229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endParaRPr lang="en-GB" altLang="en-US"/>
          </a:p>
        </p:txBody>
      </p:sp>
      <p:sp>
        <p:nvSpPr>
          <p:cNvPr id="1034" name="Rectangle 10"/>
          <p:cNvSpPr>
            <a:spLocks noGrp="1" noChangeArrowheads="1"/>
          </p:cNvSpPr>
          <p:nvPr>
            <p:ph type="dt" sz="half" idx="2"/>
          </p:nvPr>
        </p:nvSpPr>
        <p:spPr bwMode="auto">
          <a:xfrm>
            <a:off x="685800" y="6553200"/>
            <a:ext cx="9144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smtClean="0">
                <a:solidFill>
                  <a:srgbClr val="2A196F"/>
                </a:solidFill>
                <a:latin typeface="TUOS Blake" pitchFamily="34" charset="0"/>
              </a:defRPr>
            </a:lvl1pPr>
          </a:lstStyle>
          <a:p>
            <a:pPr>
              <a:defRPr/>
            </a:pPr>
            <a:fld id="{2D91F340-3415-405D-BFBD-BBC7A47627A3}" type="datetime1">
              <a:rPr lang="en-GB" altLang="en-US"/>
              <a:pPr>
                <a:defRPr/>
              </a:pPr>
              <a:t>04/05/2020</a:t>
            </a:fld>
            <a:endParaRPr lang="en-GB" altLang="en-US">
              <a:solidFill>
                <a:srgbClr val="FFFFFF"/>
              </a:solidFill>
            </a:endParaRPr>
          </a:p>
        </p:txBody>
      </p:sp>
      <p:sp>
        <p:nvSpPr>
          <p:cNvPr id="1035" name="Rectangle 11"/>
          <p:cNvSpPr>
            <a:spLocks noGrp="1" noChangeArrowheads="1"/>
          </p:cNvSpPr>
          <p:nvPr>
            <p:ph type="ftr" sz="quarter" idx="3"/>
          </p:nvPr>
        </p:nvSpPr>
        <p:spPr bwMode="auto">
          <a:xfrm>
            <a:off x="1371600" y="6553200"/>
            <a:ext cx="518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smtClean="0">
                <a:solidFill>
                  <a:srgbClr val="2A196F"/>
                </a:solidFill>
                <a:latin typeface="TUOS Blake" pitchFamily="34" charset="0"/>
              </a:defRPr>
            </a:lvl1pPr>
          </a:lstStyle>
          <a:p>
            <a:pPr>
              <a:defRPr/>
            </a:pPr>
            <a:r>
              <a:rPr lang="en-GB" altLang="en-US"/>
              <a:t>© The University of Sheffield</a:t>
            </a:r>
            <a:endParaRPr lang="en-GB" altLang="en-US">
              <a:solidFill>
                <a:srgbClr val="FFFFFF"/>
              </a:solidFill>
            </a:endParaRPr>
          </a:p>
        </p:txBody>
      </p:sp>
      <p:sp>
        <p:nvSpPr>
          <p:cNvPr id="1036" name="Rectangle 12"/>
          <p:cNvSpPr>
            <a:spLocks noGrp="1" noChangeArrowheads="1"/>
          </p:cNvSpPr>
          <p:nvPr>
            <p:ph type="sldNum" sz="quarter" idx="4"/>
          </p:nvPr>
        </p:nvSpPr>
        <p:spPr bwMode="auto">
          <a:xfrm>
            <a:off x="7010400" y="152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800">
                <a:solidFill>
                  <a:srgbClr val="2A196F"/>
                </a:solidFill>
              </a:defRPr>
            </a:lvl1pPr>
          </a:lstStyle>
          <a:p>
            <a:fld id="{ECDCD997-EA03-4A9E-BDE5-D283D892B907}" type="slidenum">
              <a:rPr lang="en-GB" altLang="en-US"/>
              <a:pPr/>
              <a:t>‹#›</a:t>
            </a:fld>
            <a:endParaRPr lang="en-GB" altLang="en-US"/>
          </a:p>
        </p:txBody>
      </p:sp>
      <p:pic>
        <p:nvPicPr>
          <p:cNvPr id="1031"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52400"/>
            <a:ext cx="24257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316416" y="6293021"/>
            <a:ext cx="707897" cy="432392"/>
          </a:xfrm>
          <a:prstGeom prst="rect">
            <a:avLst/>
          </a:prstGeom>
        </p:spPr>
      </p:pic>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p:txStyles>
    <p:titleStyle>
      <a:lvl1pPr algn="l" rtl="0" eaLnBrk="0" fontAlgn="base" hangingPunct="0">
        <a:lnSpc>
          <a:spcPct val="83000"/>
        </a:lnSpc>
        <a:spcBef>
          <a:spcPct val="0"/>
        </a:spcBef>
        <a:spcAft>
          <a:spcPct val="0"/>
        </a:spcAft>
        <a:defRPr sz="4400">
          <a:solidFill>
            <a:srgbClr val="2A196F"/>
          </a:solidFill>
          <a:latin typeface="+mj-lt"/>
          <a:ea typeface="MS PGothic" pitchFamily="34" charset="-128"/>
          <a:cs typeface="ＭＳ Ｐゴシック" charset="0"/>
        </a:defRPr>
      </a:lvl1pPr>
      <a:lvl2pPr algn="l" rtl="0" eaLnBrk="0" fontAlgn="base" hangingPunct="0">
        <a:lnSpc>
          <a:spcPct val="83000"/>
        </a:lnSpc>
        <a:spcBef>
          <a:spcPct val="0"/>
        </a:spcBef>
        <a:spcAft>
          <a:spcPct val="0"/>
        </a:spcAft>
        <a:defRPr sz="4400">
          <a:solidFill>
            <a:srgbClr val="2A196F"/>
          </a:solidFill>
          <a:latin typeface="TUOS Stephenson" pitchFamily="-128" charset="0"/>
          <a:ea typeface="MS PGothic" pitchFamily="34" charset="-128"/>
          <a:cs typeface="ＭＳ Ｐゴシック" charset="0"/>
        </a:defRPr>
      </a:lvl2pPr>
      <a:lvl3pPr algn="l" rtl="0" eaLnBrk="0" fontAlgn="base" hangingPunct="0">
        <a:lnSpc>
          <a:spcPct val="83000"/>
        </a:lnSpc>
        <a:spcBef>
          <a:spcPct val="0"/>
        </a:spcBef>
        <a:spcAft>
          <a:spcPct val="0"/>
        </a:spcAft>
        <a:defRPr sz="4400">
          <a:solidFill>
            <a:srgbClr val="2A196F"/>
          </a:solidFill>
          <a:latin typeface="TUOS Stephenson" pitchFamily="-128" charset="0"/>
          <a:ea typeface="MS PGothic" pitchFamily="34" charset="-128"/>
          <a:cs typeface="ＭＳ Ｐゴシック" charset="0"/>
        </a:defRPr>
      </a:lvl3pPr>
      <a:lvl4pPr algn="l" rtl="0" eaLnBrk="0" fontAlgn="base" hangingPunct="0">
        <a:lnSpc>
          <a:spcPct val="83000"/>
        </a:lnSpc>
        <a:spcBef>
          <a:spcPct val="0"/>
        </a:spcBef>
        <a:spcAft>
          <a:spcPct val="0"/>
        </a:spcAft>
        <a:defRPr sz="4400">
          <a:solidFill>
            <a:srgbClr val="2A196F"/>
          </a:solidFill>
          <a:latin typeface="TUOS Stephenson" pitchFamily="-128" charset="0"/>
          <a:ea typeface="MS PGothic" pitchFamily="34" charset="-128"/>
          <a:cs typeface="ＭＳ Ｐゴシック" charset="0"/>
        </a:defRPr>
      </a:lvl4pPr>
      <a:lvl5pPr algn="l" rtl="0" eaLnBrk="0" fontAlgn="base" hangingPunct="0">
        <a:lnSpc>
          <a:spcPct val="83000"/>
        </a:lnSpc>
        <a:spcBef>
          <a:spcPct val="0"/>
        </a:spcBef>
        <a:spcAft>
          <a:spcPct val="0"/>
        </a:spcAft>
        <a:defRPr sz="4400">
          <a:solidFill>
            <a:srgbClr val="2A196F"/>
          </a:solidFill>
          <a:latin typeface="TUOS Stephenson" pitchFamily="-128" charset="0"/>
          <a:ea typeface="MS PGothic" pitchFamily="34" charset="-128"/>
          <a:cs typeface="ＭＳ Ｐゴシック" charset="0"/>
        </a:defRPr>
      </a:lvl5pPr>
      <a:lvl6pPr marL="457200" algn="l" rtl="0" eaLnBrk="1" fontAlgn="base" hangingPunct="1">
        <a:lnSpc>
          <a:spcPct val="83000"/>
        </a:lnSpc>
        <a:spcBef>
          <a:spcPct val="0"/>
        </a:spcBef>
        <a:spcAft>
          <a:spcPct val="0"/>
        </a:spcAft>
        <a:defRPr sz="4400">
          <a:solidFill>
            <a:srgbClr val="2A196F"/>
          </a:solidFill>
          <a:latin typeface="TUOS Stephenson" pitchFamily="-128" charset="0"/>
        </a:defRPr>
      </a:lvl6pPr>
      <a:lvl7pPr marL="914400" algn="l" rtl="0" eaLnBrk="1" fontAlgn="base" hangingPunct="1">
        <a:lnSpc>
          <a:spcPct val="83000"/>
        </a:lnSpc>
        <a:spcBef>
          <a:spcPct val="0"/>
        </a:spcBef>
        <a:spcAft>
          <a:spcPct val="0"/>
        </a:spcAft>
        <a:defRPr sz="4400">
          <a:solidFill>
            <a:srgbClr val="2A196F"/>
          </a:solidFill>
          <a:latin typeface="TUOS Stephenson" pitchFamily="-128" charset="0"/>
        </a:defRPr>
      </a:lvl7pPr>
      <a:lvl8pPr marL="1371600" algn="l" rtl="0" eaLnBrk="1" fontAlgn="base" hangingPunct="1">
        <a:lnSpc>
          <a:spcPct val="83000"/>
        </a:lnSpc>
        <a:spcBef>
          <a:spcPct val="0"/>
        </a:spcBef>
        <a:spcAft>
          <a:spcPct val="0"/>
        </a:spcAft>
        <a:defRPr sz="4400">
          <a:solidFill>
            <a:srgbClr val="2A196F"/>
          </a:solidFill>
          <a:latin typeface="TUOS Stephenson" pitchFamily="-128" charset="0"/>
        </a:defRPr>
      </a:lvl8pPr>
      <a:lvl9pPr marL="1828800" algn="l" rtl="0" eaLnBrk="1" fontAlgn="base" hangingPunct="1">
        <a:lnSpc>
          <a:spcPct val="83000"/>
        </a:lnSpc>
        <a:spcBef>
          <a:spcPct val="0"/>
        </a:spcBef>
        <a:spcAft>
          <a:spcPct val="0"/>
        </a:spcAft>
        <a:defRPr sz="4400">
          <a:solidFill>
            <a:srgbClr val="2A196F"/>
          </a:solidFill>
          <a:latin typeface="TUOS Stephenson" pitchFamily="-128" charset="0"/>
        </a:defRPr>
      </a:lvl9pPr>
    </p:titleStyle>
    <p:bodyStyle>
      <a:lvl1pPr marL="342900" indent="-342900" algn="l" rtl="0" eaLnBrk="0" fontAlgn="base" hangingPunct="0">
        <a:spcBef>
          <a:spcPct val="30000"/>
        </a:spcBef>
        <a:spcAft>
          <a:spcPct val="0"/>
        </a:spcAft>
        <a:buChar char="•"/>
        <a:defRPr sz="3200">
          <a:solidFill>
            <a:srgbClr val="2A196F"/>
          </a:solidFill>
          <a:latin typeface="+mn-lt"/>
          <a:ea typeface="MS PGothic" pitchFamily="34" charset="-128"/>
          <a:cs typeface="ＭＳ Ｐゴシック" charset="0"/>
        </a:defRPr>
      </a:lvl1pPr>
      <a:lvl2pPr marL="742950" indent="-285750" algn="l" rtl="0" eaLnBrk="0" fontAlgn="base" hangingPunct="0">
        <a:spcBef>
          <a:spcPct val="30000"/>
        </a:spcBef>
        <a:spcAft>
          <a:spcPct val="0"/>
        </a:spcAft>
        <a:buFont typeface="TUOS Stephenson" panose="02070503080000020004" pitchFamily="18" charset="0"/>
        <a:buChar char="•"/>
        <a:defRPr sz="2800">
          <a:solidFill>
            <a:srgbClr val="2A196F"/>
          </a:solidFill>
          <a:latin typeface="+mn-lt"/>
          <a:ea typeface="MS PGothic" pitchFamily="34" charset="-128"/>
        </a:defRPr>
      </a:lvl2pPr>
      <a:lvl3pPr marL="1143000" indent="-228600" algn="l" rtl="0" eaLnBrk="0" fontAlgn="base" hangingPunct="0">
        <a:spcBef>
          <a:spcPct val="20000"/>
        </a:spcBef>
        <a:spcAft>
          <a:spcPct val="0"/>
        </a:spcAft>
        <a:defRPr sz="2400">
          <a:solidFill>
            <a:srgbClr val="2A196F"/>
          </a:solidFill>
          <a:latin typeface="+mn-lt"/>
          <a:ea typeface="MS PGothic" pitchFamily="34" charset="-128"/>
        </a:defRPr>
      </a:lvl3pPr>
      <a:lvl4pPr marL="1600200" indent="-228600" algn="l" rtl="0" eaLnBrk="0" fontAlgn="base" hangingPunct="0">
        <a:lnSpc>
          <a:spcPct val="120000"/>
        </a:lnSpc>
        <a:spcBef>
          <a:spcPct val="20000"/>
        </a:spcBef>
        <a:spcAft>
          <a:spcPct val="0"/>
        </a:spcAft>
        <a:buFont typeface="TUOS Stephenson" panose="02070503080000020004" pitchFamily="18" charset="0"/>
        <a:defRPr sz="1400">
          <a:solidFill>
            <a:srgbClr val="2A196F"/>
          </a:solidFill>
          <a:latin typeface="+mn-lt"/>
          <a:ea typeface="MS PGothic" pitchFamily="34" charset="-128"/>
        </a:defRPr>
      </a:lvl4pPr>
      <a:lvl5pPr marL="2057400" indent="-228600" algn="l" rtl="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mn-lt"/>
          <a:ea typeface="MS PGothic" pitchFamily="34" charset="-128"/>
        </a:defRPr>
      </a:lvl5pPr>
      <a:lvl6pPr marL="2514600" indent="-228600" algn="l" rtl="0" eaLnBrk="1" fontAlgn="base" hangingPunct="1">
        <a:lnSpc>
          <a:spcPct val="140000"/>
        </a:lnSpc>
        <a:spcBef>
          <a:spcPct val="20000"/>
        </a:spcBef>
        <a:spcAft>
          <a:spcPct val="0"/>
        </a:spcAft>
        <a:buFont typeface="TUOS Stephenson" pitchFamily="-128" charset="0"/>
        <a:buChar char="•"/>
        <a:defRPr sz="900">
          <a:solidFill>
            <a:srgbClr val="2A196F"/>
          </a:solidFill>
          <a:latin typeface="+mn-lt"/>
        </a:defRPr>
      </a:lvl6pPr>
      <a:lvl7pPr marL="2971800" indent="-228600" algn="l" rtl="0" eaLnBrk="1" fontAlgn="base" hangingPunct="1">
        <a:lnSpc>
          <a:spcPct val="140000"/>
        </a:lnSpc>
        <a:spcBef>
          <a:spcPct val="20000"/>
        </a:spcBef>
        <a:spcAft>
          <a:spcPct val="0"/>
        </a:spcAft>
        <a:buFont typeface="TUOS Stephenson" pitchFamily="-128" charset="0"/>
        <a:buChar char="•"/>
        <a:defRPr sz="900">
          <a:solidFill>
            <a:srgbClr val="2A196F"/>
          </a:solidFill>
          <a:latin typeface="+mn-lt"/>
        </a:defRPr>
      </a:lvl7pPr>
      <a:lvl8pPr marL="3429000" indent="-228600" algn="l" rtl="0" eaLnBrk="1" fontAlgn="base" hangingPunct="1">
        <a:lnSpc>
          <a:spcPct val="140000"/>
        </a:lnSpc>
        <a:spcBef>
          <a:spcPct val="20000"/>
        </a:spcBef>
        <a:spcAft>
          <a:spcPct val="0"/>
        </a:spcAft>
        <a:buFont typeface="TUOS Stephenson" pitchFamily="-128" charset="0"/>
        <a:buChar char="•"/>
        <a:defRPr sz="900">
          <a:solidFill>
            <a:srgbClr val="2A196F"/>
          </a:solidFill>
          <a:latin typeface="+mn-lt"/>
        </a:defRPr>
      </a:lvl8pPr>
      <a:lvl9pPr marL="3886200" indent="-228600" algn="l" rtl="0" eaLnBrk="1" fontAlgn="base" hangingPunct="1">
        <a:lnSpc>
          <a:spcPct val="140000"/>
        </a:lnSpc>
        <a:spcBef>
          <a:spcPct val="20000"/>
        </a:spcBef>
        <a:spcAft>
          <a:spcPct val="0"/>
        </a:spcAft>
        <a:buFont typeface="TUOS Stephenson" pitchFamily="-128" charset="0"/>
        <a:buChar char="•"/>
        <a:defRPr sz="900">
          <a:solidFill>
            <a:srgbClr val="2A196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sz="4400" dirty="0"/>
              <a:t>Exploring gender differences in the relationship between obesity and employment outcomes</a:t>
            </a:r>
          </a:p>
        </p:txBody>
      </p:sp>
      <p:sp>
        <p:nvSpPr>
          <p:cNvPr id="3075" name="Rectangle 3"/>
          <p:cNvSpPr>
            <a:spLocks noGrp="1" noChangeArrowheads="1"/>
          </p:cNvSpPr>
          <p:nvPr>
            <p:ph type="subTitle" idx="1"/>
          </p:nvPr>
        </p:nvSpPr>
        <p:spPr>
          <a:xfrm>
            <a:off x="609600" y="4648200"/>
            <a:ext cx="8229600" cy="1295400"/>
          </a:xfrm>
        </p:spPr>
        <p:txBody>
          <a:bodyPr/>
          <a:lstStyle/>
          <a:p>
            <a:pPr eaLnBrk="1" hangingPunct="1"/>
            <a:r>
              <a:rPr lang="en-US" altLang="en-US" b="1" dirty="0">
                <a:solidFill>
                  <a:schemeClr val="accent5">
                    <a:lumMod val="10000"/>
                  </a:schemeClr>
                </a:solidFill>
              </a:rPr>
              <a:t>Genevieve David</a:t>
            </a:r>
            <a:r>
              <a:rPr lang="en-US" altLang="en-US" dirty="0">
                <a:solidFill>
                  <a:schemeClr val="accent5">
                    <a:lumMod val="10000"/>
                  </a:schemeClr>
                </a:solidFill>
              </a:rPr>
              <a:t> </a:t>
            </a:r>
          </a:p>
          <a:p>
            <a:pPr eaLnBrk="1" hangingPunct="1"/>
            <a:r>
              <a:rPr lang="en-US" altLang="en-US" dirty="0">
                <a:solidFill>
                  <a:schemeClr val="accent5">
                    <a:lumMod val="10000"/>
                  </a:schemeClr>
                </a:solidFill>
              </a:rPr>
              <a:t>with Petra Meier and Andy Dickerson</a:t>
            </a:r>
            <a:endParaRPr lang="en-US" altLang="en-US" b="1" dirty="0">
              <a:solidFill>
                <a:schemeClr val="accent5">
                  <a:lumMod val="10000"/>
                </a:schemeClr>
              </a:solidFill>
            </a:endParaRPr>
          </a:p>
          <a:p>
            <a:pPr eaLnBrk="1" hangingPunct="1"/>
            <a:endParaRPr lang="en-US" altLang="en-US" dirty="0">
              <a:solidFill>
                <a:schemeClr val="accent6">
                  <a:lumMod val="50000"/>
                </a:schemeClr>
              </a:solidFill>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D2E28BBE-4E92-4B2E-9C6F-C30F1CA4714D}" type="datetime1">
              <a:rPr lang="en-GB" altLang="en-US" smtClean="0"/>
              <a:pPr>
                <a:defRPr/>
              </a:pPr>
              <a:t>04/05/2020</a:t>
            </a:fld>
            <a:endParaRPr lang="en-GB" altLang="en-US">
              <a:solidFill>
                <a:srgbClr val="FFFFFF"/>
              </a:solidFill>
            </a:endParaRPr>
          </a:p>
        </p:txBody>
      </p:sp>
      <p:sp>
        <p:nvSpPr>
          <p:cNvPr id="5" name="Footer Placeholder 4"/>
          <p:cNvSpPr>
            <a:spLocks noGrp="1"/>
          </p:cNvSpPr>
          <p:nvPr>
            <p:ph type="ftr" sz="quarter" idx="11"/>
          </p:nvPr>
        </p:nvSpPr>
        <p:spPr/>
        <p:txBody>
          <a:bodyPr/>
          <a:lstStyle/>
          <a:p>
            <a:pPr>
              <a:defRPr/>
            </a:pPr>
            <a:r>
              <a:rPr lang="en-GB" altLang="en-US" dirty="0"/>
              <a:t>© The University of Sheffield</a:t>
            </a:r>
            <a:endParaRPr lang="en-GB" altLang="en-US" dirty="0">
              <a:solidFill>
                <a:srgbClr val="FFFFFF"/>
              </a:solidFill>
            </a:endParaRPr>
          </a:p>
        </p:txBody>
      </p:sp>
      <p:sp>
        <p:nvSpPr>
          <p:cNvPr id="6" name="Slide Number Placeholder 5"/>
          <p:cNvSpPr>
            <a:spLocks noGrp="1"/>
          </p:cNvSpPr>
          <p:nvPr>
            <p:ph type="sldNum" sz="quarter" idx="12"/>
          </p:nvPr>
        </p:nvSpPr>
        <p:spPr/>
        <p:txBody>
          <a:bodyPr/>
          <a:lstStyle/>
          <a:p>
            <a:fld id="{22230EF6-6C13-413D-A541-8FA2732E8850}" type="slidenum">
              <a:rPr lang="en-GB" altLang="en-US" smtClean="0"/>
              <a:pPr/>
              <a:t>10</a:t>
            </a:fld>
            <a:endParaRPr lang="en-GB" altLang="en-US"/>
          </a:p>
        </p:txBody>
      </p:sp>
      <p:graphicFrame>
        <p:nvGraphicFramePr>
          <p:cNvPr id="7" name="Chart 6"/>
          <p:cNvGraphicFramePr>
            <a:graphicFrameLocks/>
          </p:cNvGraphicFramePr>
          <p:nvPr>
            <p:extLst>
              <p:ext uri="{D42A27DB-BD31-4B8C-83A1-F6EECF244321}">
                <p14:modId xmlns:p14="http://schemas.microsoft.com/office/powerpoint/2010/main" val="2678000221"/>
              </p:ext>
            </p:extLst>
          </p:nvPr>
        </p:nvGraphicFramePr>
        <p:xfrm>
          <a:off x="755576" y="1262063"/>
          <a:ext cx="7704856" cy="4495438"/>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Straight Connector 9"/>
          <p:cNvCxnSpPr/>
          <p:nvPr/>
        </p:nvCxnSpPr>
        <p:spPr bwMode="auto">
          <a:xfrm>
            <a:off x="4932040" y="1700808"/>
            <a:ext cx="0" cy="3384376"/>
          </a:xfrm>
          <a:prstGeom prst="line">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sp>
        <p:nvSpPr>
          <p:cNvPr id="11" name="Rectangle 10"/>
          <p:cNvSpPr/>
          <p:nvPr/>
        </p:nvSpPr>
        <p:spPr bwMode="auto">
          <a:xfrm>
            <a:off x="3995936" y="5949280"/>
            <a:ext cx="288032" cy="21602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UOS Stephenson" pitchFamily="-128" charset="0"/>
            </a:endParaRPr>
          </a:p>
        </p:txBody>
      </p:sp>
      <p:sp>
        <p:nvSpPr>
          <p:cNvPr id="12" name="Rectangle 11"/>
          <p:cNvSpPr/>
          <p:nvPr/>
        </p:nvSpPr>
        <p:spPr bwMode="auto">
          <a:xfrm>
            <a:off x="3995936" y="6305390"/>
            <a:ext cx="288032" cy="216024"/>
          </a:xfrm>
          <a:prstGeom prst="rect">
            <a:avLst/>
          </a:prstGeom>
          <a:pattFill prst="pct70">
            <a:fgClr>
              <a:srgbClr val="0070C0"/>
            </a:fgClr>
            <a:bgClr>
              <a:schemeClr val="bg1"/>
            </a:bgClr>
          </a:patt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UOS Stephenson" pitchFamily="-128" charset="0"/>
            </a:endParaRPr>
          </a:p>
        </p:txBody>
      </p:sp>
      <p:sp>
        <p:nvSpPr>
          <p:cNvPr id="13" name="TextBox 12"/>
          <p:cNvSpPr txBox="1"/>
          <p:nvPr/>
        </p:nvSpPr>
        <p:spPr>
          <a:xfrm>
            <a:off x="4283968" y="5897587"/>
            <a:ext cx="1008112" cy="307777"/>
          </a:xfrm>
          <a:prstGeom prst="rect">
            <a:avLst/>
          </a:prstGeom>
          <a:noFill/>
        </p:spPr>
        <p:txBody>
          <a:bodyPr wrap="square" rtlCol="0">
            <a:spAutoFit/>
          </a:bodyPr>
          <a:lstStyle/>
          <a:p>
            <a:r>
              <a:rPr lang="en-GB" sz="1400" dirty="0">
                <a:solidFill>
                  <a:srgbClr val="2A196F"/>
                </a:solidFill>
                <a:latin typeface="Arial" panose="020B0604020202020204" pitchFamily="34" charset="0"/>
                <a:cs typeface="Arial" panose="020B0604020202020204" pitchFamily="34" charset="0"/>
              </a:rPr>
              <a:t>p &lt;0.0001</a:t>
            </a:r>
          </a:p>
        </p:txBody>
      </p:sp>
      <p:sp>
        <p:nvSpPr>
          <p:cNvPr id="14" name="TextBox 13"/>
          <p:cNvSpPr txBox="1"/>
          <p:nvPr/>
        </p:nvSpPr>
        <p:spPr>
          <a:xfrm>
            <a:off x="4283968" y="6225393"/>
            <a:ext cx="1008112" cy="307777"/>
          </a:xfrm>
          <a:prstGeom prst="rect">
            <a:avLst/>
          </a:prstGeom>
          <a:noFill/>
        </p:spPr>
        <p:txBody>
          <a:bodyPr wrap="square" rtlCol="0">
            <a:spAutoFit/>
          </a:bodyPr>
          <a:lstStyle/>
          <a:p>
            <a:r>
              <a:rPr lang="en-GB" sz="1400" dirty="0">
                <a:solidFill>
                  <a:srgbClr val="2A196F"/>
                </a:solidFill>
                <a:latin typeface="Arial" panose="020B0604020202020204" pitchFamily="34" charset="0"/>
                <a:cs typeface="Arial" panose="020B0604020202020204" pitchFamily="34" charset="0"/>
              </a:rPr>
              <a:t>p = 0.69</a:t>
            </a:r>
          </a:p>
        </p:txBody>
      </p:sp>
    </p:spTree>
    <p:extLst>
      <p:ext uri="{BB962C8B-B14F-4D97-AF65-F5344CB8AC3E}">
        <p14:creationId xmlns:p14="http://schemas.microsoft.com/office/powerpoint/2010/main" val="2686795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369CB1-C349-4329-A41F-D838379D7031}"/>
              </a:ext>
            </a:extLst>
          </p:cNvPr>
          <p:cNvSpPr>
            <a:spLocks noGrp="1"/>
          </p:cNvSpPr>
          <p:nvPr>
            <p:ph type="title"/>
          </p:nvPr>
        </p:nvSpPr>
        <p:spPr/>
        <p:txBody>
          <a:bodyPr/>
          <a:lstStyle/>
          <a:p>
            <a:r>
              <a:rPr lang="en-GB" dirty="0"/>
              <a:t>Model: ordered </a:t>
            </a:r>
            <a:r>
              <a:rPr lang="en-GB" dirty="0" err="1"/>
              <a:t>probit</a:t>
            </a:r>
            <a:r>
              <a:rPr lang="en-GB" dirty="0"/>
              <a:t> regression</a:t>
            </a:r>
          </a:p>
        </p:txBody>
      </p:sp>
      <p:sp>
        <p:nvSpPr>
          <p:cNvPr id="6" name="Content Placeholder 5">
            <a:extLst>
              <a:ext uri="{FF2B5EF4-FFF2-40B4-BE49-F238E27FC236}">
                <a16:creationId xmlns:a16="http://schemas.microsoft.com/office/drawing/2014/main" id="{D1F9B779-F419-4BA3-9701-EF506FEC6F39}"/>
              </a:ext>
            </a:extLst>
          </p:cNvPr>
          <p:cNvSpPr>
            <a:spLocks noGrp="1"/>
          </p:cNvSpPr>
          <p:nvPr>
            <p:ph idx="1"/>
          </p:nvPr>
        </p:nvSpPr>
        <p:spPr/>
        <p:txBody>
          <a:bodyPr/>
          <a:lstStyle/>
          <a:p>
            <a:r>
              <a:rPr lang="en-GB" sz="2400" dirty="0">
                <a:solidFill>
                  <a:schemeClr val="accent5">
                    <a:lumMod val="10000"/>
                  </a:schemeClr>
                </a:solidFill>
              </a:rPr>
              <a:t>An ordered </a:t>
            </a:r>
            <a:r>
              <a:rPr lang="en-GB" sz="2400" dirty="0" err="1">
                <a:solidFill>
                  <a:schemeClr val="accent5">
                    <a:lumMod val="10000"/>
                  </a:schemeClr>
                </a:solidFill>
              </a:rPr>
              <a:t>probit</a:t>
            </a:r>
            <a:r>
              <a:rPr lang="en-GB" sz="2400" dirty="0">
                <a:solidFill>
                  <a:schemeClr val="accent5">
                    <a:lumMod val="10000"/>
                  </a:schemeClr>
                </a:solidFill>
              </a:rPr>
              <a:t> regression was used to model the association between gender, BMI and employment outcome with the employment outcome (the dependent variable) having multiple, ordered categories.</a:t>
            </a:r>
          </a:p>
          <a:p>
            <a:endParaRPr lang="en-GB" sz="2400" dirty="0">
              <a:solidFill>
                <a:schemeClr val="accent5">
                  <a:lumMod val="10000"/>
                </a:schemeClr>
              </a:solidFill>
            </a:endParaRPr>
          </a:p>
        </p:txBody>
      </p:sp>
      <p:sp>
        <p:nvSpPr>
          <p:cNvPr id="2" name="Date Placeholder 1">
            <a:extLst>
              <a:ext uri="{FF2B5EF4-FFF2-40B4-BE49-F238E27FC236}">
                <a16:creationId xmlns:a16="http://schemas.microsoft.com/office/drawing/2014/main" id="{AC778CFE-8E1E-4660-8CF1-785782303ABF}"/>
              </a:ext>
            </a:extLst>
          </p:cNvPr>
          <p:cNvSpPr>
            <a:spLocks noGrp="1"/>
          </p:cNvSpPr>
          <p:nvPr>
            <p:ph type="dt" sz="half" idx="10"/>
          </p:nvPr>
        </p:nvSpPr>
        <p:spPr/>
        <p:txBody>
          <a:bodyPr/>
          <a:lstStyle/>
          <a:p>
            <a:pPr>
              <a:defRPr/>
            </a:pPr>
            <a:fld id="{3381DDCA-63B1-486E-B18F-E4DBD20C7D52}" type="datetime1">
              <a:rPr lang="en-GB" altLang="en-US" smtClean="0"/>
              <a:pPr>
                <a:defRPr/>
              </a:pPr>
              <a:t>04/05/2020</a:t>
            </a:fld>
            <a:endParaRPr lang="en-GB" altLang="en-US">
              <a:solidFill>
                <a:srgbClr val="FFFFFF"/>
              </a:solidFill>
            </a:endParaRPr>
          </a:p>
        </p:txBody>
      </p:sp>
      <p:sp>
        <p:nvSpPr>
          <p:cNvPr id="3" name="Footer Placeholder 2">
            <a:extLst>
              <a:ext uri="{FF2B5EF4-FFF2-40B4-BE49-F238E27FC236}">
                <a16:creationId xmlns:a16="http://schemas.microsoft.com/office/drawing/2014/main" id="{31E40A86-D0B1-45A3-9EBE-69FA44AB5AFE}"/>
              </a:ext>
            </a:extLst>
          </p:cNvPr>
          <p:cNvSpPr>
            <a:spLocks noGrp="1"/>
          </p:cNvSpPr>
          <p:nvPr>
            <p:ph type="ftr" sz="quarter" idx="11"/>
          </p:nvPr>
        </p:nvSpPr>
        <p:spPr/>
        <p:txBody>
          <a:bodyPr/>
          <a:lstStyle/>
          <a:p>
            <a:pPr>
              <a:defRPr/>
            </a:pPr>
            <a:r>
              <a:rPr lang="en-GB" altLang="en-US"/>
              <a:t>© The University of Sheffield</a:t>
            </a:r>
            <a:endParaRPr lang="en-GB" altLang="en-US">
              <a:solidFill>
                <a:srgbClr val="FFFFFF"/>
              </a:solidFill>
            </a:endParaRPr>
          </a:p>
        </p:txBody>
      </p:sp>
      <p:sp>
        <p:nvSpPr>
          <p:cNvPr id="4" name="Slide Number Placeholder 3">
            <a:extLst>
              <a:ext uri="{FF2B5EF4-FFF2-40B4-BE49-F238E27FC236}">
                <a16:creationId xmlns:a16="http://schemas.microsoft.com/office/drawing/2014/main" id="{307F99BD-F572-4341-8FC2-1D0483B00CCE}"/>
              </a:ext>
            </a:extLst>
          </p:cNvPr>
          <p:cNvSpPr>
            <a:spLocks noGrp="1"/>
          </p:cNvSpPr>
          <p:nvPr>
            <p:ph type="sldNum" sz="quarter" idx="12"/>
          </p:nvPr>
        </p:nvSpPr>
        <p:spPr/>
        <p:txBody>
          <a:bodyPr/>
          <a:lstStyle/>
          <a:p>
            <a:fld id="{4AE0FC36-6EEE-4012-8D0A-5E300A77711B}" type="slidenum">
              <a:rPr lang="en-GB" altLang="en-US" smtClean="0"/>
              <a:pPr/>
              <a:t>11</a:t>
            </a:fld>
            <a:endParaRPr lang="en-GB" altLang="en-US"/>
          </a:p>
        </p:txBody>
      </p:sp>
    </p:spTree>
    <p:extLst>
      <p:ext uri="{BB962C8B-B14F-4D97-AF65-F5344CB8AC3E}">
        <p14:creationId xmlns:p14="http://schemas.microsoft.com/office/powerpoint/2010/main" val="3332606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sz="3200" dirty="0"/>
              <a:t>Marginal effects from ordered </a:t>
            </a:r>
            <a:r>
              <a:rPr lang="en-GB" sz="3200" dirty="0" err="1"/>
              <a:t>probit</a:t>
            </a:r>
            <a:r>
              <a:rPr lang="en-GB" sz="3200" dirty="0"/>
              <a:t> regression, wave 1 (self-reported BMI)</a:t>
            </a:r>
          </a:p>
        </p:txBody>
      </p:sp>
      <p:sp>
        <p:nvSpPr>
          <p:cNvPr id="2" name="Date Placeholder 1"/>
          <p:cNvSpPr>
            <a:spLocks noGrp="1"/>
          </p:cNvSpPr>
          <p:nvPr>
            <p:ph type="dt" sz="half" idx="10"/>
          </p:nvPr>
        </p:nvSpPr>
        <p:spPr/>
        <p:txBody>
          <a:bodyPr/>
          <a:lstStyle/>
          <a:p>
            <a:pPr>
              <a:defRPr/>
            </a:pPr>
            <a:fld id="{3381DDCA-63B1-486E-B18F-E4DBD20C7D52}" type="datetime1">
              <a:rPr lang="en-GB" altLang="en-US" smtClean="0"/>
              <a:pPr>
                <a:defRPr/>
              </a:pPr>
              <a:t>04/05/2020</a:t>
            </a:fld>
            <a:endParaRPr lang="en-GB" altLang="en-US">
              <a:solidFill>
                <a:srgbClr val="FFFFFF"/>
              </a:solidFill>
            </a:endParaRPr>
          </a:p>
        </p:txBody>
      </p:sp>
      <p:sp>
        <p:nvSpPr>
          <p:cNvPr id="3" name="Footer Placeholder 2"/>
          <p:cNvSpPr>
            <a:spLocks noGrp="1"/>
          </p:cNvSpPr>
          <p:nvPr>
            <p:ph type="ftr" sz="quarter" idx="11"/>
          </p:nvPr>
        </p:nvSpPr>
        <p:spPr>
          <a:xfrm>
            <a:off x="1403648" y="6553200"/>
            <a:ext cx="5181600" cy="304800"/>
          </a:xfrm>
        </p:spPr>
        <p:txBody>
          <a:bodyPr/>
          <a:lstStyle/>
          <a:p>
            <a:pPr>
              <a:defRPr/>
            </a:pPr>
            <a:r>
              <a:rPr lang="en-GB" altLang="en-US" dirty="0"/>
              <a:t>© The University of Sheffield</a:t>
            </a:r>
            <a:endParaRPr lang="en-GB" altLang="en-US" dirty="0">
              <a:solidFill>
                <a:srgbClr val="FFFFFF"/>
              </a:solidFill>
            </a:endParaRPr>
          </a:p>
        </p:txBody>
      </p:sp>
      <p:sp>
        <p:nvSpPr>
          <p:cNvPr id="4" name="Slide Number Placeholder 3"/>
          <p:cNvSpPr>
            <a:spLocks noGrp="1"/>
          </p:cNvSpPr>
          <p:nvPr>
            <p:ph type="sldNum" sz="quarter" idx="12"/>
          </p:nvPr>
        </p:nvSpPr>
        <p:spPr/>
        <p:txBody>
          <a:bodyPr/>
          <a:lstStyle/>
          <a:p>
            <a:fld id="{4AE0FC36-6EEE-4012-8D0A-5E300A77711B}" type="slidenum">
              <a:rPr lang="en-GB" altLang="en-US" smtClean="0"/>
              <a:pPr/>
              <a:t>12</a:t>
            </a:fld>
            <a:endParaRPr lang="en-GB" altLang="en-US"/>
          </a:p>
        </p:txBody>
      </p:sp>
      <p:sp>
        <p:nvSpPr>
          <p:cNvPr id="9" name="TextBox 8"/>
          <p:cNvSpPr txBox="1"/>
          <p:nvPr/>
        </p:nvSpPr>
        <p:spPr>
          <a:xfrm>
            <a:off x="2166056" y="5319777"/>
            <a:ext cx="1368152" cy="430887"/>
          </a:xfrm>
          <a:prstGeom prst="rect">
            <a:avLst/>
          </a:prstGeom>
          <a:noFill/>
        </p:spPr>
        <p:txBody>
          <a:bodyPr wrap="square" rtlCol="0">
            <a:spAutoFit/>
          </a:bodyPr>
          <a:lstStyle/>
          <a:p>
            <a:r>
              <a:rPr lang="en-GB" sz="2200" dirty="0">
                <a:solidFill>
                  <a:schemeClr val="accent5">
                    <a:lumMod val="10000"/>
                  </a:schemeClr>
                </a:solidFill>
              </a:rPr>
              <a:t>Males</a:t>
            </a:r>
          </a:p>
        </p:txBody>
      </p:sp>
      <p:sp>
        <p:nvSpPr>
          <p:cNvPr id="10" name="TextBox 9"/>
          <p:cNvSpPr txBox="1"/>
          <p:nvPr/>
        </p:nvSpPr>
        <p:spPr>
          <a:xfrm>
            <a:off x="6326324" y="5315281"/>
            <a:ext cx="1368152" cy="430887"/>
          </a:xfrm>
          <a:prstGeom prst="rect">
            <a:avLst/>
          </a:prstGeom>
          <a:noFill/>
        </p:spPr>
        <p:txBody>
          <a:bodyPr wrap="square" rtlCol="0">
            <a:spAutoFit/>
          </a:bodyPr>
          <a:lstStyle/>
          <a:p>
            <a:r>
              <a:rPr lang="en-GB" sz="2200" dirty="0">
                <a:solidFill>
                  <a:schemeClr val="accent5">
                    <a:lumMod val="10000"/>
                  </a:schemeClr>
                </a:solidFill>
              </a:rPr>
              <a:t>Females</a:t>
            </a:r>
          </a:p>
        </p:txBody>
      </p:sp>
      <p:pic>
        <p:nvPicPr>
          <p:cNvPr id="13" name="Picture 12"/>
          <p:cNvPicPr>
            <a:picLocks noChangeAspect="1"/>
          </p:cNvPicPr>
          <p:nvPr/>
        </p:nvPicPr>
        <p:blipFill>
          <a:blip r:embed="rId3"/>
          <a:stretch>
            <a:fillRect/>
          </a:stretch>
        </p:blipFill>
        <p:spPr>
          <a:xfrm>
            <a:off x="581991" y="2283749"/>
            <a:ext cx="4142508" cy="3031532"/>
          </a:xfrm>
          <a:prstGeom prst="rect">
            <a:avLst/>
          </a:prstGeom>
        </p:spPr>
      </p:pic>
      <p:pic>
        <p:nvPicPr>
          <p:cNvPr id="14" name="Picture 13"/>
          <p:cNvPicPr>
            <a:picLocks noChangeAspect="1"/>
          </p:cNvPicPr>
          <p:nvPr/>
        </p:nvPicPr>
        <p:blipFill>
          <a:blip r:embed="rId4"/>
          <a:stretch>
            <a:fillRect/>
          </a:stretch>
        </p:blipFill>
        <p:spPr>
          <a:xfrm>
            <a:off x="4772891" y="2283749"/>
            <a:ext cx="4142509" cy="3031532"/>
          </a:xfrm>
          <a:prstGeom prst="rect">
            <a:avLst/>
          </a:prstGeom>
        </p:spPr>
      </p:pic>
      <p:sp>
        <p:nvSpPr>
          <p:cNvPr id="5" name="TextBox 4"/>
          <p:cNvSpPr txBox="1"/>
          <p:nvPr/>
        </p:nvSpPr>
        <p:spPr>
          <a:xfrm>
            <a:off x="2166056" y="4809698"/>
            <a:ext cx="576064" cy="338554"/>
          </a:xfrm>
          <a:prstGeom prst="rect">
            <a:avLst/>
          </a:prstGeom>
          <a:solidFill>
            <a:schemeClr val="bg1">
              <a:lumMod val="95000"/>
            </a:schemeClr>
          </a:solidFill>
        </p:spPr>
        <p:txBody>
          <a:bodyPr wrap="square" rtlCol="0">
            <a:spAutoFit/>
          </a:bodyPr>
          <a:lstStyle/>
          <a:p>
            <a:r>
              <a:rPr lang="en-GB" sz="800" dirty="0">
                <a:solidFill>
                  <a:srgbClr val="002060"/>
                </a:solidFill>
                <a:latin typeface="SBL Greek" panose="02000000000000000000" pitchFamily="2" charset="0"/>
                <a:ea typeface="SBL Greek" panose="02000000000000000000" pitchFamily="2" charset="0"/>
              </a:rPr>
              <a:t>UW</a:t>
            </a:r>
          </a:p>
          <a:p>
            <a:r>
              <a:rPr lang="en-GB" sz="800" dirty="0">
                <a:solidFill>
                  <a:srgbClr val="006666"/>
                </a:solidFill>
                <a:latin typeface="SBL Greek" panose="02000000000000000000" pitchFamily="2" charset="0"/>
                <a:ea typeface="SBL Greek" panose="02000000000000000000" pitchFamily="2" charset="0"/>
              </a:rPr>
              <a:t>OW</a:t>
            </a:r>
          </a:p>
        </p:txBody>
      </p:sp>
      <p:sp>
        <p:nvSpPr>
          <p:cNvPr id="11" name="TextBox 10"/>
          <p:cNvSpPr txBox="1"/>
          <p:nvPr/>
        </p:nvSpPr>
        <p:spPr>
          <a:xfrm>
            <a:off x="3313926" y="4813106"/>
            <a:ext cx="610002" cy="338554"/>
          </a:xfrm>
          <a:prstGeom prst="rect">
            <a:avLst/>
          </a:prstGeom>
          <a:solidFill>
            <a:schemeClr val="bg1">
              <a:lumMod val="95000"/>
            </a:schemeClr>
          </a:solidFill>
        </p:spPr>
        <p:txBody>
          <a:bodyPr wrap="square" rtlCol="0">
            <a:spAutoFit/>
          </a:bodyPr>
          <a:lstStyle/>
          <a:p>
            <a:r>
              <a:rPr lang="en-GB" sz="800" dirty="0">
                <a:solidFill>
                  <a:srgbClr val="C00000"/>
                </a:solidFill>
                <a:latin typeface="SBL Greek" panose="02000000000000000000" pitchFamily="2" charset="0"/>
                <a:ea typeface="SBL Greek" panose="02000000000000000000" pitchFamily="2" charset="0"/>
              </a:rPr>
              <a:t>Normal</a:t>
            </a:r>
          </a:p>
          <a:p>
            <a:r>
              <a:rPr lang="en-GB" sz="800" dirty="0">
                <a:solidFill>
                  <a:srgbClr val="CC6600"/>
                </a:solidFill>
                <a:latin typeface="SBL Greek" panose="02000000000000000000" pitchFamily="2" charset="0"/>
                <a:ea typeface="SBL Greek" panose="02000000000000000000" pitchFamily="2" charset="0"/>
              </a:rPr>
              <a:t>Obese</a:t>
            </a:r>
          </a:p>
        </p:txBody>
      </p:sp>
      <p:sp>
        <p:nvSpPr>
          <p:cNvPr id="16" name="TextBox 15"/>
          <p:cNvSpPr txBox="1"/>
          <p:nvPr/>
        </p:nvSpPr>
        <p:spPr>
          <a:xfrm>
            <a:off x="6332259" y="4826758"/>
            <a:ext cx="576064" cy="338554"/>
          </a:xfrm>
          <a:prstGeom prst="rect">
            <a:avLst/>
          </a:prstGeom>
          <a:solidFill>
            <a:schemeClr val="bg1">
              <a:lumMod val="95000"/>
            </a:schemeClr>
          </a:solidFill>
        </p:spPr>
        <p:txBody>
          <a:bodyPr wrap="square" rtlCol="0">
            <a:spAutoFit/>
          </a:bodyPr>
          <a:lstStyle/>
          <a:p>
            <a:r>
              <a:rPr lang="en-GB" sz="800" dirty="0">
                <a:solidFill>
                  <a:srgbClr val="002060"/>
                </a:solidFill>
                <a:latin typeface="SBL Greek" panose="02000000000000000000" pitchFamily="2" charset="0"/>
                <a:ea typeface="SBL Greek" panose="02000000000000000000" pitchFamily="2" charset="0"/>
              </a:rPr>
              <a:t>UW</a:t>
            </a:r>
          </a:p>
          <a:p>
            <a:r>
              <a:rPr lang="en-GB" sz="800" dirty="0">
                <a:solidFill>
                  <a:srgbClr val="006666"/>
                </a:solidFill>
                <a:latin typeface="SBL Greek" panose="02000000000000000000" pitchFamily="2" charset="0"/>
                <a:ea typeface="SBL Greek" panose="02000000000000000000" pitchFamily="2" charset="0"/>
              </a:rPr>
              <a:t>OW</a:t>
            </a:r>
          </a:p>
        </p:txBody>
      </p:sp>
      <p:sp>
        <p:nvSpPr>
          <p:cNvPr id="17" name="TextBox 16"/>
          <p:cNvSpPr txBox="1"/>
          <p:nvPr/>
        </p:nvSpPr>
        <p:spPr>
          <a:xfrm>
            <a:off x="7490390" y="4818638"/>
            <a:ext cx="610002" cy="338554"/>
          </a:xfrm>
          <a:prstGeom prst="rect">
            <a:avLst/>
          </a:prstGeom>
          <a:solidFill>
            <a:schemeClr val="bg1">
              <a:lumMod val="95000"/>
            </a:schemeClr>
          </a:solidFill>
        </p:spPr>
        <p:txBody>
          <a:bodyPr wrap="square" rtlCol="0">
            <a:spAutoFit/>
          </a:bodyPr>
          <a:lstStyle/>
          <a:p>
            <a:r>
              <a:rPr lang="en-GB" sz="800" dirty="0">
                <a:solidFill>
                  <a:srgbClr val="C00000"/>
                </a:solidFill>
                <a:latin typeface="SBL Greek" panose="02000000000000000000" pitchFamily="2" charset="0"/>
                <a:ea typeface="SBL Greek" panose="02000000000000000000" pitchFamily="2" charset="0"/>
              </a:rPr>
              <a:t>Normal</a:t>
            </a:r>
          </a:p>
          <a:p>
            <a:r>
              <a:rPr lang="en-GB" sz="800" dirty="0">
                <a:solidFill>
                  <a:srgbClr val="CC6600"/>
                </a:solidFill>
                <a:latin typeface="SBL Greek" panose="02000000000000000000" pitchFamily="2" charset="0"/>
                <a:ea typeface="SBL Greek" panose="02000000000000000000" pitchFamily="2" charset="0"/>
              </a:rPr>
              <a:t>Obese</a:t>
            </a:r>
          </a:p>
        </p:txBody>
      </p:sp>
    </p:spTree>
    <p:extLst>
      <p:ext uri="{BB962C8B-B14F-4D97-AF65-F5344CB8AC3E}">
        <p14:creationId xmlns:p14="http://schemas.microsoft.com/office/powerpoint/2010/main" val="3811999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sz="2800" dirty="0"/>
              <a:t>Marginal effects from ordered </a:t>
            </a:r>
            <a:r>
              <a:rPr lang="en-GB" sz="2800" dirty="0" err="1"/>
              <a:t>probit</a:t>
            </a:r>
            <a:r>
              <a:rPr lang="en-GB" sz="2800" dirty="0"/>
              <a:t> regression, waves 2 and 3 (nurse-measured BMI)</a:t>
            </a:r>
          </a:p>
        </p:txBody>
      </p:sp>
      <p:sp>
        <p:nvSpPr>
          <p:cNvPr id="2" name="Date Placeholder 1"/>
          <p:cNvSpPr>
            <a:spLocks noGrp="1"/>
          </p:cNvSpPr>
          <p:nvPr>
            <p:ph type="dt" sz="half" idx="10"/>
          </p:nvPr>
        </p:nvSpPr>
        <p:spPr/>
        <p:txBody>
          <a:bodyPr/>
          <a:lstStyle/>
          <a:p>
            <a:pPr>
              <a:defRPr/>
            </a:pPr>
            <a:fld id="{3381DDCA-63B1-486E-B18F-E4DBD20C7D52}" type="datetime1">
              <a:rPr lang="en-GB" altLang="en-US" smtClean="0"/>
              <a:pPr>
                <a:defRPr/>
              </a:pPr>
              <a:t>04/05/2020</a:t>
            </a:fld>
            <a:endParaRPr lang="en-GB" altLang="en-US">
              <a:solidFill>
                <a:srgbClr val="FFFFFF"/>
              </a:solidFill>
            </a:endParaRPr>
          </a:p>
        </p:txBody>
      </p:sp>
      <p:sp>
        <p:nvSpPr>
          <p:cNvPr id="3" name="Footer Placeholder 2"/>
          <p:cNvSpPr>
            <a:spLocks noGrp="1"/>
          </p:cNvSpPr>
          <p:nvPr>
            <p:ph type="ftr" sz="quarter" idx="11"/>
          </p:nvPr>
        </p:nvSpPr>
        <p:spPr/>
        <p:txBody>
          <a:bodyPr/>
          <a:lstStyle/>
          <a:p>
            <a:pPr>
              <a:defRPr/>
            </a:pPr>
            <a:r>
              <a:rPr lang="en-GB" altLang="en-US"/>
              <a:t>© The University of Sheffield</a:t>
            </a:r>
            <a:endParaRPr lang="en-GB" altLang="en-US">
              <a:solidFill>
                <a:srgbClr val="FFFFFF"/>
              </a:solidFill>
            </a:endParaRPr>
          </a:p>
        </p:txBody>
      </p:sp>
      <p:sp>
        <p:nvSpPr>
          <p:cNvPr id="4" name="Slide Number Placeholder 3"/>
          <p:cNvSpPr>
            <a:spLocks noGrp="1"/>
          </p:cNvSpPr>
          <p:nvPr>
            <p:ph type="sldNum" sz="quarter" idx="12"/>
          </p:nvPr>
        </p:nvSpPr>
        <p:spPr/>
        <p:txBody>
          <a:bodyPr/>
          <a:lstStyle/>
          <a:p>
            <a:fld id="{4AE0FC36-6EEE-4012-8D0A-5E300A77711B}" type="slidenum">
              <a:rPr lang="en-GB" altLang="en-US" smtClean="0"/>
              <a:pPr/>
              <a:t>13</a:t>
            </a:fld>
            <a:endParaRPr lang="en-GB" altLang="en-US"/>
          </a:p>
        </p:txBody>
      </p:sp>
      <p:sp>
        <p:nvSpPr>
          <p:cNvPr id="9" name="TextBox 8"/>
          <p:cNvSpPr txBox="1"/>
          <p:nvPr/>
        </p:nvSpPr>
        <p:spPr>
          <a:xfrm>
            <a:off x="2051720" y="5203399"/>
            <a:ext cx="1368152" cy="430887"/>
          </a:xfrm>
          <a:prstGeom prst="rect">
            <a:avLst/>
          </a:prstGeom>
          <a:noFill/>
        </p:spPr>
        <p:txBody>
          <a:bodyPr wrap="square" rtlCol="0">
            <a:spAutoFit/>
          </a:bodyPr>
          <a:lstStyle/>
          <a:p>
            <a:r>
              <a:rPr lang="en-GB" sz="2200" dirty="0">
                <a:solidFill>
                  <a:schemeClr val="accent5">
                    <a:lumMod val="10000"/>
                  </a:schemeClr>
                </a:solidFill>
              </a:rPr>
              <a:t>Males</a:t>
            </a:r>
          </a:p>
        </p:txBody>
      </p:sp>
      <p:sp>
        <p:nvSpPr>
          <p:cNvPr id="10" name="TextBox 9"/>
          <p:cNvSpPr txBox="1"/>
          <p:nvPr/>
        </p:nvSpPr>
        <p:spPr>
          <a:xfrm>
            <a:off x="6084168" y="5180405"/>
            <a:ext cx="1368152" cy="430887"/>
          </a:xfrm>
          <a:prstGeom prst="rect">
            <a:avLst/>
          </a:prstGeom>
          <a:noFill/>
        </p:spPr>
        <p:txBody>
          <a:bodyPr wrap="square" rtlCol="0">
            <a:spAutoFit/>
          </a:bodyPr>
          <a:lstStyle/>
          <a:p>
            <a:r>
              <a:rPr lang="en-GB" sz="2200" dirty="0">
                <a:solidFill>
                  <a:schemeClr val="accent5">
                    <a:lumMod val="10000"/>
                  </a:schemeClr>
                </a:solidFill>
              </a:rPr>
              <a:t>Females</a:t>
            </a:r>
          </a:p>
        </p:txBody>
      </p:sp>
      <p:pic>
        <p:nvPicPr>
          <p:cNvPr id="11" name="Picture 10"/>
          <p:cNvPicPr>
            <a:picLocks noChangeAspect="1"/>
          </p:cNvPicPr>
          <p:nvPr/>
        </p:nvPicPr>
        <p:blipFill>
          <a:blip r:embed="rId3"/>
          <a:stretch>
            <a:fillRect/>
          </a:stretch>
        </p:blipFill>
        <p:spPr>
          <a:xfrm>
            <a:off x="609600" y="2133599"/>
            <a:ext cx="4106416" cy="3005119"/>
          </a:xfrm>
          <a:prstGeom prst="rect">
            <a:avLst/>
          </a:prstGeom>
        </p:spPr>
      </p:pic>
      <p:pic>
        <p:nvPicPr>
          <p:cNvPr id="12" name="Picture 11"/>
          <p:cNvPicPr>
            <a:picLocks noChangeAspect="1"/>
          </p:cNvPicPr>
          <p:nvPr/>
        </p:nvPicPr>
        <p:blipFill>
          <a:blip r:embed="rId4"/>
          <a:stretch>
            <a:fillRect/>
          </a:stretch>
        </p:blipFill>
        <p:spPr>
          <a:xfrm>
            <a:off x="4791379" y="2133598"/>
            <a:ext cx="4124022" cy="3005119"/>
          </a:xfrm>
          <a:prstGeom prst="rect">
            <a:avLst/>
          </a:prstGeom>
        </p:spPr>
      </p:pic>
      <p:sp>
        <p:nvSpPr>
          <p:cNvPr id="13" name="TextBox 12"/>
          <p:cNvSpPr txBox="1"/>
          <p:nvPr/>
        </p:nvSpPr>
        <p:spPr>
          <a:xfrm>
            <a:off x="2159732" y="4642296"/>
            <a:ext cx="576064" cy="338554"/>
          </a:xfrm>
          <a:prstGeom prst="rect">
            <a:avLst/>
          </a:prstGeom>
          <a:solidFill>
            <a:schemeClr val="bg1">
              <a:lumMod val="95000"/>
            </a:schemeClr>
          </a:solidFill>
        </p:spPr>
        <p:txBody>
          <a:bodyPr wrap="square" rtlCol="0">
            <a:spAutoFit/>
          </a:bodyPr>
          <a:lstStyle/>
          <a:p>
            <a:r>
              <a:rPr lang="en-GB" sz="800" dirty="0">
                <a:solidFill>
                  <a:srgbClr val="002060"/>
                </a:solidFill>
                <a:latin typeface="SBL Greek" panose="02000000000000000000" pitchFamily="2" charset="0"/>
                <a:ea typeface="SBL Greek" panose="02000000000000000000" pitchFamily="2" charset="0"/>
              </a:rPr>
              <a:t>UW</a:t>
            </a:r>
          </a:p>
          <a:p>
            <a:r>
              <a:rPr lang="en-GB" sz="800" dirty="0">
                <a:solidFill>
                  <a:srgbClr val="006666"/>
                </a:solidFill>
                <a:latin typeface="SBL Greek" panose="02000000000000000000" pitchFamily="2" charset="0"/>
                <a:ea typeface="SBL Greek" panose="02000000000000000000" pitchFamily="2" charset="0"/>
              </a:rPr>
              <a:t>OW</a:t>
            </a:r>
          </a:p>
        </p:txBody>
      </p:sp>
      <p:sp>
        <p:nvSpPr>
          <p:cNvPr id="14" name="TextBox 13"/>
          <p:cNvSpPr txBox="1"/>
          <p:nvPr/>
        </p:nvSpPr>
        <p:spPr>
          <a:xfrm>
            <a:off x="3280098" y="4620560"/>
            <a:ext cx="610002" cy="338554"/>
          </a:xfrm>
          <a:prstGeom prst="rect">
            <a:avLst/>
          </a:prstGeom>
          <a:solidFill>
            <a:schemeClr val="bg1">
              <a:lumMod val="95000"/>
            </a:schemeClr>
          </a:solidFill>
        </p:spPr>
        <p:txBody>
          <a:bodyPr wrap="square" rtlCol="0">
            <a:spAutoFit/>
          </a:bodyPr>
          <a:lstStyle/>
          <a:p>
            <a:r>
              <a:rPr lang="en-GB" sz="800" dirty="0">
                <a:solidFill>
                  <a:srgbClr val="C00000"/>
                </a:solidFill>
                <a:latin typeface="SBL Greek" panose="02000000000000000000" pitchFamily="2" charset="0"/>
                <a:ea typeface="SBL Greek" panose="02000000000000000000" pitchFamily="2" charset="0"/>
              </a:rPr>
              <a:t>Normal</a:t>
            </a:r>
          </a:p>
          <a:p>
            <a:r>
              <a:rPr lang="en-GB" sz="800" dirty="0">
                <a:solidFill>
                  <a:srgbClr val="CC6600"/>
                </a:solidFill>
                <a:latin typeface="SBL Greek" panose="02000000000000000000" pitchFamily="2" charset="0"/>
                <a:ea typeface="SBL Greek" panose="02000000000000000000" pitchFamily="2" charset="0"/>
              </a:rPr>
              <a:t>Obese</a:t>
            </a:r>
          </a:p>
        </p:txBody>
      </p:sp>
      <p:sp>
        <p:nvSpPr>
          <p:cNvPr id="15" name="TextBox 14"/>
          <p:cNvSpPr txBox="1"/>
          <p:nvPr/>
        </p:nvSpPr>
        <p:spPr>
          <a:xfrm>
            <a:off x="6341511" y="4651731"/>
            <a:ext cx="576064" cy="338554"/>
          </a:xfrm>
          <a:prstGeom prst="rect">
            <a:avLst/>
          </a:prstGeom>
          <a:solidFill>
            <a:schemeClr val="bg1">
              <a:lumMod val="95000"/>
            </a:schemeClr>
          </a:solidFill>
        </p:spPr>
        <p:txBody>
          <a:bodyPr wrap="square" rtlCol="0">
            <a:spAutoFit/>
          </a:bodyPr>
          <a:lstStyle/>
          <a:p>
            <a:r>
              <a:rPr lang="en-GB" sz="800" dirty="0">
                <a:solidFill>
                  <a:srgbClr val="002060"/>
                </a:solidFill>
                <a:latin typeface="SBL Greek" panose="02000000000000000000" pitchFamily="2" charset="0"/>
                <a:ea typeface="SBL Greek" panose="02000000000000000000" pitchFamily="2" charset="0"/>
              </a:rPr>
              <a:t>UW</a:t>
            </a:r>
          </a:p>
          <a:p>
            <a:r>
              <a:rPr lang="en-GB" sz="800" dirty="0">
                <a:solidFill>
                  <a:srgbClr val="006666"/>
                </a:solidFill>
                <a:latin typeface="SBL Greek" panose="02000000000000000000" pitchFamily="2" charset="0"/>
                <a:ea typeface="SBL Greek" panose="02000000000000000000" pitchFamily="2" charset="0"/>
              </a:rPr>
              <a:t>OW</a:t>
            </a:r>
          </a:p>
        </p:txBody>
      </p:sp>
      <p:sp>
        <p:nvSpPr>
          <p:cNvPr id="16" name="TextBox 15"/>
          <p:cNvSpPr txBox="1"/>
          <p:nvPr/>
        </p:nvSpPr>
        <p:spPr>
          <a:xfrm>
            <a:off x="7461877" y="4620560"/>
            <a:ext cx="610002" cy="338554"/>
          </a:xfrm>
          <a:prstGeom prst="rect">
            <a:avLst/>
          </a:prstGeom>
          <a:solidFill>
            <a:schemeClr val="bg1">
              <a:lumMod val="95000"/>
            </a:schemeClr>
          </a:solidFill>
        </p:spPr>
        <p:txBody>
          <a:bodyPr wrap="square" rtlCol="0">
            <a:spAutoFit/>
          </a:bodyPr>
          <a:lstStyle/>
          <a:p>
            <a:r>
              <a:rPr lang="en-GB" sz="800" dirty="0">
                <a:solidFill>
                  <a:srgbClr val="C00000"/>
                </a:solidFill>
                <a:latin typeface="SBL Greek" panose="02000000000000000000" pitchFamily="2" charset="0"/>
                <a:ea typeface="SBL Greek" panose="02000000000000000000" pitchFamily="2" charset="0"/>
              </a:rPr>
              <a:t>Normal</a:t>
            </a:r>
          </a:p>
          <a:p>
            <a:r>
              <a:rPr lang="en-GB" sz="800" dirty="0">
                <a:solidFill>
                  <a:srgbClr val="CC6600"/>
                </a:solidFill>
                <a:latin typeface="SBL Greek" panose="02000000000000000000" pitchFamily="2" charset="0"/>
                <a:ea typeface="SBL Greek" panose="02000000000000000000" pitchFamily="2" charset="0"/>
              </a:rPr>
              <a:t>Obese</a:t>
            </a:r>
          </a:p>
        </p:txBody>
      </p:sp>
    </p:spTree>
    <p:extLst>
      <p:ext uri="{BB962C8B-B14F-4D97-AF65-F5344CB8AC3E}">
        <p14:creationId xmlns:p14="http://schemas.microsoft.com/office/powerpoint/2010/main" val="739821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F1025EE7-C69D-40DF-8D52-9C1A6D2A5A39}" type="datetime1">
              <a:rPr lang="en-GB" altLang="en-US" sz="1000"/>
              <a:pPr>
                <a:spcBef>
                  <a:spcPct val="0"/>
                </a:spcBef>
                <a:buFontTx/>
                <a:buNone/>
              </a:pPr>
              <a:t>04/05/2020</a:t>
            </a:fld>
            <a:endParaRPr lang="en-GB" altLang="en-US" sz="1000">
              <a:solidFill>
                <a:srgbClr val="FFFFFF"/>
              </a:solidFill>
            </a:endParaRPr>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r>
              <a:rPr lang="en-GB" altLang="en-US" sz="1000"/>
              <a:t>© The University of Sheffield</a:t>
            </a:r>
            <a:endParaRPr lang="en-GB" altLang="en-US" sz="1000">
              <a:solidFill>
                <a:srgbClr val="FFFFFF"/>
              </a:solidFill>
            </a:endParaRP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0CAFD3E5-F232-44AE-8B1E-ADB37CE449FF}" type="slidenum">
              <a:rPr lang="en-GB" altLang="en-US" sz="1800">
                <a:latin typeface="TUOS Stephenson" panose="02070503080000020004" pitchFamily="18" charset="0"/>
              </a:rPr>
              <a:pPr>
                <a:spcBef>
                  <a:spcPct val="0"/>
                </a:spcBef>
                <a:buFontTx/>
                <a:buNone/>
              </a:pPr>
              <a:t>14</a:t>
            </a:fld>
            <a:endParaRPr lang="en-GB" altLang="en-US" sz="1800">
              <a:latin typeface="TUOS Stephenson" panose="02070503080000020004" pitchFamily="18" charset="0"/>
            </a:endParaRPr>
          </a:p>
        </p:txBody>
      </p:sp>
      <p:sp>
        <p:nvSpPr>
          <p:cNvPr id="5125" name="Rectangle 2"/>
          <p:cNvSpPr>
            <a:spLocks noGrp="1" noChangeArrowheads="1"/>
          </p:cNvSpPr>
          <p:nvPr>
            <p:ph type="title"/>
          </p:nvPr>
        </p:nvSpPr>
        <p:spPr/>
        <p:txBody>
          <a:bodyPr/>
          <a:lstStyle/>
          <a:p>
            <a:pPr eaLnBrk="1" hangingPunct="1"/>
            <a:r>
              <a:rPr lang="en-US" altLang="en-US" sz="3600" dirty="0"/>
              <a:t>Key findings</a:t>
            </a:r>
          </a:p>
        </p:txBody>
      </p:sp>
      <p:sp>
        <p:nvSpPr>
          <p:cNvPr id="5126" name="Rectangle 3"/>
          <p:cNvSpPr>
            <a:spLocks noGrp="1" noChangeArrowheads="1"/>
          </p:cNvSpPr>
          <p:nvPr>
            <p:ph type="body" idx="1"/>
          </p:nvPr>
        </p:nvSpPr>
        <p:spPr>
          <a:xfrm>
            <a:off x="663575" y="2362200"/>
            <a:ext cx="8229600" cy="4191000"/>
          </a:xfrm>
        </p:spPr>
        <p:txBody>
          <a:bodyPr/>
          <a:lstStyle/>
          <a:p>
            <a:pPr marL="457200" indent="-457200" eaLnBrk="1" hangingPunct="1">
              <a:spcBef>
                <a:spcPts val="0"/>
              </a:spcBef>
              <a:buFont typeface="+mj-lt"/>
              <a:buAutoNum type="arabicPeriod"/>
            </a:pPr>
            <a:r>
              <a:rPr lang="en-US" sz="2000" dirty="0">
                <a:solidFill>
                  <a:schemeClr val="accent5">
                    <a:lumMod val="10000"/>
                  </a:schemeClr>
                </a:solidFill>
              </a:rPr>
              <a:t>Higher proportion of overweight and obese than normal BMI, and obese females than obese males.</a:t>
            </a:r>
          </a:p>
          <a:p>
            <a:pPr marL="457200" indent="-457200" eaLnBrk="1" hangingPunct="1">
              <a:spcBef>
                <a:spcPts val="0"/>
              </a:spcBef>
              <a:buFont typeface="+mj-lt"/>
              <a:buAutoNum type="arabicPeriod"/>
            </a:pPr>
            <a:endParaRPr lang="en-US" sz="2000" dirty="0">
              <a:solidFill>
                <a:schemeClr val="accent5">
                  <a:lumMod val="10000"/>
                </a:schemeClr>
              </a:solidFill>
            </a:endParaRPr>
          </a:p>
          <a:p>
            <a:pPr marL="457200" indent="-457200" eaLnBrk="1" hangingPunct="1">
              <a:spcBef>
                <a:spcPts val="0"/>
              </a:spcBef>
              <a:buFont typeface="+mj-lt"/>
              <a:buAutoNum type="arabicPeriod"/>
            </a:pPr>
            <a:r>
              <a:rPr lang="en-US" sz="2000" dirty="0">
                <a:solidFill>
                  <a:schemeClr val="accent5">
                    <a:lumMod val="10000"/>
                  </a:schemeClr>
                </a:solidFill>
              </a:rPr>
              <a:t>Direction of associations did not conform to our hypotheses.</a:t>
            </a:r>
          </a:p>
          <a:p>
            <a:pPr lvl="1" eaLnBrk="1" hangingPunct="1">
              <a:spcBef>
                <a:spcPts val="0"/>
              </a:spcBef>
            </a:pPr>
            <a:r>
              <a:rPr lang="en-US" sz="2000" dirty="0">
                <a:solidFill>
                  <a:schemeClr val="accent5">
                    <a:lumMod val="10000"/>
                  </a:schemeClr>
                </a:solidFill>
              </a:rPr>
              <a:t>Odds of being obese male &gt; odds of being obese female.</a:t>
            </a:r>
          </a:p>
          <a:p>
            <a:pPr lvl="1" eaLnBrk="1" hangingPunct="1">
              <a:spcBef>
                <a:spcPts val="0"/>
              </a:spcBef>
            </a:pPr>
            <a:r>
              <a:rPr lang="en-US" sz="2000" dirty="0">
                <a:solidFill>
                  <a:schemeClr val="accent5">
                    <a:lumMod val="10000"/>
                  </a:schemeClr>
                </a:solidFill>
              </a:rPr>
              <a:t>The majority of obese females is just as employed as majority of obese males; probability of being in paid employment is similar.</a:t>
            </a:r>
          </a:p>
          <a:p>
            <a:pPr lvl="1" eaLnBrk="1" hangingPunct="1">
              <a:spcBef>
                <a:spcPts val="0"/>
              </a:spcBef>
            </a:pPr>
            <a:r>
              <a:rPr lang="en-US" sz="2000" dirty="0">
                <a:solidFill>
                  <a:schemeClr val="accent5">
                    <a:lumMod val="10000"/>
                  </a:schemeClr>
                </a:solidFill>
              </a:rPr>
              <a:t>Only a small proportion of the unemployed are underweight men or obese women.</a:t>
            </a:r>
          </a:p>
          <a:p>
            <a:pPr marL="457200" indent="-457200" eaLnBrk="1" hangingPunct="1">
              <a:spcBef>
                <a:spcPts val="0"/>
              </a:spcBef>
              <a:buFont typeface="+mj-lt"/>
              <a:buAutoNum type="arabicPeriod"/>
            </a:pPr>
            <a:endParaRPr lang="en-US" sz="2000" dirty="0">
              <a:solidFill>
                <a:schemeClr val="accent5">
                  <a:lumMod val="10000"/>
                </a:schemeClr>
              </a:solidFill>
            </a:endParaRPr>
          </a:p>
          <a:p>
            <a:pPr marL="457200" indent="-457200" eaLnBrk="1" hangingPunct="1">
              <a:spcBef>
                <a:spcPts val="0"/>
              </a:spcBef>
              <a:buFont typeface="+mj-lt"/>
              <a:buAutoNum type="arabicPeriod"/>
            </a:pPr>
            <a:r>
              <a:rPr lang="en-US" sz="2000" dirty="0">
                <a:solidFill>
                  <a:schemeClr val="accent5">
                    <a:lumMod val="10000"/>
                  </a:schemeClr>
                </a:solidFill>
              </a:rPr>
              <a:t>The probability of being obese female and unemployed (or on maternity leave, looking after family) is similar to that of obese males.</a:t>
            </a:r>
            <a:endParaRPr lang="en-US" sz="800" dirty="0">
              <a:solidFill>
                <a:schemeClr val="accent5">
                  <a:lumMod val="10000"/>
                </a:schemeClr>
              </a:solidFill>
            </a:endParaRPr>
          </a:p>
          <a:p>
            <a:pPr marL="457200" lvl="1" indent="0" eaLnBrk="1" hangingPunct="1">
              <a:spcBef>
                <a:spcPts val="0"/>
              </a:spcBef>
              <a:buNone/>
            </a:pPr>
            <a:endParaRPr lang="en-US" sz="2000" dirty="0">
              <a:solidFill>
                <a:schemeClr val="accent5">
                  <a:lumMod val="10000"/>
                </a:schemeClr>
              </a:solidFill>
            </a:endParaRPr>
          </a:p>
        </p:txBody>
      </p:sp>
    </p:spTree>
    <p:extLst>
      <p:ext uri="{BB962C8B-B14F-4D97-AF65-F5344CB8AC3E}">
        <p14:creationId xmlns:p14="http://schemas.microsoft.com/office/powerpoint/2010/main" val="588937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F1025EE7-C69D-40DF-8D52-9C1A6D2A5A39}" type="datetime1">
              <a:rPr lang="en-GB" altLang="en-US" sz="1000"/>
              <a:pPr>
                <a:spcBef>
                  <a:spcPct val="0"/>
                </a:spcBef>
                <a:buFontTx/>
                <a:buNone/>
              </a:pPr>
              <a:t>04/05/2020</a:t>
            </a:fld>
            <a:endParaRPr lang="en-GB" altLang="en-US" sz="1000">
              <a:solidFill>
                <a:srgbClr val="FFFFFF"/>
              </a:solidFill>
            </a:endParaRPr>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r>
              <a:rPr lang="en-GB" altLang="en-US" sz="1000"/>
              <a:t>© The University of Sheffield</a:t>
            </a:r>
            <a:endParaRPr lang="en-GB" altLang="en-US" sz="1000">
              <a:solidFill>
                <a:srgbClr val="FFFFFF"/>
              </a:solidFill>
            </a:endParaRP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0CAFD3E5-F232-44AE-8B1E-ADB37CE449FF}" type="slidenum">
              <a:rPr lang="en-GB" altLang="en-US" sz="1800">
                <a:latin typeface="TUOS Stephenson" panose="02070503080000020004" pitchFamily="18" charset="0"/>
              </a:rPr>
              <a:pPr>
                <a:spcBef>
                  <a:spcPct val="0"/>
                </a:spcBef>
                <a:buFontTx/>
                <a:buNone/>
              </a:pPr>
              <a:t>15</a:t>
            </a:fld>
            <a:endParaRPr lang="en-GB" altLang="en-US" sz="1800">
              <a:latin typeface="TUOS Stephenson" panose="02070503080000020004" pitchFamily="18" charset="0"/>
            </a:endParaRPr>
          </a:p>
        </p:txBody>
      </p:sp>
      <p:sp>
        <p:nvSpPr>
          <p:cNvPr id="5125" name="Rectangle 2"/>
          <p:cNvSpPr>
            <a:spLocks noGrp="1" noChangeArrowheads="1"/>
          </p:cNvSpPr>
          <p:nvPr>
            <p:ph type="title"/>
          </p:nvPr>
        </p:nvSpPr>
        <p:spPr/>
        <p:txBody>
          <a:bodyPr/>
          <a:lstStyle/>
          <a:p>
            <a:pPr eaLnBrk="1" hangingPunct="1"/>
            <a:r>
              <a:rPr lang="en-US" altLang="en-US" dirty="0"/>
              <a:t>Interpretation</a:t>
            </a:r>
          </a:p>
        </p:txBody>
      </p:sp>
      <p:sp>
        <p:nvSpPr>
          <p:cNvPr id="5126" name="Rectangle 3"/>
          <p:cNvSpPr>
            <a:spLocks noGrp="1" noChangeArrowheads="1"/>
          </p:cNvSpPr>
          <p:nvPr>
            <p:ph type="body" idx="1"/>
          </p:nvPr>
        </p:nvSpPr>
        <p:spPr/>
        <p:txBody>
          <a:bodyPr/>
          <a:lstStyle/>
          <a:p>
            <a:pPr eaLnBrk="1" hangingPunct="1">
              <a:spcBef>
                <a:spcPts val="0"/>
              </a:spcBef>
            </a:pPr>
            <a:r>
              <a:rPr lang="en-US" sz="2400" dirty="0">
                <a:solidFill>
                  <a:schemeClr val="accent5">
                    <a:lumMod val="10000"/>
                  </a:schemeClr>
                </a:solidFill>
              </a:rPr>
              <a:t>Among obese females: </a:t>
            </a:r>
          </a:p>
          <a:p>
            <a:pPr lvl="1" eaLnBrk="1" hangingPunct="1">
              <a:spcBef>
                <a:spcPts val="0"/>
              </a:spcBef>
              <a:buFontTx/>
              <a:buChar char="-"/>
            </a:pPr>
            <a:r>
              <a:rPr lang="en-US" sz="2400" dirty="0">
                <a:solidFill>
                  <a:schemeClr val="accent5">
                    <a:lumMod val="10000"/>
                  </a:schemeClr>
                </a:solidFill>
              </a:rPr>
              <a:t>Discriminatory hiring is probably not occurring or manifests in the form of lower wages and less desirable tasks .</a:t>
            </a:r>
          </a:p>
          <a:p>
            <a:pPr lvl="1" eaLnBrk="1" hangingPunct="1">
              <a:spcBef>
                <a:spcPts val="0"/>
              </a:spcBef>
              <a:buFontTx/>
              <a:buChar char="-"/>
            </a:pPr>
            <a:endParaRPr lang="en-US" sz="2400" dirty="0">
              <a:solidFill>
                <a:schemeClr val="accent5">
                  <a:lumMod val="10000"/>
                </a:schemeClr>
              </a:solidFill>
            </a:endParaRPr>
          </a:p>
          <a:p>
            <a:pPr lvl="1" eaLnBrk="1" hangingPunct="1">
              <a:spcBef>
                <a:spcPts val="0"/>
              </a:spcBef>
              <a:buFontTx/>
              <a:buChar char="-"/>
            </a:pPr>
            <a:r>
              <a:rPr lang="en-US" sz="2400" dirty="0">
                <a:solidFill>
                  <a:schemeClr val="accent5">
                    <a:lumMod val="10000"/>
                  </a:schemeClr>
                </a:solidFill>
              </a:rPr>
              <a:t>Paid employment does not reveal job type:</a:t>
            </a:r>
          </a:p>
          <a:p>
            <a:pPr marL="1257300" lvl="2" indent="-342900" eaLnBrk="1" hangingPunct="1">
              <a:spcBef>
                <a:spcPts val="0"/>
              </a:spcBef>
              <a:buFont typeface="Wingdings" panose="05000000000000000000" pitchFamily="2" charset="2"/>
              <a:buChar char="§"/>
            </a:pPr>
            <a:r>
              <a:rPr lang="en-US" dirty="0">
                <a:solidFill>
                  <a:schemeClr val="accent5">
                    <a:lumMod val="10000"/>
                  </a:schemeClr>
                </a:solidFill>
              </a:rPr>
              <a:t>they are in paid jobs where physical appearance is not important;</a:t>
            </a:r>
          </a:p>
          <a:p>
            <a:pPr marL="1257300" lvl="2" indent="-342900" eaLnBrk="1" hangingPunct="1">
              <a:spcBef>
                <a:spcPts val="0"/>
              </a:spcBef>
              <a:buFont typeface="Wingdings" panose="05000000000000000000" pitchFamily="2" charset="2"/>
              <a:buChar char="§"/>
            </a:pPr>
            <a:r>
              <a:rPr lang="en-US" dirty="0">
                <a:solidFill>
                  <a:schemeClr val="accent5">
                    <a:lumMod val="10000"/>
                  </a:schemeClr>
                </a:solidFill>
              </a:rPr>
              <a:t>self-selection to certain job types is occurring; </a:t>
            </a:r>
          </a:p>
          <a:p>
            <a:pPr marL="1257300" lvl="2" indent="-342900" eaLnBrk="1" hangingPunct="1">
              <a:spcBef>
                <a:spcPts val="0"/>
              </a:spcBef>
              <a:buFont typeface="Wingdings" panose="05000000000000000000" pitchFamily="2" charset="2"/>
              <a:buChar char="§"/>
            </a:pPr>
            <a:r>
              <a:rPr lang="en-US" dirty="0">
                <a:solidFill>
                  <a:schemeClr val="accent5">
                    <a:lumMod val="10000"/>
                  </a:schemeClr>
                </a:solidFill>
              </a:rPr>
              <a:t>Underemployment may be present.</a:t>
            </a:r>
          </a:p>
          <a:p>
            <a:pPr eaLnBrk="1" hangingPunct="1">
              <a:spcBef>
                <a:spcPts val="0"/>
              </a:spcBef>
              <a:buFontTx/>
              <a:buChar char="-"/>
            </a:pPr>
            <a:endParaRPr lang="en-US" sz="2400" dirty="0">
              <a:solidFill>
                <a:schemeClr val="accent5">
                  <a:lumMod val="10000"/>
                </a:schemeClr>
              </a:solidFill>
            </a:endParaRPr>
          </a:p>
          <a:p>
            <a:pPr eaLnBrk="1" hangingPunct="1">
              <a:spcBef>
                <a:spcPts val="0"/>
              </a:spcBef>
            </a:pPr>
            <a:endParaRPr lang="en-US" sz="2400" dirty="0">
              <a:solidFill>
                <a:schemeClr val="accent5">
                  <a:lumMod val="10000"/>
                </a:schemeClr>
              </a:solidFill>
            </a:endParaRPr>
          </a:p>
          <a:p>
            <a:pPr eaLnBrk="1" hangingPunct="1">
              <a:spcBef>
                <a:spcPts val="0"/>
              </a:spcBef>
            </a:pPr>
            <a:endParaRPr lang="en-US" altLang="en-US" sz="2400" dirty="0">
              <a:solidFill>
                <a:schemeClr val="accent5">
                  <a:lumMod val="10000"/>
                </a:schemeClr>
              </a:solidFill>
            </a:endParaRPr>
          </a:p>
        </p:txBody>
      </p:sp>
    </p:spTree>
    <p:extLst>
      <p:ext uri="{BB962C8B-B14F-4D97-AF65-F5344CB8AC3E}">
        <p14:creationId xmlns:p14="http://schemas.microsoft.com/office/powerpoint/2010/main" val="3377286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F1025EE7-C69D-40DF-8D52-9C1A6D2A5A39}" type="datetime1">
              <a:rPr lang="en-GB" altLang="en-US" sz="1000"/>
              <a:pPr>
                <a:spcBef>
                  <a:spcPct val="0"/>
                </a:spcBef>
                <a:buFontTx/>
                <a:buNone/>
              </a:pPr>
              <a:t>04/05/2020</a:t>
            </a:fld>
            <a:endParaRPr lang="en-GB" altLang="en-US" sz="1000">
              <a:solidFill>
                <a:srgbClr val="FFFFFF"/>
              </a:solidFill>
            </a:endParaRPr>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r>
              <a:rPr lang="en-GB" altLang="en-US" sz="1000"/>
              <a:t>© The University of Sheffield</a:t>
            </a:r>
            <a:endParaRPr lang="en-GB" altLang="en-US" sz="1000">
              <a:solidFill>
                <a:srgbClr val="FFFFFF"/>
              </a:solidFill>
            </a:endParaRP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0CAFD3E5-F232-44AE-8B1E-ADB37CE449FF}" type="slidenum">
              <a:rPr lang="en-GB" altLang="en-US" sz="1800">
                <a:latin typeface="TUOS Stephenson" panose="02070503080000020004" pitchFamily="18" charset="0"/>
              </a:rPr>
              <a:pPr>
                <a:spcBef>
                  <a:spcPct val="0"/>
                </a:spcBef>
                <a:buFontTx/>
                <a:buNone/>
              </a:pPr>
              <a:t>16</a:t>
            </a:fld>
            <a:endParaRPr lang="en-GB" altLang="en-US" sz="1800">
              <a:latin typeface="TUOS Stephenson" panose="02070503080000020004" pitchFamily="18" charset="0"/>
            </a:endParaRPr>
          </a:p>
        </p:txBody>
      </p:sp>
      <p:sp>
        <p:nvSpPr>
          <p:cNvPr id="5125" name="Rectangle 2"/>
          <p:cNvSpPr>
            <a:spLocks noGrp="1" noChangeArrowheads="1"/>
          </p:cNvSpPr>
          <p:nvPr>
            <p:ph type="title"/>
          </p:nvPr>
        </p:nvSpPr>
        <p:spPr/>
        <p:txBody>
          <a:bodyPr/>
          <a:lstStyle/>
          <a:p>
            <a:pPr eaLnBrk="1" hangingPunct="1"/>
            <a:r>
              <a:rPr lang="en-US" altLang="en-US" dirty="0"/>
              <a:t>Interpretation</a:t>
            </a:r>
          </a:p>
        </p:txBody>
      </p:sp>
      <p:sp>
        <p:nvSpPr>
          <p:cNvPr id="5126" name="Rectangle 3"/>
          <p:cNvSpPr>
            <a:spLocks noGrp="1" noChangeArrowheads="1"/>
          </p:cNvSpPr>
          <p:nvPr>
            <p:ph type="body" idx="1"/>
          </p:nvPr>
        </p:nvSpPr>
        <p:spPr/>
        <p:txBody>
          <a:bodyPr/>
          <a:lstStyle/>
          <a:p>
            <a:pPr eaLnBrk="1" hangingPunct="1"/>
            <a:r>
              <a:rPr lang="en-US" altLang="en-US" sz="2400" dirty="0">
                <a:solidFill>
                  <a:schemeClr val="accent5">
                    <a:lumMod val="10000"/>
                  </a:schemeClr>
                </a:solidFill>
              </a:rPr>
              <a:t>Small proportion of the unemployed are underweight men.</a:t>
            </a:r>
          </a:p>
          <a:p>
            <a:pPr lvl="1" eaLnBrk="1" hangingPunct="1">
              <a:buFontTx/>
              <a:buChar char="-"/>
            </a:pPr>
            <a:r>
              <a:rPr lang="en-US" altLang="en-US" sz="2200" dirty="0">
                <a:solidFill>
                  <a:schemeClr val="accent5">
                    <a:lumMod val="10000"/>
                  </a:schemeClr>
                </a:solidFill>
              </a:rPr>
              <a:t>Smoking or decreased food consumption induced by psychological stress or depression might not be exerting their effect on BMI.</a:t>
            </a:r>
          </a:p>
          <a:p>
            <a:pPr lvl="1" eaLnBrk="1" hangingPunct="1">
              <a:buFontTx/>
              <a:buChar char="-"/>
            </a:pPr>
            <a:endParaRPr lang="en-US" altLang="en-US" sz="2200" dirty="0">
              <a:solidFill>
                <a:schemeClr val="accent5">
                  <a:lumMod val="10000"/>
                </a:schemeClr>
              </a:solidFill>
            </a:endParaRPr>
          </a:p>
          <a:p>
            <a:pPr lvl="1" eaLnBrk="1" hangingPunct="1">
              <a:buFontTx/>
              <a:buChar char="-"/>
            </a:pPr>
            <a:r>
              <a:rPr lang="en-US" altLang="en-US" sz="2200" dirty="0">
                <a:solidFill>
                  <a:schemeClr val="accent5">
                    <a:lumMod val="10000"/>
                  </a:schemeClr>
                </a:solidFill>
              </a:rPr>
              <a:t>Other factors might be at play: social support from partner, high SES males with savings are buffered from decreased food consumption.</a:t>
            </a:r>
          </a:p>
          <a:p>
            <a:pPr eaLnBrk="1" hangingPunct="1">
              <a:buFontTx/>
              <a:buChar char="-"/>
            </a:pPr>
            <a:endParaRPr lang="en-US" altLang="en-US" sz="2400" dirty="0">
              <a:solidFill>
                <a:schemeClr val="accent5">
                  <a:lumMod val="10000"/>
                </a:schemeClr>
              </a:solidFill>
            </a:endParaRPr>
          </a:p>
          <a:p>
            <a:pPr eaLnBrk="1" hangingPunct="1"/>
            <a:endParaRPr lang="en-US" altLang="en-US" sz="2400" dirty="0">
              <a:solidFill>
                <a:schemeClr val="accent5">
                  <a:lumMod val="10000"/>
                </a:schemeClr>
              </a:solidFill>
            </a:endParaRPr>
          </a:p>
        </p:txBody>
      </p:sp>
    </p:spTree>
    <p:extLst>
      <p:ext uri="{BB962C8B-B14F-4D97-AF65-F5344CB8AC3E}">
        <p14:creationId xmlns:p14="http://schemas.microsoft.com/office/powerpoint/2010/main" val="736924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F1025EE7-C69D-40DF-8D52-9C1A6D2A5A39}" type="datetime1">
              <a:rPr lang="en-GB" altLang="en-US" sz="1000"/>
              <a:pPr>
                <a:spcBef>
                  <a:spcPct val="0"/>
                </a:spcBef>
                <a:buFontTx/>
                <a:buNone/>
              </a:pPr>
              <a:t>04/05/2020</a:t>
            </a:fld>
            <a:endParaRPr lang="en-GB" altLang="en-US" sz="1000">
              <a:solidFill>
                <a:srgbClr val="FFFFFF"/>
              </a:solidFill>
            </a:endParaRPr>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r>
              <a:rPr lang="en-GB" altLang="en-US" sz="1000"/>
              <a:t>© The University of Sheffield</a:t>
            </a:r>
            <a:endParaRPr lang="en-GB" altLang="en-US" sz="1000">
              <a:solidFill>
                <a:srgbClr val="FFFFFF"/>
              </a:solidFill>
            </a:endParaRP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0CAFD3E5-F232-44AE-8B1E-ADB37CE449FF}" type="slidenum">
              <a:rPr lang="en-GB" altLang="en-US" sz="1800">
                <a:latin typeface="TUOS Stephenson" panose="02070503080000020004" pitchFamily="18" charset="0"/>
              </a:rPr>
              <a:pPr>
                <a:spcBef>
                  <a:spcPct val="0"/>
                </a:spcBef>
                <a:buFontTx/>
                <a:buNone/>
              </a:pPr>
              <a:t>17</a:t>
            </a:fld>
            <a:endParaRPr lang="en-GB" altLang="en-US" sz="1800">
              <a:latin typeface="TUOS Stephenson" panose="02070503080000020004" pitchFamily="18" charset="0"/>
            </a:endParaRPr>
          </a:p>
        </p:txBody>
      </p:sp>
      <p:sp>
        <p:nvSpPr>
          <p:cNvPr id="5125" name="Rectangle 2"/>
          <p:cNvSpPr>
            <a:spLocks noGrp="1" noChangeArrowheads="1"/>
          </p:cNvSpPr>
          <p:nvPr>
            <p:ph type="title"/>
          </p:nvPr>
        </p:nvSpPr>
        <p:spPr/>
        <p:txBody>
          <a:bodyPr/>
          <a:lstStyle/>
          <a:p>
            <a:pPr eaLnBrk="1" hangingPunct="1"/>
            <a:r>
              <a:rPr lang="en-US" altLang="en-US" sz="3600" dirty="0"/>
              <a:t>Limitations</a:t>
            </a:r>
          </a:p>
        </p:txBody>
      </p:sp>
      <p:sp>
        <p:nvSpPr>
          <p:cNvPr id="5126" name="Rectangle 3"/>
          <p:cNvSpPr>
            <a:spLocks noGrp="1" noChangeArrowheads="1"/>
          </p:cNvSpPr>
          <p:nvPr>
            <p:ph type="body" idx="1"/>
          </p:nvPr>
        </p:nvSpPr>
        <p:spPr/>
        <p:txBody>
          <a:bodyPr/>
          <a:lstStyle/>
          <a:p>
            <a:pPr eaLnBrk="1" hangingPunct="1">
              <a:spcBef>
                <a:spcPts val="0"/>
              </a:spcBef>
            </a:pPr>
            <a:r>
              <a:rPr lang="en-US" altLang="en-US" sz="2200" dirty="0">
                <a:solidFill>
                  <a:schemeClr val="accent5">
                    <a:lumMod val="10000"/>
                  </a:schemeClr>
                </a:solidFill>
              </a:rPr>
              <a:t>Small sample size in waves 2 and 3 with large difference between male and female samples can introduce bias.</a:t>
            </a:r>
          </a:p>
          <a:p>
            <a:pPr lvl="1" eaLnBrk="1" hangingPunct="1">
              <a:spcBef>
                <a:spcPts val="0"/>
              </a:spcBef>
              <a:buFontTx/>
              <a:buChar char="‒"/>
            </a:pPr>
            <a:r>
              <a:rPr lang="en-GB" sz="2200" dirty="0">
                <a:solidFill>
                  <a:schemeClr val="accent5">
                    <a:lumMod val="10000"/>
                  </a:schemeClr>
                </a:solidFill>
              </a:rPr>
              <a:t>However, a large sample with inaccurate measurements can also affect direction of association.</a:t>
            </a:r>
          </a:p>
          <a:p>
            <a:pPr marL="457200" lvl="1" indent="0" eaLnBrk="1" hangingPunct="1">
              <a:spcBef>
                <a:spcPts val="0"/>
              </a:spcBef>
              <a:buNone/>
            </a:pPr>
            <a:endParaRPr lang="en-US" altLang="en-US" sz="2200" dirty="0">
              <a:solidFill>
                <a:schemeClr val="accent5">
                  <a:lumMod val="10000"/>
                </a:schemeClr>
              </a:solidFill>
            </a:endParaRPr>
          </a:p>
          <a:p>
            <a:pPr eaLnBrk="1" hangingPunct="1">
              <a:spcBef>
                <a:spcPts val="0"/>
              </a:spcBef>
            </a:pPr>
            <a:r>
              <a:rPr lang="en-US" altLang="en-US" sz="2200" dirty="0">
                <a:solidFill>
                  <a:schemeClr val="accent5">
                    <a:lumMod val="10000"/>
                  </a:schemeClr>
                </a:solidFill>
              </a:rPr>
              <a:t>Classification of current economic activity in Understanding Society does not give information on salary, underemployment and type of job.</a:t>
            </a:r>
          </a:p>
          <a:p>
            <a:pPr marL="0" indent="0" eaLnBrk="1" hangingPunct="1">
              <a:spcBef>
                <a:spcPts val="0"/>
              </a:spcBef>
              <a:buNone/>
            </a:pPr>
            <a:endParaRPr lang="en-US" altLang="en-US" sz="2200" dirty="0">
              <a:solidFill>
                <a:schemeClr val="accent5">
                  <a:lumMod val="10000"/>
                </a:schemeClr>
              </a:solidFill>
            </a:endParaRPr>
          </a:p>
          <a:p>
            <a:pPr eaLnBrk="1" hangingPunct="1">
              <a:spcBef>
                <a:spcPts val="0"/>
              </a:spcBef>
            </a:pPr>
            <a:r>
              <a:rPr lang="en-US" altLang="en-US" sz="2200" dirty="0">
                <a:solidFill>
                  <a:schemeClr val="accent5">
                    <a:lumMod val="10000"/>
                  </a:schemeClr>
                </a:solidFill>
              </a:rPr>
              <a:t>Other factors might be at play explaining the small proportion of unemployed and underweight men.</a:t>
            </a:r>
          </a:p>
        </p:txBody>
      </p:sp>
    </p:spTree>
    <p:extLst>
      <p:ext uri="{BB962C8B-B14F-4D97-AF65-F5344CB8AC3E}">
        <p14:creationId xmlns:p14="http://schemas.microsoft.com/office/powerpoint/2010/main" val="3218059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nvSpPr>
        <p:spPr bwMode="auto">
          <a:xfrm>
            <a:off x="609600" y="2362200"/>
            <a:ext cx="7848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lnSpc>
                <a:spcPct val="83000"/>
              </a:lnSpc>
              <a:spcBef>
                <a:spcPct val="0"/>
              </a:spcBef>
              <a:buFontTx/>
              <a:buNone/>
            </a:pPr>
            <a:r>
              <a:rPr lang="en-GB" altLang="en-US" sz="7200">
                <a:latin typeface="TUOS Stephenson" panose="02070503080000020004" pitchFamily="18" charset="0"/>
              </a:rPr>
              <a:t>To </a:t>
            </a:r>
            <a:br>
              <a:rPr lang="en-GB" altLang="en-US" sz="7200">
                <a:latin typeface="TUOS Stephenson" panose="02070503080000020004" pitchFamily="18" charset="0"/>
              </a:rPr>
            </a:br>
            <a:r>
              <a:rPr lang="en-GB" altLang="en-US" sz="7200">
                <a:latin typeface="TUOS Stephenson" panose="02070503080000020004" pitchFamily="18" charset="0"/>
              </a:rPr>
              <a:t>Discover</a:t>
            </a:r>
            <a:br>
              <a:rPr lang="en-GB" altLang="en-US" sz="7200">
                <a:latin typeface="TUOS Stephenson" panose="02070503080000020004" pitchFamily="18" charset="0"/>
              </a:rPr>
            </a:br>
            <a:r>
              <a:rPr lang="en-GB" altLang="en-US" sz="7200">
                <a:latin typeface="TUOS Stephenson" panose="02070503080000020004" pitchFamily="18" charset="0"/>
              </a:rPr>
              <a:t>And</a:t>
            </a:r>
            <a:br>
              <a:rPr lang="en-GB" altLang="en-US" sz="7200">
                <a:latin typeface="TUOS Stephenson" panose="02070503080000020004" pitchFamily="18" charset="0"/>
              </a:rPr>
            </a:br>
            <a:r>
              <a:rPr lang="en-GB" altLang="en-US" sz="7200">
                <a:latin typeface="TUOS Stephenson" panose="02070503080000020004" pitchFamily="18" charset="0"/>
              </a:rPr>
              <a:t>Understand.</a:t>
            </a:r>
            <a:endParaRPr lang="en-GB" altLang="en-US" sz="7200">
              <a:solidFill>
                <a:srgbClr val="00FF00"/>
              </a:solidFill>
              <a:latin typeface="TUOS Stephenson" panose="020705030800000200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dissolve">
                                      <p:cBhvr>
                                        <p:cTn id="7" dur="30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F1025EE7-C69D-40DF-8D52-9C1A6D2A5A39}" type="datetime1">
              <a:rPr lang="en-GB" altLang="en-US" sz="1000"/>
              <a:pPr>
                <a:spcBef>
                  <a:spcPct val="0"/>
                </a:spcBef>
                <a:buFontTx/>
                <a:buNone/>
              </a:pPr>
              <a:t>04/05/2020</a:t>
            </a:fld>
            <a:endParaRPr lang="en-GB" altLang="en-US" sz="1000">
              <a:solidFill>
                <a:srgbClr val="FFFFFF"/>
              </a:solidFill>
            </a:endParaRPr>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r>
              <a:rPr lang="en-GB" altLang="en-US" sz="1000"/>
              <a:t>© The University of Sheffield</a:t>
            </a:r>
            <a:endParaRPr lang="en-GB" altLang="en-US" sz="1000">
              <a:solidFill>
                <a:srgbClr val="FFFFFF"/>
              </a:solidFill>
            </a:endParaRP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0CAFD3E5-F232-44AE-8B1E-ADB37CE449FF}" type="slidenum">
              <a:rPr lang="en-GB" altLang="en-US" sz="1800">
                <a:latin typeface="TUOS Stephenson" panose="02070503080000020004" pitchFamily="18" charset="0"/>
              </a:rPr>
              <a:pPr>
                <a:spcBef>
                  <a:spcPct val="0"/>
                </a:spcBef>
                <a:buFontTx/>
                <a:buNone/>
              </a:pPr>
              <a:t>2</a:t>
            </a:fld>
            <a:endParaRPr lang="en-GB" altLang="en-US" sz="1800">
              <a:latin typeface="TUOS Stephenson" panose="02070503080000020004" pitchFamily="18" charset="0"/>
            </a:endParaRPr>
          </a:p>
        </p:txBody>
      </p:sp>
      <p:sp>
        <p:nvSpPr>
          <p:cNvPr id="5125" name="Rectangle 2"/>
          <p:cNvSpPr>
            <a:spLocks noGrp="1" noChangeArrowheads="1"/>
          </p:cNvSpPr>
          <p:nvPr>
            <p:ph type="title"/>
          </p:nvPr>
        </p:nvSpPr>
        <p:spPr/>
        <p:txBody>
          <a:bodyPr/>
          <a:lstStyle/>
          <a:p>
            <a:pPr eaLnBrk="1" hangingPunct="1"/>
            <a:r>
              <a:rPr lang="en-US" altLang="en-US" dirty="0"/>
              <a:t>Background </a:t>
            </a:r>
          </a:p>
        </p:txBody>
      </p:sp>
      <p:sp>
        <p:nvSpPr>
          <p:cNvPr id="5126" name="Rectangle 3"/>
          <p:cNvSpPr>
            <a:spLocks noGrp="1" noChangeArrowheads="1"/>
          </p:cNvSpPr>
          <p:nvPr>
            <p:ph type="body" idx="1"/>
          </p:nvPr>
        </p:nvSpPr>
        <p:spPr/>
        <p:txBody>
          <a:bodyPr/>
          <a:lstStyle/>
          <a:p>
            <a:pPr eaLnBrk="1" hangingPunct="1">
              <a:spcBef>
                <a:spcPts val="0"/>
              </a:spcBef>
            </a:pPr>
            <a:r>
              <a:rPr lang="en-US" altLang="en-US" sz="2400" dirty="0">
                <a:solidFill>
                  <a:schemeClr val="accent5">
                    <a:lumMod val="10000"/>
                  </a:schemeClr>
                </a:solidFill>
              </a:rPr>
              <a:t>BMI affects employment through its effect on health and various social processes.</a:t>
            </a:r>
            <a:endParaRPr lang="en-US" altLang="en-US" sz="2000" dirty="0">
              <a:solidFill>
                <a:schemeClr val="accent5">
                  <a:lumMod val="10000"/>
                </a:schemeClr>
              </a:solidFill>
            </a:endParaRPr>
          </a:p>
          <a:p>
            <a:pPr marL="0" indent="0" eaLnBrk="1" hangingPunct="1">
              <a:spcBef>
                <a:spcPts val="0"/>
              </a:spcBef>
              <a:buNone/>
            </a:pPr>
            <a:endParaRPr lang="en-US" altLang="en-US" sz="2400" dirty="0">
              <a:solidFill>
                <a:schemeClr val="accent5">
                  <a:lumMod val="10000"/>
                </a:schemeClr>
              </a:solidFill>
            </a:endParaRPr>
          </a:p>
          <a:p>
            <a:pPr eaLnBrk="1" hangingPunct="1">
              <a:spcBef>
                <a:spcPts val="0"/>
              </a:spcBef>
            </a:pPr>
            <a:r>
              <a:rPr lang="en-US" altLang="en-US" sz="2400" dirty="0">
                <a:solidFill>
                  <a:schemeClr val="accent5">
                    <a:lumMod val="10000"/>
                  </a:schemeClr>
                </a:solidFill>
              </a:rPr>
              <a:t>Previous research has shown that obese women are less likely to be employed than obese men.</a:t>
            </a:r>
          </a:p>
          <a:p>
            <a:pPr eaLnBrk="1" hangingPunct="1"/>
            <a:endParaRPr lang="en-US" altLang="en-US" sz="2400" dirty="0">
              <a:solidFill>
                <a:schemeClr val="accent5">
                  <a:lumMod val="10000"/>
                </a:schemeClr>
              </a:solidFill>
            </a:endParaRPr>
          </a:p>
          <a:p>
            <a:pPr eaLnBrk="1" hangingPunct="1">
              <a:spcBef>
                <a:spcPts val="0"/>
              </a:spcBef>
            </a:pPr>
            <a:r>
              <a:rPr lang="en-US" altLang="en-US" sz="2400" dirty="0">
                <a:solidFill>
                  <a:schemeClr val="accent5">
                    <a:lumMod val="10000"/>
                  </a:schemeClr>
                </a:solidFill>
              </a:rPr>
              <a:t>The relationship between BMI and unemployment is U-shaped. However, this is not true for both genders.</a:t>
            </a:r>
          </a:p>
          <a:p>
            <a:pPr marL="457200" lvl="1" indent="0" eaLnBrk="1" hangingPunct="1">
              <a:spcBef>
                <a:spcPts val="0"/>
              </a:spcBef>
              <a:buNone/>
            </a:pPr>
            <a:r>
              <a:rPr lang="en-US" altLang="en-US" sz="2000" dirty="0">
                <a:solidFill>
                  <a:schemeClr val="accent5">
                    <a:lumMod val="10000"/>
                  </a:schemeClr>
                </a:solidFill>
              </a:rPr>
              <a:t>(+) obesity and unemployment for women</a:t>
            </a:r>
          </a:p>
          <a:p>
            <a:pPr marL="457200" lvl="1" indent="0" eaLnBrk="1" hangingPunct="1">
              <a:spcBef>
                <a:spcPts val="0"/>
              </a:spcBef>
              <a:buNone/>
            </a:pPr>
            <a:r>
              <a:rPr lang="en-US" altLang="en-US" sz="2000" dirty="0">
                <a:solidFill>
                  <a:schemeClr val="accent5">
                    <a:lumMod val="10000"/>
                  </a:schemeClr>
                </a:solidFill>
              </a:rPr>
              <a:t>(+) underweight and unemployment for men</a:t>
            </a:r>
          </a:p>
          <a:p>
            <a:pPr lvl="1" eaLnBrk="1" hangingPunct="1">
              <a:buFontTx/>
              <a:buChar char="-"/>
            </a:pPr>
            <a:endParaRPr lang="en-US" altLang="en-US" sz="2400" dirty="0">
              <a:solidFill>
                <a:srgbClr val="0099FF"/>
              </a:solidFill>
            </a:endParaRPr>
          </a:p>
          <a:p>
            <a:pPr marL="0" indent="0" eaLnBrk="1" hangingPunct="1">
              <a:buNone/>
            </a:pPr>
            <a:endParaRPr lang="en-US" altLang="en-US" sz="2400" dirty="0">
              <a:solidFill>
                <a:srgbClr val="0099FF"/>
              </a:solidFill>
            </a:endParaRPr>
          </a:p>
          <a:p>
            <a:pPr eaLnBrk="1" hangingPunct="1">
              <a:buFontTx/>
              <a:buChar char="-"/>
            </a:pPr>
            <a:endParaRPr lang="en-US" altLang="en-US" sz="2400" dirty="0">
              <a:solidFill>
                <a:srgbClr val="0099FF"/>
              </a:solidFill>
            </a:endParaRPr>
          </a:p>
        </p:txBody>
      </p:sp>
    </p:spTree>
    <p:extLst>
      <p:ext uri="{BB962C8B-B14F-4D97-AF65-F5344CB8AC3E}">
        <p14:creationId xmlns:p14="http://schemas.microsoft.com/office/powerpoint/2010/main" val="337207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F1025EE7-C69D-40DF-8D52-9C1A6D2A5A39}" type="datetime1">
              <a:rPr lang="en-GB" altLang="en-US" sz="1000"/>
              <a:pPr>
                <a:spcBef>
                  <a:spcPct val="0"/>
                </a:spcBef>
                <a:buFontTx/>
                <a:buNone/>
              </a:pPr>
              <a:t>04/05/2020</a:t>
            </a:fld>
            <a:endParaRPr lang="en-GB" altLang="en-US" sz="1000">
              <a:solidFill>
                <a:srgbClr val="FFFFFF"/>
              </a:solidFill>
            </a:endParaRPr>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r>
              <a:rPr lang="en-GB" altLang="en-US" sz="1000"/>
              <a:t>© The University of Sheffield</a:t>
            </a:r>
            <a:endParaRPr lang="en-GB" altLang="en-US" sz="1000">
              <a:solidFill>
                <a:srgbClr val="FFFFFF"/>
              </a:solidFill>
            </a:endParaRP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0CAFD3E5-F232-44AE-8B1E-ADB37CE449FF}" type="slidenum">
              <a:rPr lang="en-GB" altLang="en-US" sz="1800">
                <a:latin typeface="TUOS Stephenson" panose="02070503080000020004" pitchFamily="18" charset="0"/>
              </a:rPr>
              <a:pPr>
                <a:spcBef>
                  <a:spcPct val="0"/>
                </a:spcBef>
                <a:buFontTx/>
                <a:buNone/>
              </a:pPr>
              <a:t>3</a:t>
            </a:fld>
            <a:endParaRPr lang="en-GB" altLang="en-US" sz="1800">
              <a:latin typeface="TUOS Stephenson" panose="02070503080000020004" pitchFamily="18" charset="0"/>
            </a:endParaRPr>
          </a:p>
        </p:txBody>
      </p:sp>
      <p:sp>
        <p:nvSpPr>
          <p:cNvPr id="5125" name="Rectangle 2"/>
          <p:cNvSpPr>
            <a:spLocks noGrp="1" noChangeArrowheads="1"/>
          </p:cNvSpPr>
          <p:nvPr>
            <p:ph type="title"/>
          </p:nvPr>
        </p:nvSpPr>
        <p:spPr/>
        <p:txBody>
          <a:bodyPr/>
          <a:lstStyle/>
          <a:p>
            <a:pPr eaLnBrk="1" hangingPunct="1"/>
            <a:r>
              <a:rPr lang="en-US" altLang="en-US" dirty="0"/>
              <a:t>Aim</a:t>
            </a:r>
          </a:p>
        </p:txBody>
      </p:sp>
      <p:sp>
        <p:nvSpPr>
          <p:cNvPr id="5126" name="Rectangle 3"/>
          <p:cNvSpPr>
            <a:spLocks noGrp="1" noChangeArrowheads="1"/>
          </p:cNvSpPr>
          <p:nvPr>
            <p:ph type="body" idx="1"/>
          </p:nvPr>
        </p:nvSpPr>
        <p:spPr/>
        <p:txBody>
          <a:bodyPr/>
          <a:lstStyle/>
          <a:p>
            <a:pPr marL="0" indent="0" eaLnBrk="1" hangingPunct="1">
              <a:buNone/>
            </a:pPr>
            <a:r>
              <a:rPr lang="en-US" altLang="en-US" dirty="0">
                <a:solidFill>
                  <a:schemeClr val="bg2">
                    <a:lumMod val="10000"/>
                  </a:schemeClr>
                </a:solidFill>
              </a:rPr>
              <a:t>To explore the association between obesity and employment outcomes between male and female adults in Understanding Society</a:t>
            </a:r>
            <a:endParaRPr lang="en-US" altLang="en-US" sz="2800" dirty="0">
              <a:solidFill>
                <a:schemeClr val="bg2">
                  <a:lumMod val="10000"/>
                </a:schemeClr>
              </a:solidFill>
            </a:endParaRPr>
          </a:p>
          <a:p>
            <a:pPr lvl="1" indent="-342900" eaLnBrk="1" hangingPunct="1">
              <a:buFontTx/>
              <a:buChar char="-"/>
            </a:pPr>
            <a:endParaRPr lang="en-US" altLang="en-US" sz="800" dirty="0">
              <a:solidFill>
                <a:srgbClr val="0099CC"/>
              </a:solidFill>
            </a:endParaRPr>
          </a:p>
          <a:p>
            <a:pPr marL="0" indent="0" eaLnBrk="1" hangingPunct="1">
              <a:buNone/>
            </a:pPr>
            <a:endParaRPr lang="en-US" altLang="en-US" sz="2400" dirty="0">
              <a:solidFill>
                <a:srgbClr val="0099FF"/>
              </a:solidFill>
            </a:endParaRPr>
          </a:p>
          <a:p>
            <a:pPr marL="0" indent="0" eaLnBrk="1" hangingPunct="1">
              <a:buNone/>
            </a:pPr>
            <a:endParaRPr lang="en-US" altLang="en-US" sz="2400" dirty="0">
              <a:solidFill>
                <a:srgbClr val="0099FF"/>
              </a:solidFill>
            </a:endParaRPr>
          </a:p>
        </p:txBody>
      </p:sp>
    </p:spTree>
    <p:extLst>
      <p:ext uri="{BB962C8B-B14F-4D97-AF65-F5344CB8AC3E}">
        <p14:creationId xmlns:p14="http://schemas.microsoft.com/office/powerpoint/2010/main" val="3533339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F1025EE7-C69D-40DF-8D52-9C1A6D2A5A39}" type="datetime1">
              <a:rPr lang="en-GB" altLang="en-US" sz="1000"/>
              <a:pPr>
                <a:spcBef>
                  <a:spcPct val="0"/>
                </a:spcBef>
                <a:buFontTx/>
                <a:buNone/>
              </a:pPr>
              <a:t>04/05/2020</a:t>
            </a:fld>
            <a:endParaRPr lang="en-GB" altLang="en-US" sz="1000">
              <a:solidFill>
                <a:srgbClr val="FFFFFF"/>
              </a:solidFill>
            </a:endParaRPr>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r>
              <a:rPr lang="en-GB" altLang="en-US" sz="1000"/>
              <a:t>© The University of Sheffield</a:t>
            </a:r>
            <a:endParaRPr lang="en-GB" altLang="en-US" sz="1000">
              <a:solidFill>
                <a:srgbClr val="FFFFFF"/>
              </a:solidFill>
            </a:endParaRP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0CAFD3E5-F232-44AE-8B1E-ADB37CE449FF}" type="slidenum">
              <a:rPr lang="en-GB" altLang="en-US" sz="1800">
                <a:latin typeface="TUOS Stephenson" panose="02070503080000020004" pitchFamily="18" charset="0"/>
              </a:rPr>
              <a:pPr>
                <a:spcBef>
                  <a:spcPct val="0"/>
                </a:spcBef>
                <a:buFontTx/>
                <a:buNone/>
              </a:pPr>
              <a:t>4</a:t>
            </a:fld>
            <a:endParaRPr lang="en-GB" altLang="en-US" sz="1800">
              <a:latin typeface="TUOS Stephenson" panose="02070503080000020004" pitchFamily="18" charset="0"/>
            </a:endParaRPr>
          </a:p>
        </p:txBody>
      </p:sp>
      <p:sp>
        <p:nvSpPr>
          <p:cNvPr id="5125" name="Rectangle 2"/>
          <p:cNvSpPr>
            <a:spLocks noGrp="1" noChangeArrowheads="1"/>
          </p:cNvSpPr>
          <p:nvPr>
            <p:ph type="title"/>
          </p:nvPr>
        </p:nvSpPr>
        <p:spPr/>
        <p:txBody>
          <a:bodyPr/>
          <a:lstStyle/>
          <a:p>
            <a:pPr eaLnBrk="1" hangingPunct="1"/>
            <a:r>
              <a:rPr lang="en-US" altLang="en-US" dirty="0"/>
              <a:t>Dataset: Understanding Society</a:t>
            </a:r>
          </a:p>
        </p:txBody>
      </p:sp>
      <p:sp>
        <p:nvSpPr>
          <p:cNvPr id="5126" name="Rectangle 3"/>
          <p:cNvSpPr>
            <a:spLocks noGrp="1" noChangeArrowheads="1"/>
          </p:cNvSpPr>
          <p:nvPr>
            <p:ph type="body" idx="1"/>
          </p:nvPr>
        </p:nvSpPr>
        <p:spPr/>
        <p:txBody>
          <a:bodyPr/>
          <a:lstStyle/>
          <a:p>
            <a:pPr eaLnBrk="1" hangingPunct="1"/>
            <a:r>
              <a:rPr lang="en-US" altLang="en-US" sz="2800" dirty="0">
                <a:solidFill>
                  <a:schemeClr val="accent5">
                    <a:lumMod val="10000"/>
                  </a:schemeClr>
                </a:solidFill>
              </a:rPr>
              <a:t>Longitudinal sample of adults 16+ years representing the whole UK population and interviewed within a household context.</a:t>
            </a:r>
          </a:p>
          <a:p>
            <a:pPr eaLnBrk="1" hangingPunct="1"/>
            <a:endParaRPr lang="en-US" altLang="en-US" sz="800" dirty="0">
              <a:solidFill>
                <a:schemeClr val="accent5">
                  <a:lumMod val="10000"/>
                </a:schemeClr>
              </a:solidFill>
            </a:endParaRPr>
          </a:p>
          <a:p>
            <a:pPr eaLnBrk="1" hangingPunct="1"/>
            <a:r>
              <a:rPr lang="en-US" altLang="en-US" sz="2800" dirty="0">
                <a:solidFill>
                  <a:schemeClr val="accent5">
                    <a:lumMod val="10000"/>
                  </a:schemeClr>
                </a:solidFill>
              </a:rPr>
              <a:t>Data collected through face-to-face interviews with adults and  nurse health assessment for biomarkers and objective measures of weight and height.</a:t>
            </a:r>
            <a:endParaRPr lang="en-US" altLang="en-US" sz="2400" dirty="0">
              <a:solidFill>
                <a:schemeClr val="accent5">
                  <a:lumMod val="10000"/>
                </a:schemeClr>
              </a:solidFill>
            </a:endParaRPr>
          </a:p>
        </p:txBody>
      </p:sp>
    </p:spTree>
    <p:extLst>
      <p:ext uri="{BB962C8B-B14F-4D97-AF65-F5344CB8AC3E}">
        <p14:creationId xmlns:p14="http://schemas.microsoft.com/office/powerpoint/2010/main" val="376247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A4CF-32C0-4CC1-9145-9414DE25FA7B}"/>
              </a:ext>
            </a:extLst>
          </p:cNvPr>
          <p:cNvSpPr>
            <a:spLocks noGrp="1"/>
          </p:cNvSpPr>
          <p:nvPr>
            <p:ph type="title"/>
          </p:nvPr>
        </p:nvSpPr>
        <p:spPr/>
        <p:txBody>
          <a:bodyPr/>
          <a:lstStyle/>
          <a:p>
            <a:r>
              <a:rPr lang="en-GB" dirty="0"/>
              <a:t>Variables</a:t>
            </a:r>
          </a:p>
        </p:txBody>
      </p:sp>
      <p:graphicFrame>
        <p:nvGraphicFramePr>
          <p:cNvPr id="7" name="Table 7">
            <a:extLst>
              <a:ext uri="{FF2B5EF4-FFF2-40B4-BE49-F238E27FC236}">
                <a16:creationId xmlns:a16="http://schemas.microsoft.com/office/drawing/2014/main" id="{9075AE86-5711-46DD-BE9A-2B84212D4E7D}"/>
              </a:ext>
            </a:extLst>
          </p:cNvPr>
          <p:cNvGraphicFramePr>
            <a:graphicFrameLocks noGrp="1"/>
          </p:cNvGraphicFramePr>
          <p:nvPr>
            <p:ph idx="1"/>
            <p:extLst>
              <p:ext uri="{D42A27DB-BD31-4B8C-83A1-F6EECF244321}">
                <p14:modId xmlns:p14="http://schemas.microsoft.com/office/powerpoint/2010/main" val="2071617776"/>
              </p:ext>
            </p:extLst>
          </p:nvPr>
        </p:nvGraphicFramePr>
        <p:xfrm>
          <a:off x="609600" y="2046271"/>
          <a:ext cx="8229600" cy="4480560"/>
        </p:xfrm>
        <a:graphic>
          <a:graphicData uri="http://schemas.openxmlformats.org/drawingml/2006/table">
            <a:tbl>
              <a:tblPr firstRow="1" bandRow="1">
                <a:tableStyleId>{5C22544A-7EE6-4342-B048-85BDC9FD1C3A}</a:tableStyleId>
              </a:tblPr>
              <a:tblGrid>
                <a:gridCol w="2666256">
                  <a:extLst>
                    <a:ext uri="{9D8B030D-6E8A-4147-A177-3AD203B41FA5}">
                      <a16:colId xmlns:a16="http://schemas.microsoft.com/office/drawing/2014/main" val="2785876899"/>
                    </a:ext>
                  </a:extLst>
                </a:gridCol>
                <a:gridCol w="5563344">
                  <a:extLst>
                    <a:ext uri="{9D8B030D-6E8A-4147-A177-3AD203B41FA5}">
                      <a16:colId xmlns:a16="http://schemas.microsoft.com/office/drawing/2014/main" val="1827822337"/>
                    </a:ext>
                  </a:extLst>
                </a:gridCol>
              </a:tblGrid>
              <a:tr h="370840">
                <a:tc>
                  <a:txBody>
                    <a:bodyPr/>
                    <a:lstStyle/>
                    <a:p>
                      <a:r>
                        <a:rPr lang="en-GB" sz="2000" dirty="0">
                          <a:solidFill>
                            <a:schemeClr val="accent5">
                              <a:lumMod val="10000"/>
                            </a:schemeClr>
                          </a:solidFill>
                        </a:rPr>
                        <a:t>Variables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solidFill>
                            <a:schemeClr val="accent5">
                              <a:lumMod val="10000"/>
                            </a:schemeClr>
                          </a:solidFill>
                        </a:rPr>
                        <a:t>Categories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1052472"/>
                  </a:ext>
                </a:extLst>
              </a:tr>
              <a:tr h="370840">
                <a:tc rowSpan="4">
                  <a:txBody>
                    <a:bodyPr/>
                    <a:lstStyle/>
                    <a:p>
                      <a:r>
                        <a:rPr lang="en-GB" sz="2000" dirty="0">
                          <a:solidFill>
                            <a:schemeClr val="accent5">
                              <a:lumMod val="10000"/>
                            </a:schemeClr>
                          </a:solidFill>
                        </a:rPr>
                        <a:t>Obesity (kg/m</a:t>
                      </a:r>
                      <a:r>
                        <a:rPr lang="en-GB" sz="2000" baseline="30000" dirty="0">
                          <a:solidFill>
                            <a:schemeClr val="accent5">
                              <a:lumMod val="10000"/>
                            </a:schemeClr>
                          </a:solidFill>
                        </a:rPr>
                        <a:t>2</a:t>
                      </a:r>
                      <a:r>
                        <a:rPr lang="en-GB" sz="2000" dirty="0">
                          <a:solidFill>
                            <a:schemeClr val="accent5">
                              <a:lumMod val="1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schemeClr val="accent5">
                              <a:lumMod val="10000"/>
                            </a:schemeClr>
                          </a:solidFill>
                        </a:rPr>
                        <a:t>Underweight (</a:t>
                      </a:r>
                      <a:r>
                        <a:rPr lang="en-US" sz="2000" b="0" dirty="0">
                          <a:solidFill>
                            <a:srgbClr val="0070C0"/>
                          </a:solidFill>
                        </a:rPr>
                        <a:t>&lt;18.5)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4533837"/>
                  </a:ext>
                </a:extLst>
              </a:tr>
              <a:tr h="370840">
                <a:tc vMerge="1">
                  <a:txBody>
                    <a:bodyPr/>
                    <a:lstStyle/>
                    <a:p>
                      <a:endParaRPr lang="en-GB" sz="2000" dirty="0">
                        <a:solidFill>
                          <a:schemeClr val="accent5">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schemeClr val="accent5">
                              <a:lumMod val="10000"/>
                            </a:schemeClr>
                          </a:solidFill>
                        </a:rPr>
                        <a:t>Normal </a:t>
                      </a:r>
                      <a:r>
                        <a:rPr lang="en-US" altLang="en-US" sz="2000" dirty="0">
                          <a:solidFill>
                            <a:srgbClr val="0070C0"/>
                          </a:solidFill>
                        </a:rPr>
                        <a:t>(18.5 to &lt;25)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3761025"/>
                  </a:ext>
                </a:extLst>
              </a:tr>
              <a:tr h="370840">
                <a:tc vMerge="1">
                  <a:txBody>
                    <a:bodyPr/>
                    <a:lstStyle/>
                    <a:p>
                      <a:endParaRPr lang="en-GB" sz="2000" dirty="0">
                        <a:solidFill>
                          <a:schemeClr val="accent5">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schemeClr val="accent5">
                              <a:lumMod val="10000"/>
                            </a:schemeClr>
                          </a:solidFill>
                        </a:rPr>
                        <a:t>Overweight (</a:t>
                      </a:r>
                      <a:r>
                        <a:rPr lang="en-US" sz="2000" dirty="0">
                          <a:solidFill>
                            <a:srgbClr val="0070C0"/>
                          </a:solidFill>
                        </a:rPr>
                        <a:t>25 to &lt; 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5727702"/>
                  </a:ext>
                </a:extLst>
              </a:tr>
              <a:tr h="370840">
                <a:tc vMerge="1">
                  <a:txBody>
                    <a:bodyPr/>
                    <a:lstStyle/>
                    <a:p>
                      <a:endParaRPr lang="en-GB" sz="2000" dirty="0">
                        <a:solidFill>
                          <a:schemeClr val="accent5">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schemeClr val="accent5">
                              <a:lumMod val="10000"/>
                            </a:schemeClr>
                          </a:solidFill>
                        </a:rPr>
                        <a:t>Obese </a:t>
                      </a:r>
                      <a:r>
                        <a:rPr lang="en-US" sz="2000" dirty="0">
                          <a:solidFill>
                            <a:srgbClr val="0070C0"/>
                          </a:solidFill>
                        </a:rPr>
                        <a:t>(30 to</a:t>
                      </a:r>
                      <a:r>
                        <a:rPr lang="en-US" sz="2000" baseline="0" dirty="0">
                          <a:solidFill>
                            <a:srgbClr val="0070C0"/>
                          </a:solidFill>
                        </a:rPr>
                        <a:t> 39: moderately obese)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solidFill>
                            <a:srgbClr val="0070C0"/>
                          </a:solidFill>
                        </a:rPr>
                        <a:t>             (&gt;=40 severely obese)</a:t>
                      </a:r>
                      <a:endParaRPr lang="en-US" sz="20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3066016"/>
                  </a:ext>
                </a:extLst>
              </a:tr>
              <a:tr h="370840">
                <a:tc rowSpan="4">
                  <a:txBody>
                    <a:bodyPr/>
                    <a:lstStyle/>
                    <a:p>
                      <a:r>
                        <a:rPr lang="en-GB" sz="2000" dirty="0">
                          <a:solidFill>
                            <a:schemeClr val="accent5">
                              <a:lumMod val="10000"/>
                            </a:schemeClr>
                          </a:solidFill>
                        </a:rPr>
                        <a:t>Employment outcomes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solidFill>
                            <a:schemeClr val="accent5">
                              <a:lumMod val="10000"/>
                            </a:schemeClr>
                          </a:solidFill>
                        </a:rPr>
                        <a:t>In paid employment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3433758"/>
                  </a:ext>
                </a:extLst>
              </a:tr>
              <a:tr h="370840">
                <a:tc vMerge="1">
                  <a:txBody>
                    <a:bodyPr/>
                    <a:lstStyle/>
                    <a:p>
                      <a:endParaRPr lang="en-GB" sz="2000" dirty="0">
                        <a:solidFill>
                          <a:schemeClr val="accent5">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solidFill>
                            <a:schemeClr val="accent5">
                              <a:lumMod val="10000"/>
                            </a:schemeClr>
                          </a:solidFill>
                        </a:rPr>
                        <a:t>Unemployed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35240"/>
                  </a:ext>
                </a:extLst>
              </a:tr>
              <a:tr h="370840">
                <a:tc vMerge="1">
                  <a:txBody>
                    <a:bodyPr/>
                    <a:lstStyle/>
                    <a:p>
                      <a:endParaRPr lang="en-GB" sz="2000" dirty="0">
                        <a:solidFill>
                          <a:schemeClr val="accent5">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solidFill>
                            <a:schemeClr val="accent5">
                              <a:lumMod val="10000"/>
                            </a:schemeClr>
                          </a:solidFill>
                        </a:rPr>
                        <a:t>On maternity leave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5004095"/>
                  </a:ext>
                </a:extLst>
              </a:tr>
              <a:tr h="370840">
                <a:tc vMerge="1">
                  <a:txBody>
                    <a:bodyPr/>
                    <a:lstStyle/>
                    <a:p>
                      <a:endParaRPr lang="en-GB" sz="2000" dirty="0">
                        <a:solidFill>
                          <a:schemeClr val="accent5">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solidFill>
                            <a:schemeClr val="accent5">
                              <a:lumMod val="10000"/>
                            </a:schemeClr>
                          </a:solidFill>
                        </a:rPr>
                        <a:t>Other </a:t>
                      </a:r>
                      <a:r>
                        <a:rPr lang="en-US" altLang="en-US" sz="2000" dirty="0">
                          <a:solidFill>
                            <a:srgbClr val="336699"/>
                          </a:solidFill>
                        </a:rPr>
                        <a:t>(on gov’t training, unpaid worker in family business, working in apprenticeship, self-employed, doing something else)</a:t>
                      </a:r>
                      <a:endParaRPr lang="en-GB" sz="2000" dirty="0">
                        <a:solidFill>
                          <a:schemeClr val="accent5">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1094719"/>
                  </a:ext>
                </a:extLst>
              </a:tr>
            </a:tbl>
          </a:graphicData>
        </a:graphic>
      </p:graphicFrame>
      <p:sp>
        <p:nvSpPr>
          <p:cNvPr id="4" name="Date Placeholder 3">
            <a:extLst>
              <a:ext uri="{FF2B5EF4-FFF2-40B4-BE49-F238E27FC236}">
                <a16:creationId xmlns:a16="http://schemas.microsoft.com/office/drawing/2014/main" id="{CE217B4D-17D2-4283-BD45-355AEE13D66D}"/>
              </a:ext>
            </a:extLst>
          </p:cNvPr>
          <p:cNvSpPr>
            <a:spLocks noGrp="1"/>
          </p:cNvSpPr>
          <p:nvPr>
            <p:ph type="dt" sz="half" idx="10"/>
          </p:nvPr>
        </p:nvSpPr>
        <p:spPr/>
        <p:txBody>
          <a:bodyPr/>
          <a:lstStyle/>
          <a:p>
            <a:pPr>
              <a:defRPr/>
            </a:pPr>
            <a:fld id="{D2E28BBE-4E92-4B2E-9C6F-C30F1CA4714D}" type="datetime1">
              <a:rPr lang="en-GB" altLang="en-US" smtClean="0"/>
              <a:pPr>
                <a:defRPr/>
              </a:pPr>
              <a:t>04/05/2020</a:t>
            </a:fld>
            <a:endParaRPr lang="en-GB" altLang="en-US" dirty="0">
              <a:solidFill>
                <a:srgbClr val="FFFFFF"/>
              </a:solidFill>
            </a:endParaRPr>
          </a:p>
        </p:txBody>
      </p:sp>
      <p:sp>
        <p:nvSpPr>
          <p:cNvPr id="5" name="Footer Placeholder 4">
            <a:extLst>
              <a:ext uri="{FF2B5EF4-FFF2-40B4-BE49-F238E27FC236}">
                <a16:creationId xmlns:a16="http://schemas.microsoft.com/office/drawing/2014/main" id="{178EDD7C-EE67-41A8-9CFC-361EB9FAE4FA}"/>
              </a:ext>
            </a:extLst>
          </p:cNvPr>
          <p:cNvSpPr>
            <a:spLocks noGrp="1"/>
          </p:cNvSpPr>
          <p:nvPr>
            <p:ph type="ftr" sz="quarter" idx="11"/>
          </p:nvPr>
        </p:nvSpPr>
        <p:spPr/>
        <p:txBody>
          <a:bodyPr/>
          <a:lstStyle/>
          <a:p>
            <a:pPr>
              <a:defRPr/>
            </a:pPr>
            <a:r>
              <a:rPr lang="en-GB" altLang="en-US"/>
              <a:t>© The University of Sheffield</a:t>
            </a:r>
            <a:endParaRPr lang="en-GB" altLang="en-US">
              <a:solidFill>
                <a:srgbClr val="FFFFFF"/>
              </a:solidFill>
            </a:endParaRPr>
          </a:p>
        </p:txBody>
      </p:sp>
      <p:sp>
        <p:nvSpPr>
          <p:cNvPr id="6" name="Slide Number Placeholder 5">
            <a:extLst>
              <a:ext uri="{FF2B5EF4-FFF2-40B4-BE49-F238E27FC236}">
                <a16:creationId xmlns:a16="http://schemas.microsoft.com/office/drawing/2014/main" id="{CFA91CF3-7D73-4691-B697-F67BC045C2E7}"/>
              </a:ext>
            </a:extLst>
          </p:cNvPr>
          <p:cNvSpPr>
            <a:spLocks noGrp="1"/>
          </p:cNvSpPr>
          <p:nvPr>
            <p:ph type="sldNum" sz="quarter" idx="12"/>
          </p:nvPr>
        </p:nvSpPr>
        <p:spPr/>
        <p:txBody>
          <a:bodyPr/>
          <a:lstStyle/>
          <a:p>
            <a:fld id="{22230EF6-6C13-413D-A541-8FA2732E8850}" type="slidenum">
              <a:rPr lang="en-GB" altLang="en-US" smtClean="0"/>
              <a:pPr/>
              <a:t>5</a:t>
            </a:fld>
            <a:endParaRPr lang="en-GB" altLang="en-US"/>
          </a:p>
        </p:txBody>
      </p:sp>
    </p:spTree>
    <p:extLst>
      <p:ext uri="{BB962C8B-B14F-4D97-AF65-F5344CB8AC3E}">
        <p14:creationId xmlns:p14="http://schemas.microsoft.com/office/powerpoint/2010/main" val="3546858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70A9-985F-41EE-A442-0C142407401A}"/>
              </a:ext>
            </a:extLst>
          </p:cNvPr>
          <p:cNvSpPr>
            <a:spLocks noGrp="1"/>
          </p:cNvSpPr>
          <p:nvPr>
            <p:ph type="title"/>
          </p:nvPr>
        </p:nvSpPr>
        <p:spPr/>
        <p:txBody>
          <a:bodyPr/>
          <a:lstStyle/>
          <a:p>
            <a:r>
              <a:rPr lang="en-GB" dirty="0"/>
              <a:t>Variables</a:t>
            </a:r>
          </a:p>
        </p:txBody>
      </p:sp>
      <p:sp>
        <p:nvSpPr>
          <p:cNvPr id="4" name="Date Placeholder 3">
            <a:extLst>
              <a:ext uri="{FF2B5EF4-FFF2-40B4-BE49-F238E27FC236}">
                <a16:creationId xmlns:a16="http://schemas.microsoft.com/office/drawing/2014/main" id="{88BB4676-F7AF-41FC-9D3C-FAD7D9E4ACEE}"/>
              </a:ext>
            </a:extLst>
          </p:cNvPr>
          <p:cNvSpPr>
            <a:spLocks noGrp="1"/>
          </p:cNvSpPr>
          <p:nvPr>
            <p:ph type="dt" sz="half" idx="10"/>
          </p:nvPr>
        </p:nvSpPr>
        <p:spPr/>
        <p:txBody>
          <a:bodyPr/>
          <a:lstStyle/>
          <a:p>
            <a:pPr>
              <a:defRPr/>
            </a:pPr>
            <a:fld id="{D2E28BBE-4E92-4B2E-9C6F-C30F1CA4714D}" type="datetime1">
              <a:rPr lang="en-GB" altLang="en-US" smtClean="0"/>
              <a:pPr>
                <a:defRPr/>
              </a:pPr>
              <a:t>04/05/2020</a:t>
            </a:fld>
            <a:endParaRPr lang="en-GB" altLang="en-US">
              <a:solidFill>
                <a:srgbClr val="FFFFFF"/>
              </a:solidFill>
            </a:endParaRPr>
          </a:p>
        </p:txBody>
      </p:sp>
      <p:sp>
        <p:nvSpPr>
          <p:cNvPr id="5" name="Footer Placeholder 4">
            <a:extLst>
              <a:ext uri="{FF2B5EF4-FFF2-40B4-BE49-F238E27FC236}">
                <a16:creationId xmlns:a16="http://schemas.microsoft.com/office/drawing/2014/main" id="{9FFD3C2E-7E23-4470-87FF-A598E810E05A}"/>
              </a:ext>
            </a:extLst>
          </p:cNvPr>
          <p:cNvSpPr>
            <a:spLocks noGrp="1"/>
          </p:cNvSpPr>
          <p:nvPr>
            <p:ph type="ftr" sz="quarter" idx="11"/>
          </p:nvPr>
        </p:nvSpPr>
        <p:spPr/>
        <p:txBody>
          <a:bodyPr/>
          <a:lstStyle/>
          <a:p>
            <a:pPr>
              <a:defRPr/>
            </a:pPr>
            <a:r>
              <a:rPr lang="en-GB" altLang="en-US"/>
              <a:t>© The University of Sheffield</a:t>
            </a:r>
            <a:endParaRPr lang="en-GB" altLang="en-US">
              <a:solidFill>
                <a:srgbClr val="FFFFFF"/>
              </a:solidFill>
            </a:endParaRPr>
          </a:p>
        </p:txBody>
      </p:sp>
      <p:sp>
        <p:nvSpPr>
          <p:cNvPr id="6" name="Slide Number Placeholder 5">
            <a:extLst>
              <a:ext uri="{FF2B5EF4-FFF2-40B4-BE49-F238E27FC236}">
                <a16:creationId xmlns:a16="http://schemas.microsoft.com/office/drawing/2014/main" id="{8D071F72-EA76-4B3E-B3DA-C331A72DC0C7}"/>
              </a:ext>
            </a:extLst>
          </p:cNvPr>
          <p:cNvSpPr>
            <a:spLocks noGrp="1"/>
          </p:cNvSpPr>
          <p:nvPr>
            <p:ph type="sldNum" sz="quarter" idx="12"/>
          </p:nvPr>
        </p:nvSpPr>
        <p:spPr/>
        <p:txBody>
          <a:bodyPr/>
          <a:lstStyle/>
          <a:p>
            <a:fld id="{22230EF6-6C13-413D-A541-8FA2732E8850}" type="slidenum">
              <a:rPr lang="en-GB" altLang="en-US" smtClean="0"/>
              <a:pPr/>
              <a:t>6</a:t>
            </a:fld>
            <a:endParaRPr lang="en-GB" altLang="en-US"/>
          </a:p>
        </p:txBody>
      </p:sp>
      <p:graphicFrame>
        <p:nvGraphicFramePr>
          <p:cNvPr id="11" name="Table 11">
            <a:extLst>
              <a:ext uri="{FF2B5EF4-FFF2-40B4-BE49-F238E27FC236}">
                <a16:creationId xmlns:a16="http://schemas.microsoft.com/office/drawing/2014/main" id="{42DE7378-B66C-403D-8E36-1B677B76283B}"/>
              </a:ext>
            </a:extLst>
          </p:cNvPr>
          <p:cNvGraphicFramePr>
            <a:graphicFrameLocks noGrp="1"/>
          </p:cNvGraphicFramePr>
          <p:nvPr>
            <p:ph idx="1"/>
            <p:extLst>
              <p:ext uri="{D42A27DB-BD31-4B8C-83A1-F6EECF244321}">
                <p14:modId xmlns:p14="http://schemas.microsoft.com/office/powerpoint/2010/main" val="4098446232"/>
              </p:ext>
            </p:extLst>
          </p:nvPr>
        </p:nvGraphicFramePr>
        <p:xfrm>
          <a:off x="663575" y="2362200"/>
          <a:ext cx="8229600" cy="37795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566641076"/>
                    </a:ext>
                  </a:extLst>
                </a:gridCol>
                <a:gridCol w="4114800">
                  <a:extLst>
                    <a:ext uri="{9D8B030D-6E8A-4147-A177-3AD203B41FA5}">
                      <a16:colId xmlns:a16="http://schemas.microsoft.com/office/drawing/2014/main" val="1996282653"/>
                    </a:ext>
                  </a:extLst>
                </a:gridCol>
              </a:tblGrid>
              <a:tr h="370840">
                <a:tc>
                  <a:txBody>
                    <a:bodyPr/>
                    <a:lstStyle/>
                    <a:p>
                      <a:r>
                        <a:rPr lang="en-GB" sz="2000" dirty="0">
                          <a:solidFill>
                            <a:schemeClr val="accent5">
                              <a:lumMod val="10000"/>
                            </a:schemeClr>
                          </a:solidFill>
                        </a:rPr>
                        <a:t>Covariates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solidFill>
                            <a:schemeClr val="accent5">
                              <a:lumMod val="10000"/>
                            </a:schemeClr>
                          </a:solidFill>
                        </a:rPr>
                        <a:t>Categories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1866220"/>
                  </a:ext>
                </a:extLst>
              </a:tr>
              <a:tr h="370840">
                <a:tc>
                  <a:txBody>
                    <a:bodyPr/>
                    <a:lstStyle/>
                    <a:p>
                      <a:r>
                        <a:rPr lang="en-GB" sz="2400" dirty="0">
                          <a:solidFill>
                            <a:schemeClr val="accent5">
                              <a:lumMod val="10000"/>
                            </a:schemeClr>
                          </a:solidFill>
                        </a:rPr>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400" dirty="0">
                          <a:solidFill>
                            <a:schemeClr val="accent5">
                              <a:lumMod val="10000"/>
                            </a:schemeClr>
                          </a:solidFill>
                        </a:rPr>
                        <a:t>M/F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1766152"/>
                  </a:ext>
                </a:extLst>
              </a:tr>
              <a:tr h="370840">
                <a:tc>
                  <a:txBody>
                    <a:bodyPr/>
                    <a:lstStyle/>
                    <a:p>
                      <a:r>
                        <a:rPr lang="en-GB" sz="2400" dirty="0">
                          <a:solidFill>
                            <a:schemeClr val="accent5">
                              <a:lumMod val="10000"/>
                            </a:schemeClr>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400" dirty="0">
                          <a:solidFill>
                            <a:schemeClr val="accent5">
                              <a:lumMod val="10000"/>
                            </a:schemeClr>
                          </a:solidFill>
                        </a:rPr>
                        <a:t>10 year age groups (10 to 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592503"/>
                  </a:ext>
                </a:extLst>
              </a:tr>
              <a:tr h="370840">
                <a:tc>
                  <a:txBody>
                    <a:bodyPr/>
                    <a:lstStyle/>
                    <a:p>
                      <a:r>
                        <a:rPr lang="en-GB" sz="2400" dirty="0">
                          <a:solidFill>
                            <a:schemeClr val="accent5">
                              <a:lumMod val="10000"/>
                            </a:schemeClr>
                          </a:solidFill>
                        </a:rPr>
                        <a:t>Highest educational qualification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400" dirty="0">
                          <a:solidFill>
                            <a:schemeClr val="accent5">
                              <a:lumMod val="10000"/>
                            </a:schemeClr>
                          </a:solidFill>
                        </a:rPr>
                        <a:t>Degree, other higher, A level, GCSE, other qualification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3026055"/>
                  </a:ext>
                </a:extLst>
              </a:tr>
              <a:tr h="370840">
                <a:tc>
                  <a:txBody>
                    <a:bodyPr/>
                    <a:lstStyle/>
                    <a:p>
                      <a:r>
                        <a:rPr lang="en-GB" sz="2400" dirty="0">
                          <a:solidFill>
                            <a:schemeClr val="accent5">
                              <a:lumMod val="10000"/>
                            </a:schemeClr>
                          </a:solidFill>
                        </a:rPr>
                        <a:t>General self-reported health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400" dirty="0">
                          <a:solidFill>
                            <a:schemeClr val="accent5">
                              <a:lumMod val="10000"/>
                            </a:schemeClr>
                          </a:solidFill>
                        </a:rPr>
                        <a:t>Excellent, very good, good, fair, poor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9958255"/>
                  </a:ext>
                </a:extLst>
              </a:tr>
              <a:tr h="370840">
                <a:tc>
                  <a:txBody>
                    <a:bodyPr/>
                    <a:lstStyle/>
                    <a:p>
                      <a:r>
                        <a:rPr lang="en-GB" sz="2400" dirty="0">
                          <a:solidFill>
                            <a:schemeClr val="accent5">
                              <a:lumMod val="10000"/>
                            </a:schemeClr>
                          </a:solidFill>
                        </a:rPr>
                        <a:t>Health-related behaviours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400" dirty="0">
                          <a:solidFill>
                            <a:schemeClr val="accent5">
                              <a:lumMod val="10000"/>
                            </a:schemeClr>
                          </a:solidFill>
                        </a:rPr>
                        <a:t>Smoking, alcohol drinking, obesity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2094"/>
                  </a:ext>
                </a:extLst>
              </a:tr>
            </a:tbl>
          </a:graphicData>
        </a:graphic>
      </p:graphicFrame>
    </p:spTree>
    <p:extLst>
      <p:ext uri="{BB962C8B-B14F-4D97-AF65-F5344CB8AC3E}">
        <p14:creationId xmlns:p14="http://schemas.microsoft.com/office/powerpoint/2010/main" val="1970827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9013-E31D-45EA-BE7A-215A7498CA5C}"/>
              </a:ext>
            </a:extLst>
          </p:cNvPr>
          <p:cNvSpPr>
            <a:spLocks noGrp="1"/>
          </p:cNvSpPr>
          <p:nvPr>
            <p:ph type="title"/>
          </p:nvPr>
        </p:nvSpPr>
        <p:spPr/>
        <p:txBody>
          <a:bodyPr/>
          <a:lstStyle/>
          <a:p>
            <a:r>
              <a:rPr lang="en-GB" dirty="0"/>
              <a:t>Descriptive analysis</a:t>
            </a:r>
          </a:p>
        </p:txBody>
      </p:sp>
      <p:sp>
        <p:nvSpPr>
          <p:cNvPr id="3" name="Content Placeholder 2">
            <a:extLst>
              <a:ext uri="{FF2B5EF4-FFF2-40B4-BE49-F238E27FC236}">
                <a16:creationId xmlns:a16="http://schemas.microsoft.com/office/drawing/2014/main" id="{14163364-8FFF-4E15-8E0D-EAA5F04BF809}"/>
              </a:ext>
            </a:extLst>
          </p:cNvPr>
          <p:cNvSpPr>
            <a:spLocks noGrp="1"/>
          </p:cNvSpPr>
          <p:nvPr>
            <p:ph idx="1"/>
          </p:nvPr>
        </p:nvSpPr>
        <p:spPr>
          <a:xfrm>
            <a:off x="663575" y="2362200"/>
            <a:ext cx="8229600" cy="3733800"/>
          </a:xfrm>
        </p:spPr>
        <p:txBody>
          <a:bodyPr/>
          <a:lstStyle/>
          <a:p>
            <a:pPr>
              <a:spcBef>
                <a:spcPts val="0"/>
              </a:spcBef>
            </a:pPr>
            <a:r>
              <a:rPr lang="en-GB" sz="2800" dirty="0">
                <a:solidFill>
                  <a:schemeClr val="accent5">
                    <a:lumMod val="10000"/>
                  </a:schemeClr>
                </a:solidFill>
              </a:rPr>
              <a:t>Performed on cross-sectional (per wave) because of large differences in sample size between wave 1 and waves 2 &amp; 3 in which BMI was self-reported and nurse-measured, respectively.</a:t>
            </a:r>
          </a:p>
          <a:p>
            <a:pPr>
              <a:spcBef>
                <a:spcPts val="0"/>
              </a:spcBef>
            </a:pPr>
            <a:endParaRPr lang="en-GB" sz="2800" dirty="0">
              <a:solidFill>
                <a:schemeClr val="accent5">
                  <a:lumMod val="10000"/>
                </a:schemeClr>
              </a:solidFill>
            </a:endParaRPr>
          </a:p>
          <a:p>
            <a:pPr>
              <a:spcBef>
                <a:spcPts val="0"/>
              </a:spcBef>
            </a:pPr>
            <a:r>
              <a:rPr lang="en-GB" sz="2800" dirty="0">
                <a:solidFill>
                  <a:schemeClr val="accent5">
                    <a:lumMod val="10000"/>
                  </a:schemeClr>
                </a:solidFill>
              </a:rPr>
              <a:t>Objective: to explore the distribution of BMI by gender and to determine whether distribution fits the pattern described in the hypothesis</a:t>
            </a:r>
            <a:r>
              <a:rPr lang="en-GB" dirty="0">
                <a:solidFill>
                  <a:schemeClr val="accent5">
                    <a:lumMod val="10000"/>
                  </a:schemeClr>
                </a:solidFill>
              </a:rPr>
              <a:t> </a:t>
            </a:r>
            <a:r>
              <a:rPr lang="en-GB" sz="2800" dirty="0">
                <a:solidFill>
                  <a:schemeClr val="accent5">
                    <a:lumMod val="10000"/>
                  </a:schemeClr>
                </a:solidFill>
              </a:rPr>
              <a:t>using chi-square test.</a:t>
            </a:r>
          </a:p>
        </p:txBody>
      </p:sp>
      <p:sp>
        <p:nvSpPr>
          <p:cNvPr id="4" name="Date Placeholder 3">
            <a:extLst>
              <a:ext uri="{FF2B5EF4-FFF2-40B4-BE49-F238E27FC236}">
                <a16:creationId xmlns:a16="http://schemas.microsoft.com/office/drawing/2014/main" id="{95577A7C-0329-4A7F-B9F1-82DE05C4C31E}"/>
              </a:ext>
            </a:extLst>
          </p:cNvPr>
          <p:cNvSpPr>
            <a:spLocks noGrp="1"/>
          </p:cNvSpPr>
          <p:nvPr>
            <p:ph type="dt" sz="half" idx="10"/>
          </p:nvPr>
        </p:nvSpPr>
        <p:spPr/>
        <p:txBody>
          <a:bodyPr/>
          <a:lstStyle/>
          <a:p>
            <a:pPr>
              <a:defRPr/>
            </a:pPr>
            <a:fld id="{D2E28BBE-4E92-4B2E-9C6F-C30F1CA4714D}" type="datetime1">
              <a:rPr lang="en-GB" altLang="en-US" smtClean="0"/>
              <a:pPr>
                <a:defRPr/>
              </a:pPr>
              <a:t>04/05/2020</a:t>
            </a:fld>
            <a:endParaRPr lang="en-GB" altLang="en-US">
              <a:solidFill>
                <a:srgbClr val="FFFFFF"/>
              </a:solidFill>
            </a:endParaRPr>
          </a:p>
        </p:txBody>
      </p:sp>
      <p:sp>
        <p:nvSpPr>
          <p:cNvPr id="5" name="Footer Placeholder 4">
            <a:extLst>
              <a:ext uri="{FF2B5EF4-FFF2-40B4-BE49-F238E27FC236}">
                <a16:creationId xmlns:a16="http://schemas.microsoft.com/office/drawing/2014/main" id="{F510F8ED-3B3E-4DBC-B8CF-32928B479ED6}"/>
              </a:ext>
            </a:extLst>
          </p:cNvPr>
          <p:cNvSpPr>
            <a:spLocks noGrp="1"/>
          </p:cNvSpPr>
          <p:nvPr>
            <p:ph type="ftr" sz="quarter" idx="11"/>
          </p:nvPr>
        </p:nvSpPr>
        <p:spPr/>
        <p:txBody>
          <a:bodyPr/>
          <a:lstStyle/>
          <a:p>
            <a:pPr>
              <a:defRPr/>
            </a:pPr>
            <a:r>
              <a:rPr lang="en-GB" altLang="en-US"/>
              <a:t>© The University of Sheffield</a:t>
            </a:r>
            <a:endParaRPr lang="en-GB" altLang="en-US">
              <a:solidFill>
                <a:srgbClr val="FFFFFF"/>
              </a:solidFill>
            </a:endParaRPr>
          </a:p>
        </p:txBody>
      </p:sp>
      <p:sp>
        <p:nvSpPr>
          <p:cNvPr id="6" name="Slide Number Placeholder 5">
            <a:extLst>
              <a:ext uri="{FF2B5EF4-FFF2-40B4-BE49-F238E27FC236}">
                <a16:creationId xmlns:a16="http://schemas.microsoft.com/office/drawing/2014/main" id="{FA01C808-07D1-4596-AE71-C5C532A0398D}"/>
              </a:ext>
            </a:extLst>
          </p:cNvPr>
          <p:cNvSpPr>
            <a:spLocks noGrp="1"/>
          </p:cNvSpPr>
          <p:nvPr>
            <p:ph type="sldNum" sz="quarter" idx="12"/>
          </p:nvPr>
        </p:nvSpPr>
        <p:spPr/>
        <p:txBody>
          <a:bodyPr/>
          <a:lstStyle/>
          <a:p>
            <a:fld id="{22230EF6-6C13-413D-A541-8FA2732E8850}" type="slidenum">
              <a:rPr lang="en-GB" altLang="en-US" smtClean="0"/>
              <a:pPr/>
              <a:t>7</a:t>
            </a:fld>
            <a:endParaRPr lang="en-GB" altLang="en-US"/>
          </a:p>
        </p:txBody>
      </p:sp>
    </p:spTree>
    <p:extLst>
      <p:ext uri="{BB962C8B-B14F-4D97-AF65-F5344CB8AC3E}">
        <p14:creationId xmlns:p14="http://schemas.microsoft.com/office/powerpoint/2010/main" val="3981162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F1025EE7-C69D-40DF-8D52-9C1A6D2A5A39}" type="datetime1">
              <a:rPr lang="en-GB" altLang="en-US" sz="1000"/>
              <a:pPr>
                <a:spcBef>
                  <a:spcPct val="0"/>
                </a:spcBef>
                <a:buFontTx/>
                <a:buNone/>
              </a:pPr>
              <a:t>04/05/2020</a:t>
            </a:fld>
            <a:endParaRPr lang="en-GB" altLang="en-US" sz="1000">
              <a:solidFill>
                <a:srgbClr val="FFFFFF"/>
              </a:solidFill>
            </a:endParaRPr>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r>
              <a:rPr lang="en-GB" altLang="en-US" sz="1000" dirty="0"/>
              <a:t>© The University of Sheffield</a:t>
            </a:r>
            <a:endParaRPr lang="en-GB" altLang="en-US" sz="1000" dirty="0">
              <a:solidFill>
                <a:srgbClr val="FFFFFF"/>
              </a:solidFill>
            </a:endParaRP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3200">
                <a:solidFill>
                  <a:srgbClr val="2A196F"/>
                </a:solidFill>
                <a:latin typeface="TUOS Blake" panose="020B0503040000020004" pitchFamily="34" charset="0"/>
                <a:ea typeface="MS PGothic" panose="020B0600070205080204" pitchFamily="34" charset="-128"/>
              </a:defRPr>
            </a:lvl1pPr>
            <a:lvl2pPr marL="742950" indent="-285750" eaLnBrk="0" hangingPunct="0">
              <a:spcBef>
                <a:spcPct val="30000"/>
              </a:spcBef>
              <a:buFont typeface="TUOS Stephenson" panose="02070503080000020004" pitchFamily="18" charset="0"/>
              <a:buChar char="•"/>
              <a:defRPr sz="2800">
                <a:solidFill>
                  <a:srgbClr val="2A196F"/>
                </a:solidFill>
                <a:latin typeface="TUOS Blake" panose="020B0503040000020004" pitchFamily="34" charset="0"/>
                <a:ea typeface="MS PGothic" panose="020B0600070205080204" pitchFamily="34" charset="-128"/>
              </a:defRPr>
            </a:lvl2pPr>
            <a:lvl3pPr marL="1143000" indent="-228600" eaLnBrk="0" hangingPunct="0">
              <a:spcBef>
                <a:spcPct val="20000"/>
              </a:spcBef>
              <a:defRPr sz="2400">
                <a:solidFill>
                  <a:srgbClr val="2A196F"/>
                </a:solidFill>
                <a:latin typeface="TUOS Blake" panose="020B0503040000020004" pitchFamily="34" charset="0"/>
                <a:ea typeface="MS PGothic" panose="020B0600070205080204" pitchFamily="34" charset="-128"/>
              </a:defRPr>
            </a:lvl3pPr>
            <a:lvl4pPr marL="1600200" indent="-228600" eaLnBrk="0" hangingPunct="0">
              <a:lnSpc>
                <a:spcPct val="120000"/>
              </a:lnSpc>
              <a:spcBef>
                <a:spcPct val="20000"/>
              </a:spcBef>
              <a:buFont typeface="TUOS Stephenson" panose="02070503080000020004" pitchFamily="18" charset="0"/>
              <a:defRPr sz="1400">
                <a:solidFill>
                  <a:srgbClr val="2A196F"/>
                </a:solidFill>
                <a:latin typeface="TUOS Blake" panose="020B0503040000020004" pitchFamily="34" charset="0"/>
                <a:ea typeface="MS PGothic" panose="020B0600070205080204" pitchFamily="34" charset="-128"/>
              </a:defRPr>
            </a:lvl4pPr>
            <a:lvl5pPr marL="2057400" indent="-228600" eaLnBrk="0" hangingPunct="0">
              <a:lnSpc>
                <a:spcPct val="140000"/>
              </a:lnSpc>
              <a:spcBef>
                <a:spcPct val="20000"/>
              </a:spcBef>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5pPr>
            <a:lvl6pPr marL="25146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6pPr>
            <a:lvl7pPr marL="29718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7pPr>
            <a:lvl8pPr marL="34290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8pPr>
            <a:lvl9pPr marL="3886200" indent="-228600" eaLnBrk="0" fontAlgn="base" hangingPunct="0">
              <a:lnSpc>
                <a:spcPct val="140000"/>
              </a:lnSpc>
              <a:spcBef>
                <a:spcPct val="20000"/>
              </a:spcBef>
              <a:spcAft>
                <a:spcPct val="0"/>
              </a:spcAft>
              <a:buFont typeface="TUOS Stephenson" panose="02070503080000020004" pitchFamily="18" charset="0"/>
              <a:buChar char="•"/>
              <a:defRPr sz="900">
                <a:solidFill>
                  <a:srgbClr val="2A196F"/>
                </a:solidFill>
                <a:latin typeface="TUOS Blake" panose="020B0503040000020004" pitchFamily="34" charset="0"/>
                <a:ea typeface="MS PGothic" panose="020B0600070205080204" pitchFamily="34" charset="-128"/>
              </a:defRPr>
            </a:lvl9pPr>
          </a:lstStyle>
          <a:p>
            <a:pPr>
              <a:spcBef>
                <a:spcPct val="0"/>
              </a:spcBef>
              <a:buFontTx/>
              <a:buNone/>
            </a:pPr>
            <a:fld id="{0CAFD3E5-F232-44AE-8B1E-ADB37CE449FF}" type="slidenum">
              <a:rPr lang="en-GB" altLang="en-US" sz="1800">
                <a:latin typeface="TUOS Stephenson" panose="02070503080000020004" pitchFamily="18" charset="0"/>
              </a:rPr>
              <a:pPr>
                <a:spcBef>
                  <a:spcPct val="0"/>
                </a:spcBef>
                <a:buFontTx/>
                <a:buNone/>
              </a:pPr>
              <a:t>8</a:t>
            </a:fld>
            <a:endParaRPr lang="en-GB" altLang="en-US" sz="1800">
              <a:latin typeface="TUOS Stephenson" panose="02070503080000020004" pitchFamily="18" charset="0"/>
            </a:endParaRPr>
          </a:p>
        </p:txBody>
      </p:sp>
      <p:sp>
        <p:nvSpPr>
          <p:cNvPr id="5125" name="Rectangle 2"/>
          <p:cNvSpPr>
            <a:spLocks noGrp="1" noChangeArrowheads="1"/>
          </p:cNvSpPr>
          <p:nvPr>
            <p:ph type="title"/>
          </p:nvPr>
        </p:nvSpPr>
        <p:spPr/>
        <p:txBody>
          <a:bodyPr/>
          <a:lstStyle/>
          <a:p>
            <a:pPr eaLnBrk="1" hangingPunct="1"/>
            <a:r>
              <a:rPr lang="en-US" altLang="en-US" dirty="0"/>
              <a:t>Descriptive analysis</a:t>
            </a:r>
          </a:p>
        </p:txBody>
      </p:sp>
      <p:sp>
        <p:nvSpPr>
          <p:cNvPr id="5126" name="Rectangle 3"/>
          <p:cNvSpPr>
            <a:spLocks noGrp="1" noChangeArrowheads="1"/>
          </p:cNvSpPr>
          <p:nvPr>
            <p:ph type="body" idx="1"/>
          </p:nvPr>
        </p:nvSpPr>
        <p:spPr>
          <a:xfrm>
            <a:off x="663575" y="2362200"/>
            <a:ext cx="7724849" cy="3733800"/>
          </a:xfrm>
        </p:spPr>
        <p:txBody>
          <a:bodyPr/>
          <a:lstStyle/>
          <a:p>
            <a:pPr marL="0" indent="0" eaLnBrk="1" hangingPunct="1">
              <a:buNone/>
            </a:pPr>
            <a:r>
              <a:rPr lang="en-US" altLang="en-US" sz="2400" dirty="0">
                <a:solidFill>
                  <a:srgbClr val="0099FF"/>
                </a:solidFill>
              </a:rPr>
              <a:t>Wave 1 (self-reported BMI)</a:t>
            </a:r>
          </a:p>
          <a:p>
            <a:pPr marL="0" indent="0" eaLnBrk="1" hangingPunct="1">
              <a:buNone/>
            </a:pPr>
            <a:endParaRPr lang="en-US" altLang="en-US" sz="2800" dirty="0">
              <a:solidFill>
                <a:srgbClr val="0099FF"/>
              </a:solidFill>
            </a:endParaRPr>
          </a:p>
          <a:p>
            <a:pPr marL="0" indent="0" eaLnBrk="1" hangingPunct="1">
              <a:buNone/>
            </a:pPr>
            <a:endParaRPr lang="en-US" altLang="en-US" sz="2800" dirty="0">
              <a:solidFill>
                <a:srgbClr val="0099FF"/>
              </a:solidFill>
            </a:endParaRPr>
          </a:p>
          <a:p>
            <a:pPr marL="0" indent="0" eaLnBrk="1" hangingPunct="1">
              <a:buNone/>
            </a:pPr>
            <a:endParaRPr lang="en-US" altLang="en-US" sz="2400" dirty="0">
              <a:solidFill>
                <a:srgbClr val="0099FF"/>
              </a:solidFill>
            </a:endParaRPr>
          </a:p>
          <a:p>
            <a:pPr marL="0" indent="0" eaLnBrk="1" hangingPunct="1">
              <a:buNone/>
            </a:pPr>
            <a:r>
              <a:rPr lang="en-US" altLang="en-US" sz="2400" dirty="0">
                <a:solidFill>
                  <a:srgbClr val="0099FF"/>
                </a:solidFill>
              </a:rPr>
              <a:t>Waves 2 and 3 (nurse-measured BMI)</a:t>
            </a:r>
          </a:p>
          <a:p>
            <a:pPr marL="0" indent="0" eaLnBrk="1" hangingPunct="1">
              <a:buNone/>
            </a:pPr>
            <a:endParaRPr lang="en-US" altLang="en-US" sz="2800" dirty="0">
              <a:solidFill>
                <a:srgbClr val="0099FF"/>
              </a:solidFill>
            </a:endParaRPr>
          </a:p>
          <a:p>
            <a:pPr marL="0" lvl="0" indent="0">
              <a:buNone/>
            </a:pPr>
            <a:endParaRPr lang="en-US" alt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3006318565"/>
              </p:ext>
            </p:extLst>
          </p:nvPr>
        </p:nvGraphicFramePr>
        <p:xfrm>
          <a:off x="755576" y="2885446"/>
          <a:ext cx="5005992" cy="1105358"/>
        </p:xfrm>
        <a:graphic>
          <a:graphicData uri="http://schemas.openxmlformats.org/drawingml/2006/table">
            <a:tbl>
              <a:tblPr firstRow="1" firstCol="1" bandRow="1">
                <a:tableStyleId>{5C22544A-7EE6-4342-B048-85BDC9FD1C3A}</a:tableStyleId>
              </a:tblPr>
              <a:tblGrid>
                <a:gridCol w="2502996">
                  <a:extLst>
                    <a:ext uri="{9D8B030D-6E8A-4147-A177-3AD203B41FA5}">
                      <a16:colId xmlns:a16="http://schemas.microsoft.com/office/drawing/2014/main" val="20000"/>
                    </a:ext>
                  </a:extLst>
                </a:gridCol>
                <a:gridCol w="2502996">
                  <a:extLst>
                    <a:ext uri="{9D8B030D-6E8A-4147-A177-3AD203B41FA5}">
                      <a16:colId xmlns:a16="http://schemas.microsoft.com/office/drawing/2014/main" val="20001"/>
                    </a:ext>
                  </a:extLst>
                </a:gridCol>
              </a:tblGrid>
              <a:tr h="792088">
                <a:tc>
                  <a:txBody>
                    <a:bodyPr/>
                    <a:lstStyle/>
                    <a:p>
                      <a:pPr marL="0" marR="0">
                        <a:lnSpc>
                          <a:spcPct val="115000"/>
                        </a:lnSpc>
                        <a:spcBef>
                          <a:spcPts val="0"/>
                        </a:spcBef>
                        <a:spcAft>
                          <a:spcPts val="0"/>
                        </a:spcAft>
                      </a:pPr>
                      <a:r>
                        <a:rPr lang="en-GB" sz="1800" dirty="0">
                          <a:solidFill>
                            <a:srgbClr val="002060"/>
                          </a:solidFill>
                          <a:effectLst/>
                        </a:rPr>
                        <a:t>Total observations</a:t>
                      </a:r>
                      <a:endPar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GB" sz="1800" dirty="0">
                          <a:solidFill>
                            <a:srgbClr val="002060"/>
                          </a:solidFill>
                          <a:effectLst/>
                        </a:rPr>
                        <a:t>No. of BMI observations </a:t>
                      </a:r>
                      <a:r>
                        <a:rPr lang="en-GB" sz="1800" dirty="0">
                          <a:solidFill>
                            <a:srgbClr val="FF0000"/>
                          </a:solidFill>
                          <a:effectLst/>
                        </a:rPr>
                        <a:t>(%)</a:t>
                      </a:r>
                      <a:endParaRPr lang="en-US" sz="1800" dirty="0">
                        <a:solidFill>
                          <a:srgbClr val="FF000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13270">
                <a:tc>
                  <a:txBody>
                    <a:bodyPr/>
                    <a:lstStyle/>
                    <a:p>
                      <a:pPr marL="0" marR="0">
                        <a:lnSpc>
                          <a:spcPct val="115000"/>
                        </a:lnSpc>
                        <a:spcBef>
                          <a:spcPts val="0"/>
                        </a:spcBef>
                        <a:spcAft>
                          <a:spcPts val="0"/>
                        </a:spcAft>
                      </a:pPr>
                      <a:r>
                        <a:rPr lang="en-GB" sz="1800" b="0" dirty="0">
                          <a:solidFill>
                            <a:srgbClr val="002060"/>
                          </a:solidFill>
                          <a:effectLst/>
                        </a:rPr>
                        <a:t>50,994</a:t>
                      </a:r>
                      <a:endParaRPr lang="en-US" sz="1800" b="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GB" sz="1800" dirty="0">
                          <a:solidFill>
                            <a:srgbClr val="002060"/>
                          </a:solidFill>
                          <a:effectLst/>
                        </a:rPr>
                        <a:t>44,481 </a:t>
                      </a:r>
                      <a:r>
                        <a:rPr lang="en-GB" sz="1800" dirty="0">
                          <a:solidFill>
                            <a:srgbClr val="C00000"/>
                          </a:solidFill>
                          <a:effectLst/>
                        </a:rPr>
                        <a:t>(87)</a:t>
                      </a:r>
                      <a:endParaRPr lang="en-US" sz="1800" dirty="0">
                        <a:solidFill>
                          <a:srgbClr val="C0000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411284473"/>
              </p:ext>
            </p:extLst>
          </p:nvPr>
        </p:nvGraphicFramePr>
        <p:xfrm>
          <a:off x="776535" y="4972501"/>
          <a:ext cx="7755904" cy="1206246"/>
        </p:xfrm>
        <a:graphic>
          <a:graphicData uri="http://schemas.openxmlformats.org/drawingml/2006/table">
            <a:tbl>
              <a:tblPr firstRow="1" firstCol="1" bandRow="1">
                <a:tableStyleId>{5C22544A-7EE6-4342-B048-85BDC9FD1C3A}</a:tableStyleId>
              </a:tblPr>
              <a:tblGrid>
                <a:gridCol w="1206162">
                  <a:extLst>
                    <a:ext uri="{9D8B030D-6E8A-4147-A177-3AD203B41FA5}">
                      <a16:colId xmlns:a16="http://schemas.microsoft.com/office/drawing/2014/main" val="20000"/>
                    </a:ext>
                  </a:extLst>
                </a:gridCol>
                <a:gridCol w="1381696">
                  <a:extLst>
                    <a:ext uri="{9D8B030D-6E8A-4147-A177-3AD203B41FA5}">
                      <a16:colId xmlns:a16="http://schemas.microsoft.com/office/drawing/2014/main" val="20001"/>
                    </a:ext>
                  </a:extLst>
                </a:gridCol>
                <a:gridCol w="1480820">
                  <a:extLst>
                    <a:ext uri="{9D8B030D-6E8A-4147-A177-3AD203B41FA5}">
                      <a16:colId xmlns:a16="http://schemas.microsoft.com/office/drawing/2014/main" val="20002"/>
                    </a:ext>
                  </a:extLst>
                </a:gridCol>
                <a:gridCol w="1743011">
                  <a:extLst>
                    <a:ext uri="{9D8B030D-6E8A-4147-A177-3AD203B41FA5}">
                      <a16:colId xmlns:a16="http://schemas.microsoft.com/office/drawing/2014/main" val="20003"/>
                    </a:ext>
                  </a:extLst>
                </a:gridCol>
                <a:gridCol w="1944215">
                  <a:extLst>
                    <a:ext uri="{9D8B030D-6E8A-4147-A177-3AD203B41FA5}">
                      <a16:colId xmlns:a16="http://schemas.microsoft.com/office/drawing/2014/main" val="20004"/>
                    </a:ext>
                  </a:extLst>
                </a:gridCol>
              </a:tblGrid>
              <a:tr h="0">
                <a:tc>
                  <a:txBody>
                    <a:bodyPr/>
                    <a:lstStyle/>
                    <a:p>
                      <a:pPr marL="0" marR="0">
                        <a:lnSpc>
                          <a:spcPct val="115000"/>
                        </a:lnSpc>
                        <a:spcBef>
                          <a:spcPts val="0"/>
                        </a:spcBef>
                        <a:spcAft>
                          <a:spcPts val="0"/>
                        </a:spcAft>
                      </a:pPr>
                      <a:r>
                        <a:rPr lang="en-GB" sz="1800" dirty="0">
                          <a:solidFill>
                            <a:srgbClr val="002060"/>
                          </a:solidFill>
                          <a:effectLst/>
                        </a:rPr>
                        <a:t> </a:t>
                      </a:r>
                      <a:endPar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dirty="0">
                          <a:solidFill>
                            <a:srgbClr val="002060"/>
                          </a:solidFill>
                          <a:effectLst/>
                        </a:rPr>
                        <a:t>Total obs.</a:t>
                      </a:r>
                      <a:endPar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dirty="0">
                          <a:solidFill>
                            <a:srgbClr val="002060"/>
                          </a:solidFill>
                          <a:effectLst/>
                        </a:rPr>
                        <a:t>Eligible </a:t>
                      </a:r>
                      <a:r>
                        <a:rPr lang="en-GB" sz="1800" dirty="0">
                          <a:solidFill>
                            <a:srgbClr val="FF0000"/>
                          </a:solidFill>
                          <a:effectLst/>
                        </a:rPr>
                        <a:t>(%)</a:t>
                      </a:r>
                      <a:endParaRPr lang="en-US" sz="1800" dirty="0">
                        <a:solidFill>
                          <a:srgbClr val="FF000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dirty="0">
                          <a:solidFill>
                            <a:srgbClr val="002060"/>
                          </a:solidFill>
                          <a:effectLst/>
                        </a:rPr>
                        <a:t>No. of eligible who responded</a:t>
                      </a:r>
                      <a:endPar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dirty="0">
                          <a:solidFill>
                            <a:srgbClr val="002060"/>
                          </a:solidFill>
                          <a:effectLst/>
                        </a:rPr>
                        <a:t>No. of BMI obs.  </a:t>
                      </a:r>
                      <a:r>
                        <a:rPr lang="en-GB" sz="1800" dirty="0">
                          <a:solidFill>
                            <a:srgbClr val="FF0000"/>
                          </a:solidFill>
                          <a:effectLst/>
                        </a:rPr>
                        <a:t>(%)</a:t>
                      </a:r>
                      <a:endParaRPr lang="en-US" sz="1800" dirty="0">
                        <a:solidFill>
                          <a:srgbClr val="FF000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GB" sz="1800">
                          <a:solidFill>
                            <a:srgbClr val="002060"/>
                          </a:solidFill>
                          <a:effectLst/>
                        </a:rPr>
                        <a:t>Wave 2</a:t>
                      </a:r>
                      <a:endParaRPr lang="en-US" sz="180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a:solidFill>
                            <a:srgbClr val="002060"/>
                          </a:solidFill>
                          <a:effectLst/>
                        </a:rPr>
                        <a:t>54,597</a:t>
                      </a:r>
                      <a:endParaRPr lang="en-US" sz="180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dirty="0">
                          <a:solidFill>
                            <a:srgbClr val="002060"/>
                          </a:solidFill>
                          <a:effectLst/>
                        </a:rPr>
                        <a:t>26,997 </a:t>
                      </a:r>
                      <a:r>
                        <a:rPr lang="en-GB" sz="1800" dirty="0">
                          <a:solidFill>
                            <a:srgbClr val="C00000"/>
                          </a:solidFill>
                          <a:effectLst/>
                        </a:rPr>
                        <a:t>(49)</a:t>
                      </a:r>
                      <a:endParaRPr lang="en-US" sz="1800" dirty="0">
                        <a:solidFill>
                          <a:srgbClr val="C0000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dirty="0">
                          <a:solidFill>
                            <a:srgbClr val="002060"/>
                          </a:solidFill>
                          <a:effectLst/>
                        </a:rPr>
                        <a:t>15,646 </a:t>
                      </a:r>
                      <a:endPar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dirty="0">
                          <a:solidFill>
                            <a:srgbClr val="002060"/>
                          </a:solidFill>
                          <a:effectLst/>
                        </a:rPr>
                        <a:t>15,055 </a:t>
                      </a:r>
                      <a:r>
                        <a:rPr lang="en-GB" sz="1800" dirty="0">
                          <a:solidFill>
                            <a:srgbClr val="C00000"/>
                          </a:solidFill>
                          <a:effectLst/>
                        </a:rPr>
                        <a:t>(28)</a:t>
                      </a:r>
                      <a:endParaRPr lang="en-US" sz="1800" dirty="0">
                        <a:solidFill>
                          <a:srgbClr val="C0000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GB" sz="1800">
                          <a:solidFill>
                            <a:srgbClr val="002060"/>
                          </a:solidFill>
                          <a:effectLst/>
                        </a:rPr>
                        <a:t>Wave 3</a:t>
                      </a:r>
                      <a:endParaRPr lang="en-US" sz="180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a:solidFill>
                            <a:srgbClr val="002060"/>
                          </a:solidFill>
                          <a:effectLst/>
                        </a:rPr>
                        <a:t>49,739</a:t>
                      </a:r>
                      <a:endParaRPr lang="en-US" sz="180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dirty="0">
                          <a:solidFill>
                            <a:srgbClr val="002060"/>
                          </a:solidFill>
                          <a:effectLst/>
                        </a:rPr>
                        <a:t>8,918 </a:t>
                      </a:r>
                      <a:r>
                        <a:rPr lang="en-GB" sz="1800" dirty="0">
                          <a:solidFill>
                            <a:srgbClr val="C00000"/>
                          </a:solidFill>
                          <a:effectLst/>
                        </a:rPr>
                        <a:t>(18)</a:t>
                      </a:r>
                      <a:endParaRPr lang="en-US" sz="1800" dirty="0">
                        <a:solidFill>
                          <a:srgbClr val="C0000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a:solidFill>
                            <a:srgbClr val="002060"/>
                          </a:solidFill>
                          <a:effectLst/>
                        </a:rPr>
                        <a:t>5,053</a:t>
                      </a:r>
                      <a:endParaRPr lang="en-US" sz="180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GB" sz="1800" dirty="0">
                          <a:solidFill>
                            <a:srgbClr val="002060"/>
                          </a:solidFill>
                          <a:effectLst/>
                        </a:rPr>
                        <a:t>4,849 </a:t>
                      </a:r>
                      <a:r>
                        <a:rPr lang="en-GB" sz="1800" dirty="0">
                          <a:solidFill>
                            <a:srgbClr val="C00000"/>
                          </a:solidFill>
                          <a:effectLst/>
                        </a:rPr>
                        <a:t>(9.7)</a:t>
                      </a:r>
                      <a:endParaRPr lang="en-US" sz="1800" dirty="0">
                        <a:solidFill>
                          <a:srgbClr val="C0000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9058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8375" y="1154832"/>
            <a:ext cx="8229600" cy="762000"/>
          </a:xfrm>
        </p:spPr>
        <p:txBody>
          <a:bodyPr/>
          <a:lstStyle/>
          <a:p>
            <a:r>
              <a:rPr lang="en-GB" sz="3200" dirty="0"/>
              <a:t>Proportion of males and females per BMI category</a:t>
            </a:r>
          </a:p>
        </p:txBody>
      </p:sp>
      <p:sp>
        <p:nvSpPr>
          <p:cNvPr id="5" name="Date Placeholder 4"/>
          <p:cNvSpPr>
            <a:spLocks noGrp="1"/>
          </p:cNvSpPr>
          <p:nvPr>
            <p:ph type="dt" sz="half" idx="10"/>
          </p:nvPr>
        </p:nvSpPr>
        <p:spPr/>
        <p:txBody>
          <a:bodyPr/>
          <a:lstStyle/>
          <a:p>
            <a:pPr>
              <a:defRPr/>
            </a:pPr>
            <a:fld id="{5D26A64D-9FA2-4D13-9558-2852C5F15463}" type="datetime1">
              <a:rPr lang="en-GB" altLang="en-US" smtClean="0"/>
              <a:pPr>
                <a:defRPr/>
              </a:pPr>
              <a:t>04/05/2020</a:t>
            </a:fld>
            <a:endParaRPr lang="en-GB" altLang="en-US">
              <a:solidFill>
                <a:srgbClr val="FFFFFF"/>
              </a:solidFill>
            </a:endParaRPr>
          </a:p>
        </p:txBody>
      </p:sp>
      <p:sp>
        <p:nvSpPr>
          <p:cNvPr id="6" name="Footer Placeholder 5"/>
          <p:cNvSpPr>
            <a:spLocks noGrp="1"/>
          </p:cNvSpPr>
          <p:nvPr>
            <p:ph type="ftr" sz="quarter" idx="11"/>
          </p:nvPr>
        </p:nvSpPr>
        <p:spPr/>
        <p:txBody>
          <a:bodyPr/>
          <a:lstStyle/>
          <a:p>
            <a:pPr>
              <a:defRPr/>
            </a:pPr>
            <a:r>
              <a:rPr lang="en-GB" altLang="en-US"/>
              <a:t>© The University of Sheffield</a:t>
            </a:r>
            <a:endParaRPr lang="en-GB" altLang="en-US">
              <a:solidFill>
                <a:srgbClr val="FFFFFF"/>
              </a:solidFill>
            </a:endParaRPr>
          </a:p>
        </p:txBody>
      </p:sp>
      <p:sp>
        <p:nvSpPr>
          <p:cNvPr id="7" name="Slide Number Placeholder 6"/>
          <p:cNvSpPr>
            <a:spLocks noGrp="1"/>
          </p:cNvSpPr>
          <p:nvPr>
            <p:ph type="sldNum" sz="quarter" idx="12"/>
          </p:nvPr>
        </p:nvSpPr>
        <p:spPr/>
        <p:txBody>
          <a:bodyPr/>
          <a:lstStyle/>
          <a:p>
            <a:fld id="{DF6B732B-1821-437D-A8A8-C7D0648FA8F8}" type="slidenum">
              <a:rPr lang="en-GB" altLang="en-US" smtClean="0"/>
              <a:pPr/>
              <a:t>9</a:t>
            </a:fld>
            <a:endParaRPr lang="en-GB" altLang="en-US"/>
          </a:p>
        </p:txBody>
      </p:sp>
      <p:graphicFrame>
        <p:nvGraphicFramePr>
          <p:cNvPr id="9" name="Table 8"/>
          <p:cNvGraphicFramePr>
            <a:graphicFrameLocks noGrp="1"/>
          </p:cNvGraphicFramePr>
          <p:nvPr>
            <p:extLst>
              <p:ext uri="{D42A27DB-BD31-4B8C-83A1-F6EECF244321}">
                <p14:modId xmlns:p14="http://schemas.microsoft.com/office/powerpoint/2010/main" val="113027381"/>
              </p:ext>
            </p:extLst>
          </p:nvPr>
        </p:nvGraphicFramePr>
        <p:xfrm>
          <a:off x="590790" y="2132856"/>
          <a:ext cx="8426894" cy="4358299"/>
        </p:xfrm>
        <a:graphic>
          <a:graphicData uri="http://schemas.openxmlformats.org/drawingml/2006/table">
            <a:tbl>
              <a:tblPr firstRow="1" bandRow="1">
                <a:tableStyleId>{5C22544A-7EE6-4342-B048-85BDC9FD1C3A}</a:tableStyleId>
              </a:tblPr>
              <a:tblGrid>
                <a:gridCol w="1316914">
                  <a:extLst>
                    <a:ext uri="{9D8B030D-6E8A-4147-A177-3AD203B41FA5}">
                      <a16:colId xmlns:a16="http://schemas.microsoft.com/office/drawing/2014/main" val="4045633690"/>
                    </a:ext>
                  </a:extLst>
                </a:gridCol>
                <a:gridCol w="1090770">
                  <a:extLst>
                    <a:ext uri="{9D8B030D-6E8A-4147-A177-3AD203B41FA5}">
                      <a16:colId xmlns:a16="http://schemas.microsoft.com/office/drawing/2014/main" val="617936661"/>
                    </a:ext>
                  </a:extLst>
                </a:gridCol>
                <a:gridCol w="1203842">
                  <a:extLst>
                    <a:ext uri="{9D8B030D-6E8A-4147-A177-3AD203B41FA5}">
                      <a16:colId xmlns:a16="http://schemas.microsoft.com/office/drawing/2014/main" val="139948453"/>
                    </a:ext>
                  </a:extLst>
                </a:gridCol>
                <a:gridCol w="1070954">
                  <a:extLst>
                    <a:ext uri="{9D8B030D-6E8A-4147-A177-3AD203B41FA5}">
                      <a16:colId xmlns:a16="http://schemas.microsoft.com/office/drawing/2014/main" val="2677384470"/>
                    </a:ext>
                  </a:extLst>
                </a:gridCol>
                <a:gridCol w="1336730">
                  <a:extLst>
                    <a:ext uri="{9D8B030D-6E8A-4147-A177-3AD203B41FA5}">
                      <a16:colId xmlns:a16="http://schemas.microsoft.com/office/drawing/2014/main" val="278498882"/>
                    </a:ext>
                  </a:extLst>
                </a:gridCol>
                <a:gridCol w="1203842">
                  <a:extLst>
                    <a:ext uri="{9D8B030D-6E8A-4147-A177-3AD203B41FA5}">
                      <a16:colId xmlns:a16="http://schemas.microsoft.com/office/drawing/2014/main" val="157182084"/>
                    </a:ext>
                  </a:extLst>
                </a:gridCol>
                <a:gridCol w="1203842">
                  <a:extLst>
                    <a:ext uri="{9D8B030D-6E8A-4147-A177-3AD203B41FA5}">
                      <a16:colId xmlns:a16="http://schemas.microsoft.com/office/drawing/2014/main" val="946162324"/>
                    </a:ext>
                  </a:extLst>
                </a:gridCol>
              </a:tblGrid>
              <a:tr h="456859">
                <a:tc>
                  <a:txBody>
                    <a:bodyPr/>
                    <a:lstStyle/>
                    <a:p>
                      <a:pPr>
                        <a:lnSpc>
                          <a:spcPct val="100000"/>
                        </a:lnSpc>
                      </a:pPr>
                      <a:endParaRPr lang="en-GB" sz="1800"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nSpc>
                          <a:spcPct val="100000"/>
                        </a:lnSpc>
                      </a:pPr>
                      <a:r>
                        <a:rPr lang="en-GB" sz="1800" dirty="0">
                          <a:solidFill>
                            <a:srgbClr val="0099FF"/>
                          </a:solidFill>
                        </a:rPr>
                        <a:t>Wave 1 (self-reported)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nSpc>
                          <a:spcPct val="100000"/>
                        </a:lnSpc>
                      </a:pPr>
                      <a:r>
                        <a:rPr lang="en-GB" sz="1800" dirty="0">
                          <a:solidFill>
                            <a:srgbClr val="0099FF"/>
                          </a:solidFill>
                        </a:rPr>
                        <a:t>Waves 2 &amp; 3 (nurse</a:t>
                      </a:r>
                      <a:r>
                        <a:rPr lang="en-GB" sz="1800" baseline="0" dirty="0">
                          <a:solidFill>
                            <a:srgbClr val="0099FF"/>
                          </a:solidFill>
                        </a:rPr>
                        <a:t> assessment)</a:t>
                      </a:r>
                      <a:endParaRPr lang="en-GB" sz="1800"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240892"/>
                  </a:ext>
                </a:extLst>
              </a:tr>
              <a:tr h="191213">
                <a:tc rowSpan="2">
                  <a:txBody>
                    <a:bodyPr/>
                    <a:lstStyle/>
                    <a:p>
                      <a:pPr>
                        <a:lnSpc>
                          <a:spcPct val="100000"/>
                        </a:lnSpc>
                      </a:pPr>
                      <a:r>
                        <a:rPr lang="en-GB" sz="1800" b="1" dirty="0">
                          <a:solidFill>
                            <a:srgbClr val="0099FF"/>
                          </a:solidFill>
                        </a:rPr>
                        <a:t>BMI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GB" sz="1800" b="1" dirty="0">
                          <a:solidFill>
                            <a:srgbClr val="0099FF"/>
                          </a:solidFill>
                        </a:rPr>
                        <a:t>Proportion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lnSpc>
                          <a:spcPct val="100000"/>
                        </a:lnSpc>
                      </a:pPr>
                      <a:r>
                        <a:rPr lang="en-GB" sz="1800" b="1" dirty="0">
                          <a:solidFill>
                            <a:srgbClr val="0099FF"/>
                          </a:solidFill>
                        </a:rPr>
                        <a:t>Total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GB" sz="1800" b="1" dirty="0">
                          <a:solidFill>
                            <a:srgbClr val="0099FF"/>
                          </a:solidFill>
                        </a:rPr>
                        <a:t>Proportion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lnSpc>
                          <a:spcPct val="100000"/>
                        </a:lnSpc>
                      </a:pPr>
                      <a:r>
                        <a:rPr lang="en-GB" sz="1800" b="1" dirty="0">
                          <a:solidFill>
                            <a:srgbClr val="0099FF"/>
                          </a:solidFill>
                        </a:rPr>
                        <a:t>Total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969695"/>
                  </a:ext>
                </a:extLst>
              </a:tr>
              <a:tr h="185493">
                <a:tc vMerge="1">
                  <a:txBody>
                    <a:bodyPr/>
                    <a:lstStyle/>
                    <a:p>
                      <a:endParaRPr lang="en-GB"/>
                    </a:p>
                  </a:txBody>
                  <a:tcPr/>
                </a:tc>
                <a:tc>
                  <a:txBody>
                    <a:bodyPr/>
                    <a:lstStyle/>
                    <a:p>
                      <a:pPr algn="ctr">
                        <a:lnSpc>
                          <a:spcPct val="100000"/>
                        </a:lnSpc>
                      </a:pPr>
                      <a:r>
                        <a:rPr lang="en-GB" sz="1800" b="1" dirty="0">
                          <a:solidFill>
                            <a:srgbClr val="0099FF"/>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GB" sz="1800" b="1" dirty="0">
                          <a:solidFill>
                            <a:srgbClr val="0099FF"/>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GB"/>
                    </a:p>
                  </a:txBody>
                  <a:tcPr/>
                </a:tc>
                <a:tc>
                  <a:txBody>
                    <a:bodyPr/>
                    <a:lstStyle/>
                    <a:p>
                      <a:pPr algn="ctr">
                        <a:lnSpc>
                          <a:spcPct val="100000"/>
                        </a:lnSpc>
                      </a:pPr>
                      <a:r>
                        <a:rPr lang="en-GB" sz="1800" b="1" dirty="0">
                          <a:solidFill>
                            <a:srgbClr val="0099FF"/>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GB" sz="1800" b="1" dirty="0">
                          <a:solidFill>
                            <a:srgbClr val="0099FF"/>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GB"/>
                    </a:p>
                  </a:txBody>
                  <a:tcPr/>
                </a:tc>
                <a:extLst>
                  <a:ext uri="{0D108BD9-81ED-4DB2-BD59-A6C34878D82A}">
                    <a16:rowId xmlns:a16="http://schemas.microsoft.com/office/drawing/2014/main" val="1683751551"/>
                  </a:ext>
                </a:extLst>
              </a:tr>
              <a:tr h="535520">
                <a:tc>
                  <a:txBody>
                    <a:bodyPr/>
                    <a:lstStyle/>
                    <a:p>
                      <a:pPr>
                        <a:lnSpc>
                          <a:spcPct val="100000"/>
                        </a:lnSpc>
                      </a:pPr>
                      <a:r>
                        <a:rPr lang="en-GB" sz="1800" dirty="0">
                          <a:solidFill>
                            <a:srgbClr val="0099FF"/>
                          </a:solidFill>
                        </a:rPr>
                        <a:t>UW </a:t>
                      </a:r>
                    </a:p>
                    <a:p>
                      <a:pPr>
                        <a:lnSpc>
                          <a:spcPct val="100000"/>
                        </a:lnSpc>
                      </a:pPr>
                      <a:r>
                        <a:rPr lang="en-GB" sz="1600" dirty="0">
                          <a:solidFill>
                            <a:srgbClr val="0099FF"/>
                          </a:solidFill>
                        </a:rPr>
                        <a:t>(&lt;18.5)</a:t>
                      </a:r>
                      <a:endParaRPr lang="en-GB" sz="1800"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33</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2060"/>
                          </a:solidFill>
                          <a:effectLst/>
                        </a:rPr>
                        <a:t>2</a:t>
                      </a: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67</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2060"/>
                          </a:solidFill>
                          <a:effectLst/>
                        </a:rPr>
                        <a:t>3</a:t>
                      </a: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C00000"/>
                          </a:solidFill>
                          <a:effectLst/>
                        </a:rPr>
                        <a:t>1,188</a:t>
                      </a:r>
                      <a:r>
                        <a:rPr lang="en-GB" sz="1800" b="1" dirty="0">
                          <a:solidFill>
                            <a:srgbClr val="FF0000"/>
                          </a:solidFill>
                          <a:effectLst/>
                        </a:rPr>
                        <a:t> </a:t>
                      </a:r>
                      <a:endParaRPr lang="en-US" sz="1800" b="1" dirty="0">
                        <a:solidFill>
                          <a:srgbClr val="FF0000"/>
                        </a:solidFill>
                        <a:effectLst/>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37</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2060"/>
                          </a:solidFill>
                          <a:effectLst/>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63</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2060"/>
                          </a:solidFill>
                          <a:effectLst/>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C00000"/>
                          </a:solidFill>
                          <a:effectLst/>
                        </a:rPr>
                        <a:t>282 </a:t>
                      </a:r>
                      <a:endParaRPr lang="en-US" sz="1800" b="1" dirty="0">
                        <a:solidFill>
                          <a:srgbClr val="C00000"/>
                        </a:solidFill>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8089775"/>
                  </a:ext>
                </a:extLst>
              </a:tr>
              <a:tr h="535520">
                <a:tc>
                  <a:txBody>
                    <a:bodyPr/>
                    <a:lstStyle/>
                    <a:p>
                      <a:pPr>
                        <a:lnSpc>
                          <a:spcPct val="100000"/>
                        </a:lnSpc>
                      </a:pPr>
                      <a:r>
                        <a:rPr lang="en-GB" sz="1800" dirty="0">
                          <a:solidFill>
                            <a:srgbClr val="0099FF"/>
                          </a:solidFill>
                        </a:rPr>
                        <a:t>Normal </a:t>
                      </a:r>
                    </a:p>
                    <a:p>
                      <a:pPr>
                        <a:lnSpc>
                          <a:spcPct val="100000"/>
                        </a:lnSpc>
                      </a:pPr>
                      <a:r>
                        <a:rPr lang="en-GB" sz="1600" dirty="0">
                          <a:solidFill>
                            <a:srgbClr val="0099FF"/>
                          </a:solidFill>
                        </a:rPr>
                        <a:t>(18.5</a:t>
                      </a:r>
                      <a:r>
                        <a:rPr lang="en-GB" sz="1600" baseline="0" dirty="0">
                          <a:solidFill>
                            <a:srgbClr val="0099FF"/>
                          </a:solidFill>
                        </a:rPr>
                        <a:t> to &lt;25)</a:t>
                      </a:r>
                      <a:endParaRPr lang="en-GB" sz="1600"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40</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2060"/>
                          </a:solidFill>
                          <a:effectLst/>
                        </a:rPr>
                        <a:t>40</a:t>
                      </a:r>
                      <a:endParaRPr lang="en-US" sz="1800" dirty="0">
                        <a:solidFill>
                          <a:srgbClr val="002060"/>
                        </a:solidFill>
                        <a:effectLst/>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60</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2060"/>
                          </a:solidFill>
                          <a:effectLst/>
                        </a:rPr>
                        <a:t>49</a:t>
                      </a: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C00000"/>
                          </a:solidFill>
                          <a:effectLst/>
                        </a:rPr>
                        <a:t>19,839</a:t>
                      </a:r>
                      <a:r>
                        <a:rPr lang="en-GB" sz="1800" b="1" dirty="0">
                          <a:solidFill>
                            <a:srgbClr val="002060"/>
                          </a:solidFill>
                          <a:effectLst/>
                        </a:rPr>
                        <a:t> </a:t>
                      </a:r>
                      <a:endParaRPr lang="en-US" sz="1800" b="1" dirty="0">
                        <a:solidFill>
                          <a:srgbClr val="002060"/>
                        </a:solidFill>
                        <a:effectLst/>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38</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2060"/>
                          </a:solidFill>
                          <a:effectLst/>
                        </a:rPr>
                        <a:t>27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62</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2060"/>
                          </a:solidFill>
                          <a:effectLst/>
                        </a:rPr>
                        <a:t>35 </a:t>
                      </a:r>
                      <a:endPar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C00000"/>
                          </a:solidFill>
                          <a:effectLst/>
                        </a:rPr>
                        <a:t>6,276 </a:t>
                      </a:r>
                      <a:endParaRPr lang="en-US" sz="1800" b="1" dirty="0">
                        <a:solidFill>
                          <a:srgbClr val="C00000"/>
                        </a:solidFill>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546977"/>
                  </a:ext>
                </a:extLst>
              </a:tr>
              <a:tr h="535520">
                <a:tc>
                  <a:txBody>
                    <a:bodyPr/>
                    <a:lstStyle/>
                    <a:p>
                      <a:pPr>
                        <a:lnSpc>
                          <a:spcPct val="100000"/>
                        </a:lnSpc>
                      </a:pPr>
                      <a:r>
                        <a:rPr lang="en-GB" sz="1800" dirty="0">
                          <a:solidFill>
                            <a:srgbClr val="0099FF"/>
                          </a:solidFill>
                        </a:rPr>
                        <a:t>OW </a:t>
                      </a:r>
                    </a:p>
                    <a:p>
                      <a:pPr>
                        <a:lnSpc>
                          <a:spcPct val="100000"/>
                        </a:lnSpc>
                      </a:pPr>
                      <a:r>
                        <a:rPr lang="en-GB" sz="1600" dirty="0">
                          <a:solidFill>
                            <a:srgbClr val="0099FF"/>
                          </a:solidFill>
                        </a:rPr>
                        <a:t>(25 to &lt;30)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dirty="0">
                          <a:solidFill>
                            <a:srgbClr val="C00000"/>
                          </a:solidFill>
                          <a:effectLst/>
                        </a:rPr>
                        <a:t>53</a:t>
                      </a:r>
                    </a:p>
                    <a:p>
                      <a:pPr marL="0" marR="0" algn="ctr">
                        <a:lnSpc>
                          <a:spcPct val="100000"/>
                        </a:lnSpc>
                        <a:spcBef>
                          <a:spcPts val="0"/>
                        </a:spcBef>
                        <a:spcAft>
                          <a:spcPts val="0"/>
                        </a:spcAft>
                      </a:pPr>
                      <a:r>
                        <a:rPr lang="en-GB" sz="1800" dirty="0">
                          <a:solidFill>
                            <a:srgbClr val="002060"/>
                          </a:solidFill>
                          <a:effectLst/>
                        </a:rPr>
                        <a:t>41 </a:t>
                      </a:r>
                      <a:endPar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47</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2A196F"/>
                          </a:solidFill>
                          <a:effectLst/>
                        </a:rPr>
                        <a:t>30</a:t>
                      </a:r>
                      <a:r>
                        <a:rPr lang="en-GB" sz="1800" dirty="0">
                          <a:solidFill>
                            <a:srgbClr val="C00000"/>
                          </a:solidFill>
                          <a:effectLst/>
                        </a:rPr>
                        <a:t> </a:t>
                      </a:r>
                      <a:endParaRPr lang="en-US" sz="1800" dirty="0">
                        <a:solidFill>
                          <a:srgbClr val="C00000"/>
                        </a:solidFill>
                        <a:effectLst/>
                        <a:latin typeface="Calibri" panose="020F0502020204030204" pitchFamily="34" charset="0"/>
                        <a:ea typeface="SimSun" panose="02010600030101010101" pitchFamily="2" charset="-122"/>
                        <a:cs typeface="Arial" panose="020B0604020202020204" pitchFamily="34" charset="0"/>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C00000"/>
                          </a:solidFill>
                          <a:effectLst/>
                        </a:rPr>
                        <a:t>15,517 </a:t>
                      </a:r>
                      <a:endParaRPr lang="en-US" sz="1800" b="1" dirty="0">
                        <a:solidFill>
                          <a:srgbClr val="C00000"/>
                        </a:solidFill>
                        <a:effectLst/>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50</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2060"/>
                          </a:solidFill>
                          <a:effectLst/>
                        </a:rPr>
                        <a:t>43</a:t>
                      </a:r>
                      <a:endPar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C00000"/>
                          </a:solidFill>
                          <a:effectLst/>
                        </a:rPr>
                        <a:t>50</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002060"/>
                          </a:solidFill>
                          <a:effectLst/>
                        </a:rPr>
                        <a:t>33</a:t>
                      </a:r>
                      <a:endPar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C00000"/>
                          </a:solidFill>
                          <a:effectLst/>
                        </a:rPr>
                        <a:t>7,476</a:t>
                      </a:r>
                      <a:endParaRPr lang="en-US" sz="1800" b="1" dirty="0">
                        <a:solidFill>
                          <a:srgbClr val="C00000"/>
                        </a:solidFill>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0785227"/>
                  </a:ext>
                </a:extLst>
              </a:tr>
              <a:tr h="535520">
                <a:tc>
                  <a:txBody>
                    <a:bodyPr/>
                    <a:lstStyle/>
                    <a:p>
                      <a:pPr>
                        <a:lnSpc>
                          <a:spcPct val="100000"/>
                        </a:lnSpc>
                      </a:pPr>
                      <a:r>
                        <a:rPr lang="en-GB" sz="1800" dirty="0">
                          <a:solidFill>
                            <a:srgbClr val="0099FF"/>
                          </a:solidFill>
                        </a:rPr>
                        <a:t>Obese </a:t>
                      </a:r>
                      <a:r>
                        <a:rPr lang="en-GB" sz="1600" dirty="0">
                          <a:solidFill>
                            <a:srgbClr val="0099FF"/>
                          </a:solidFill>
                        </a:rPr>
                        <a:t>(&gt;=30)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800" dirty="0">
                          <a:solidFill>
                            <a:srgbClr val="C00000"/>
                          </a:solidFill>
                          <a:effectLst/>
                          <a:latin typeface="Calibri" panose="020F0502020204030204" pitchFamily="34" charset="0"/>
                          <a:ea typeface="SimSun" panose="02010600030101010101" pitchFamily="2" charset="-122"/>
                          <a:cs typeface="Arial" panose="020B0604020202020204" pitchFamily="34" charset="0"/>
                        </a:rPr>
                        <a:t>44</a:t>
                      </a:r>
                    </a:p>
                    <a:p>
                      <a:pPr marL="0" marR="0" algn="ctr">
                        <a:lnSpc>
                          <a:spcPct val="100000"/>
                        </a:lnSpc>
                        <a:spcBef>
                          <a:spcPts val="0"/>
                        </a:spcBef>
                        <a:spcAft>
                          <a:spcPts val="0"/>
                        </a:spcAft>
                      </a:pPr>
                      <a:r>
                        <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rPr>
                        <a:t>17</a:t>
                      </a: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800" dirty="0">
                          <a:solidFill>
                            <a:srgbClr val="C00000"/>
                          </a:solidFill>
                          <a:effectLst/>
                          <a:latin typeface="Calibri" panose="020F0502020204030204" pitchFamily="34" charset="0"/>
                          <a:ea typeface="SimSun" panose="02010600030101010101" pitchFamily="2" charset="-122"/>
                          <a:cs typeface="Arial" panose="020B0604020202020204" pitchFamily="34" charset="0"/>
                        </a:rPr>
                        <a:t>55</a:t>
                      </a:r>
                    </a:p>
                    <a:p>
                      <a:pPr marL="0" marR="0" algn="ctr">
                        <a:lnSpc>
                          <a:spcPct val="100000"/>
                        </a:lnSpc>
                        <a:spcBef>
                          <a:spcPts val="0"/>
                        </a:spcBef>
                        <a:spcAft>
                          <a:spcPts val="0"/>
                        </a:spcAft>
                      </a:pPr>
                      <a:r>
                        <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rPr>
                        <a:t>18</a:t>
                      </a: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800" b="1" dirty="0">
                          <a:solidFill>
                            <a:srgbClr val="C00000"/>
                          </a:solidFill>
                          <a:effectLst/>
                        </a:rPr>
                        <a:t>7,937</a:t>
                      </a:r>
                      <a:r>
                        <a:rPr lang="en-US" sz="1800" b="1" dirty="0">
                          <a:solidFill>
                            <a:srgbClr val="002060"/>
                          </a:solidFill>
                          <a:effectLst/>
                        </a:rPr>
                        <a:t> </a:t>
                      </a: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800" dirty="0">
                          <a:solidFill>
                            <a:srgbClr val="C00000"/>
                          </a:solidFill>
                          <a:effectLst/>
                          <a:latin typeface="Calibri" panose="020F0502020204030204" pitchFamily="34" charset="0"/>
                          <a:ea typeface="SimSun" panose="02010600030101010101" pitchFamily="2" charset="-122"/>
                          <a:cs typeface="Arial" panose="020B0604020202020204" pitchFamily="34" charset="0"/>
                        </a:rPr>
                        <a:t>42</a:t>
                      </a:r>
                    </a:p>
                    <a:p>
                      <a:pPr marL="0" marR="0" algn="ctr">
                        <a:lnSpc>
                          <a:spcPct val="100000"/>
                        </a:lnSpc>
                        <a:spcBef>
                          <a:spcPts val="0"/>
                        </a:spcBef>
                        <a:spcAft>
                          <a:spcPts val="0"/>
                        </a:spcAft>
                      </a:pPr>
                      <a:r>
                        <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rPr>
                        <a:t>28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800" dirty="0">
                          <a:solidFill>
                            <a:srgbClr val="C00000"/>
                          </a:solidFill>
                          <a:effectLst/>
                          <a:latin typeface="Calibri" panose="020F0502020204030204" pitchFamily="34" charset="0"/>
                          <a:ea typeface="SimSun" panose="02010600030101010101" pitchFamily="2" charset="-122"/>
                          <a:cs typeface="Arial" panose="020B0604020202020204" pitchFamily="34" charset="0"/>
                        </a:rPr>
                        <a:t>58</a:t>
                      </a:r>
                    </a:p>
                    <a:p>
                      <a:pPr marL="0" marR="0" algn="ctr">
                        <a:lnSpc>
                          <a:spcPct val="100000"/>
                        </a:lnSpc>
                        <a:spcBef>
                          <a:spcPts val="0"/>
                        </a:spcBef>
                        <a:spcAft>
                          <a:spcPts val="0"/>
                        </a:spcAft>
                      </a:pPr>
                      <a:r>
                        <a:rPr lang="en-US" sz="1800" dirty="0">
                          <a:solidFill>
                            <a:srgbClr val="002060"/>
                          </a:solidFill>
                          <a:effectLst/>
                          <a:latin typeface="Calibri" panose="020F0502020204030204" pitchFamily="34" charset="0"/>
                          <a:ea typeface="SimSun" panose="02010600030101010101" pitchFamily="2" charset="-122"/>
                          <a:cs typeface="Arial" panose="020B0604020202020204" pitchFamily="34" charset="0"/>
                        </a:rPr>
                        <a:t>30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C00000"/>
                          </a:solidFill>
                          <a:effectLst/>
                        </a:rPr>
                        <a:t>5,855</a:t>
                      </a:r>
                      <a:endParaRPr lang="en-US" sz="1800" b="1" dirty="0">
                        <a:solidFill>
                          <a:srgbClr val="C00000"/>
                        </a:solidFill>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1202721"/>
                  </a:ext>
                </a:extLst>
              </a:tr>
              <a:tr h="0">
                <a:tc>
                  <a:txBody>
                    <a:bodyPr/>
                    <a:lstStyle/>
                    <a:p>
                      <a:pPr>
                        <a:lnSpc>
                          <a:spcPct val="100000"/>
                        </a:lnSpc>
                      </a:pPr>
                      <a:r>
                        <a:rPr lang="en-GB" sz="1800" dirty="0">
                          <a:solidFill>
                            <a:srgbClr val="0099FF"/>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dirty="0">
                          <a:solidFill>
                            <a:srgbClr val="002060"/>
                          </a:solidFill>
                          <a:effectLst/>
                        </a:rPr>
                        <a:t>20,222 </a:t>
                      </a:r>
                      <a:endParaRPr lang="en-US" sz="1800" b="1" dirty="0">
                        <a:solidFill>
                          <a:srgbClr val="002060"/>
                        </a:solidFill>
                        <a:effectLst/>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002060"/>
                          </a:solidFill>
                          <a:effectLst/>
                        </a:rPr>
                        <a:t>24,259  </a:t>
                      </a:r>
                      <a:endParaRPr lang="en-US" sz="1800" b="1" dirty="0">
                        <a:solidFill>
                          <a:srgbClr val="002060"/>
                        </a:solidFill>
                        <a:effectLst/>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002060"/>
                          </a:solidFill>
                          <a:effectLst/>
                        </a:rPr>
                        <a:t>44,481  </a:t>
                      </a:r>
                      <a:endParaRPr lang="en-US" sz="1800" b="1" dirty="0">
                        <a:solidFill>
                          <a:srgbClr val="002060"/>
                        </a:solidFill>
                        <a:effectLst/>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002060"/>
                          </a:solidFill>
                          <a:effectLst/>
                        </a:rPr>
                        <a:t>8,683 </a:t>
                      </a:r>
                      <a:endParaRPr lang="en-US" sz="1800" b="1" dirty="0">
                        <a:solidFill>
                          <a:srgbClr val="002060"/>
                        </a:solidFill>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002060"/>
                          </a:solidFill>
                          <a:effectLst/>
                        </a:rPr>
                        <a:t>11,206</a:t>
                      </a:r>
                      <a:endParaRPr lang="en-US" sz="1800" b="1" dirty="0">
                        <a:solidFill>
                          <a:srgbClr val="002060"/>
                        </a:solidFill>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GB" sz="1800" b="1" dirty="0">
                          <a:solidFill>
                            <a:srgbClr val="002060"/>
                          </a:solidFill>
                          <a:effectLst/>
                        </a:rPr>
                        <a:t>19,889</a:t>
                      </a:r>
                      <a:endParaRPr lang="en-US" sz="1800" b="1" dirty="0">
                        <a:solidFill>
                          <a:srgbClr val="002060"/>
                        </a:solidFill>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1279043"/>
                  </a:ext>
                </a:extLst>
              </a:tr>
              <a:tr h="149736">
                <a:tc>
                  <a:txBody>
                    <a:bodyPr/>
                    <a:lstStyle/>
                    <a:p>
                      <a:pPr>
                        <a:lnSpc>
                          <a:spcPct val="100000"/>
                        </a:lnSpc>
                      </a:pPr>
                      <a:endParaRPr lang="en-GB" sz="1800"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algn="ctr">
                        <a:lnSpc>
                          <a:spcPct val="100000"/>
                        </a:lnSpc>
                        <a:spcBef>
                          <a:spcPts val="0"/>
                        </a:spcBef>
                        <a:spcAft>
                          <a:spcPts val="0"/>
                        </a:spcAft>
                      </a:pPr>
                      <a:r>
                        <a:rPr lang="en-GB" sz="1400" dirty="0">
                          <a:solidFill>
                            <a:srgbClr val="002060"/>
                          </a:solidFill>
                          <a:effectLst/>
                        </a:rPr>
                        <a:t>Pearson chi2(4) = 692.1704   </a:t>
                      </a:r>
                      <a:r>
                        <a:rPr lang="en-GB" sz="1400" dirty="0" err="1">
                          <a:solidFill>
                            <a:srgbClr val="002060"/>
                          </a:solidFill>
                          <a:effectLst/>
                        </a:rPr>
                        <a:t>Pr</a:t>
                      </a:r>
                      <a:r>
                        <a:rPr lang="en-GB" sz="1400" dirty="0">
                          <a:solidFill>
                            <a:srgbClr val="002060"/>
                          </a:solidFill>
                          <a:effectLst/>
                        </a:rPr>
                        <a:t> = 0.000</a:t>
                      </a:r>
                      <a:endParaRPr lang="en-US" sz="1400" dirty="0">
                        <a:solidFill>
                          <a:srgbClr val="002060"/>
                        </a:solidFill>
                        <a:effectLst/>
                        <a:latin typeface="Calibri" panose="020F0502020204030204" pitchFamily="34" charset="0"/>
                        <a:ea typeface="SimSun" panose="02010600030101010101" pitchFamily="2" charset="-122"/>
                        <a:cs typeface="Arial" panose="020B0604020202020204" pitchFamily="34" charset="0"/>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lnSpc>
                          <a:spcPct val="115000"/>
                        </a:lnSpc>
                        <a:spcBef>
                          <a:spcPts val="0"/>
                        </a:spcBef>
                        <a:spcAft>
                          <a:spcPts val="0"/>
                        </a:spcAft>
                      </a:pPr>
                      <a:endParaRPr lang="en-US" sz="1400" dirty="0">
                        <a:solidFill>
                          <a:srgbClr val="002060"/>
                        </a:solidFill>
                        <a:effectLst/>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lnSpc>
                          <a:spcPct val="115000"/>
                        </a:lnSpc>
                        <a:spcBef>
                          <a:spcPts val="0"/>
                        </a:spcBef>
                        <a:spcAft>
                          <a:spcPts val="0"/>
                        </a:spcAft>
                      </a:pPr>
                      <a:endParaRPr lang="en-US" sz="1400" dirty="0">
                        <a:solidFill>
                          <a:srgbClr val="002060"/>
                        </a:solidFill>
                        <a:effectLst/>
                      </a:endParaRPr>
                    </a:p>
                  </a:txBody>
                  <a:tcPr marL="66411" marR="664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nSpc>
                          <a:spcPct val="100000"/>
                        </a:lnSpc>
                      </a:pPr>
                      <a:r>
                        <a:rPr lang="en-GB" sz="1400" dirty="0">
                          <a:solidFill>
                            <a:srgbClr val="002060"/>
                          </a:solidFill>
                          <a:effectLst/>
                        </a:rPr>
                        <a:t> Pearson chi2(4) = 329.1498   </a:t>
                      </a:r>
                      <a:r>
                        <a:rPr lang="en-GB" sz="1400" dirty="0" err="1">
                          <a:solidFill>
                            <a:srgbClr val="002060"/>
                          </a:solidFill>
                          <a:effectLst/>
                        </a:rPr>
                        <a:t>Pr</a:t>
                      </a:r>
                      <a:r>
                        <a:rPr lang="en-GB" sz="1400" dirty="0">
                          <a:solidFill>
                            <a:srgbClr val="002060"/>
                          </a:solidFill>
                          <a:effectLst/>
                        </a:rPr>
                        <a:t> = 0.000</a:t>
                      </a:r>
                      <a:endParaRPr lang="en-GB" sz="1400"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solidFill>
                          <a:srgbClr val="0099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0847982"/>
                  </a:ext>
                </a:extLst>
              </a:tr>
            </a:tbl>
          </a:graphicData>
        </a:graphic>
      </p:graphicFrame>
    </p:spTree>
    <p:extLst>
      <p:ext uri="{BB962C8B-B14F-4D97-AF65-F5344CB8AC3E}">
        <p14:creationId xmlns:p14="http://schemas.microsoft.com/office/powerpoint/2010/main" val="2727017801"/>
      </p:ext>
    </p:extLst>
  </p:cSld>
  <p:clrMapOvr>
    <a:masterClrMapping/>
  </p:clrMapOvr>
</p:sld>
</file>

<file path=ppt/theme/theme1.xml><?xml version="1.0" encoding="utf-8"?>
<a:theme xmlns:a="http://schemas.openxmlformats.org/drawingml/2006/main" name="tuos_ppt_template_white">
  <a:themeElements>
    <a:clrScheme name="">
      <a:dk1>
        <a:srgbClr val="00FFFF"/>
      </a:dk1>
      <a:lt1>
        <a:srgbClr val="FFFFFF"/>
      </a:lt1>
      <a:dk2>
        <a:srgbClr val="FFFF33"/>
      </a:dk2>
      <a:lt2>
        <a:srgbClr val="FCFBE3"/>
      </a:lt2>
      <a:accent1>
        <a:srgbClr val="FFFF00"/>
      </a:accent1>
      <a:accent2>
        <a:srgbClr val="B5B5B5"/>
      </a:accent2>
      <a:accent3>
        <a:srgbClr val="FFFFFF"/>
      </a:accent3>
      <a:accent4>
        <a:srgbClr val="00DADA"/>
      </a:accent4>
      <a:accent5>
        <a:srgbClr val="FFFFAA"/>
      </a:accent5>
      <a:accent6>
        <a:srgbClr val="A4A4A4"/>
      </a:accent6>
      <a:hlink>
        <a:srgbClr val="00B4F0"/>
      </a:hlink>
      <a:folHlink>
        <a:srgbClr val="FF00AE"/>
      </a:folHlink>
    </a:clrScheme>
    <a:fontScheme name="Default Design">
      <a:majorFont>
        <a:latin typeface="TUOS Stephenson"/>
        <a:ea typeface=""/>
        <a:cs typeface=""/>
      </a:majorFont>
      <a:minorFont>
        <a:latin typeface="TUOS Bla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UOS Stephenson" pitchFamily="-12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UOS Stephenson" pitchFamily="-128" charset="0"/>
          </a:defRPr>
        </a:defPPr>
      </a:lstStyle>
    </a:lnDef>
  </a:objectDefaults>
  <a:extraClrSchemeLst>
    <a:extraClrScheme>
      <a:clrScheme name="Default Design 1">
        <a:dk1>
          <a:srgbClr val="2A196F"/>
        </a:dk1>
        <a:lt1>
          <a:srgbClr val="F9FFA2"/>
        </a:lt1>
        <a:dk2>
          <a:srgbClr val="00B3EF"/>
        </a:dk2>
        <a:lt2>
          <a:srgbClr val="FCFBE3"/>
        </a:lt2>
        <a:accent1>
          <a:srgbClr val="FFFF00"/>
        </a:accent1>
        <a:accent2>
          <a:srgbClr val="B5B5B5"/>
        </a:accent2>
        <a:accent3>
          <a:srgbClr val="FBFFCE"/>
        </a:accent3>
        <a:accent4>
          <a:srgbClr val="22145E"/>
        </a:accent4>
        <a:accent5>
          <a:srgbClr val="FFFFAA"/>
        </a:accent5>
        <a:accent6>
          <a:srgbClr val="A4A4A4"/>
        </a:accent6>
        <a:hlink>
          <a:srgbClr val="00B4F0"/>
        </a:hlink>
        <a:folHlink>
          <a:srgbClr val="FF00A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FCFBE3"/>
    </a:dk1>
    <a:lt1>
      <a:srgbClr val="FFFFFF"/>
    </a:lt1>
    <a:dk2>
      <a:srgbClr val="336699"/>
    </a:dk2>
    <a:lt2>
      <a:srgbClr val="FFFF33"/>
    </a:lt2>
    <a:accent1>
      <a:srgbClr val="FFFF00"/>
    </a:accent1>
    <a:accent2>
      <a:srgbClr val="B5B5B5"/>
    </a:accent2>
    <a:accent3>
      <a:srgbClr val="ADB8CA"/>
    </a:accent3>
    <a:accent4>
      <a:srgbClr val="DADADA"/>
    </a:accent4>
    <a:accent5>
      <a:srgbClr val="FFFFAA"/>
    </a:accent5>
    <a:accent6>
      <a:srgbClr val="A4A4A4"/>
    </a:accent6>
    <a:hlink>
      <a:srgbClr val="00B4F0"/>
    </a:hlink>
    <a:folHlink>
      <a:srgbClr val="FF00AE"/>
    </a:folHlink>
  </a:clrScheme>
</a:themeOverride>
</file>

<file path=ppt/theme/themeOverride2.xml><?xml version="1.0" encoding="utf-8"?>
<a:themeOverride xmlns:a="http://schemas.openxmlformats.org/drawingml/2006/main">
  <a:clrScheme name="">
    <a:dk1>
      <a:srgbClr val="FFFFFF"/>
    </a:dk1>
    <a:lt1>
      <a:srgbClr val="FFFFFF"/>
    </a:lt1>
    <a:dk2>
      <a:srgbClr val="FFFF33"/>
    </a:dk2>
    <a:lt2>
      <a:srgbClr val="FCFBE3"/>
    </a:lt2>
    <a:accent1>
      <a:srgbClr val="FFFF00"/>
    </a:accent1>
    <a:accent2>
      <a:srgbClr val="B5B5B5"/>
    </a:accent2>
    <a:accent3>
      <a:srgbClr val="FFFFFF"/>
    </a:accent3>
    <a:accent4>
      <a:srgbClr val="DADADA"/>
    </a:accent4>
    <a:accent5>
      <a:srgbClr val="FFFFAA"/>
    </a:accent5>
    <a:accent6>
      <a:srgbClr val="A4A4A4"/>
    </a:accent6>
    <a:hlink>
      <a:srgbClr val="00B4F0"/>
    </a:hlink>
    <a:folHlink>
      <a:srgbClr val="FF00AE"/>
    </a:folHlink>
  </a:clrScheme>
</a:themeOverride>
</file>

<file path=docProps/app.xml><?xml version="1.0" encoding="utf-8"?>
<Properties xmlns="http://schemas.openxmlformats.org/officeDocument/2006/extended-properties" xmlns:vt="http://schemas.openxmlformats.org/officeDocument/2006/docPropsVTypes">
  <Template>Facet</Template>
  <TotalTime>4778</TotalTime>
  <Words>2084</Words>
  <Application>Microsoft Office PowerPoint</Application>
  <PresentationFormat>On-screen Show (4:3)</PresentationFormat>
  <Paragraphs>341</Paragraphs>
  <Slides>18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SBL Greek</vt:lpstr>
      <vt:lpstr>TUOS Blake</vt:lpstr>
      <vt:lpstr>TUOS Stephenson</vt:lpstr>
      <vt:lpstr>Wingdings</vt:lpstr>
      <vt:lpstr>tuos_ppt_template_white</vt:lpstr>
      <vt:lpstr>Exploring gender differences in the relationship between obesity and employment outcomes</vt:lpstr>
      <vt:lpstr>Background </vt:lpstr>
      <vt:lpstr>Aim</vt:lpstr>
      <vt:lpstr>Dataset: Understanding Society</vt:lpstr>
      <vt:lpstr>Variables</vt:lpstr>
      <vt:lpstr>Variables</vt:lpstr>
      <vt:lpstr>Descriptive analysis</vt:lpstr>
      <vt:lpstr>Descriptive analysis</vt:lpstr>
      <vt:lpstr>Proportion of males and females per BMI category</vt:lpstr>
      <vt:lpstr>PowerPoint Presentation</vt:lpstr>
      <vt:lpstr>Model: ordered probit regression</vt:lpstr>
      <vt:lpstr>Marginal effects from ordered probit regression, wave 1 (self-reported BMI)</vt:lpstr>
      <vt:lpstr>Marginal effects from ordered probit regression, waves 2 and 3 (nurse-measured BMI)</vt:lpstr>
      <vt:lpstr>Key findings</vt:lpstr>
      <vt:lpstr>Interpretation</vt:lpstr>
      <vt:lpstr>Interpretation</vt:lpstr>
      <vt:lpstr>Limitations</vt:lpstr>
      <vt:lpstr>PowerPoint Presentation</vt:lpstr>
    </vt:vector>
  </TitlesOfParts>
  <Manager>Design team</Manager>
  <Company>Univeristy of Sheffield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University PowerPoint Template</dc:title>
  <dc:subject>PowerPoint template</dc:subject>
  <dc:creator>Admin</dc:creator>
  <cp:keywords>tuos, sheffield, university, powerpoint, ppt, template, i-d, 2005, white, dmc</cp:keywords>
  <dc:description>Please use this template for all your screen presentation requirements - adapting as necessary to the audience and facility in which it might be seen._x000d_
_x000d_
© 2005  The Univeristy of Sheffield</dc:description>
  <cp:lastModifiedBy>Genevieve David</cp:lastModifiedBy>
  <cp:revision>227</cp:revision>
  <cp:lastPrinted>2005-02-24T11:31:10Z</cp:lastPrinted>
  <dcterms:created xsi:type="dcterms:W3CDTF">2011-12-13T16:55:01Z</dcterms:created>
  <dcterms:modified xsi:type="dcterms:W3CDTF">2020-05-04T08:52:25Z</dcterms:modified>
  <cp:category>Templates, identity</cp:category>
</cp:coreProperties>
</file>