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82" r:id="rId2"/>
    <p:sldId id="286" r:id="rId3"/>
    <p:sldId id="287" r:id="rId4"/>
    <p:sldId id="258" r:id="rId5"/>
    <p:sldId id="261" r:id="rId6"/>
    <p:sldId id="276" r:id="rId7"/>
    <p:sldId id="288" r:id="rId8"/>
    <p:sldId id="289" r:id="rId9"/>
    <p:sldId id="290" r:id="rId10"/>
    <p:sldId id="291" r:id="rId11"/>
    <p:sldId id="283" r:id="rId12"/>
    <p:sldId id="265" r:id="rId13"/>
    <p:sldId id="268" r:id="rId14"/>
    <p:sldId id="270" r:id="rId15"/>
    <p:sldId id="269" r:id="rId16"/>
    <p:sldId id="285" r:id="rId17"/>
    <p:sldId id="278" r:id="rId18"/>
    <p:sldId id="281" r:id="rId19"/>
    <p:sldId id="27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ser" initials="U" lastIdx="1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333" autoAdjust="0"/>
    <p:restoredTop sz="85490" autoAdjust="0"/>
  </p:normalViewPr>
  <p:slideViewPr>
    <p:cSldViewPr snapToGrid="0">
      <p:cViewPr varScale="1">
        <p:scale>
          <a:sx n="58" d="100"/>
          <a:sy n="58" d="100"/>
        </p:scale>
        <p:origin x="47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oleObject" Target="file:///\\stfdata06\home\CM\Cmp16gd\ManW7\Desktop\Research%20Attachment%201\ELSA%20Stata\Book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Arial" panose="020B0604020202020204" pitchFamily="34" charset="0"/>
                <a:ea typeface="+mn-ea"/>
                <a:cs typeface="Arial" panose="020B0604020202020204" pitchFamily="34" charset="0"/>
              </a:defRPr>
            </a:pPr>
            <a:r>
              <a:rPr lang="en-GB" sz="2000" b="1" dirty="0">
                <a:solidFill>
                  <a:schemeClr val="tx1"/>
                </a:solidFill>
                <a:latin typeface="Arial" panose="020B0604020202020204" pitchFamily="34" charset="0"/>
                <a:cs typeface="Arial" panose="020B0604020202020204" pitchFamily="34" charset="0"/>
              </a:rPr>
              <a:t>Binary</a:t>
            </a:r>
            <a:r>
              <a:rPr lang="en-GB" sz="2000" b="1" baseline="0" dirty="0">
                <a:solidFill>
                  <a:schemeClr val="tx1"/>
                </a:solidFill>
                <a:latin typeface="Arial" panose="020B0604020202020204" pitchFamily="34" charset="0"/>
                <a:cs typeface="Arial" panose="020B0604020202020204" pitchFamily="34" charset="0"/>
              </a:rPr>
              <a:t> </a:t>
            </a:r>
            <a:r>
              <a:rPr lang="en-GB" sz="2000" b="1" dirty="0">
                <a:solidFill>
                  <a:schemeClr val="tx1"/>
                </a:solidFill>
                <a:latin typeface="Arial" panose="020B0604020202020204" pitchFamily="34" charset="0"/>
                <a:cs typeface="Arial" panose="020B0604020202020204" pitchFamily="34" charset="0"/>
              </a:rPr>
              <a:t>logit regression</a:t>
            </a:r>
            <a:r>
              <a:rPr lang="en-GB" sz="2000" b="1" baseline="0" dirty="0">
                <a:solidFill>
                  <a:schemeClr val="tx1"/>
                </a:solidFill>
                <a:latin typeface="Arial" panose="020B0604020202020204" pitchFamily="34" charset="0"/>
                <a:cs typeface="Arial" panose="020B0604020202020204" pitchFamily="34" charset="0"/>
              </a:rPr>
              <a:t> model, random effects model: odds ratios</a:t>
            </a:r>
            <a:endParaRPr lang="en-GB" sz="2000" b="1" dirty="0">
              <a:solidFill>
                <a:schemeClr val="tx1"/>
              </a:solidFill>
              <a:latin typeface="Arial" panose="020B0604020202020204" pitchFamily="34" charset="0"/>
              <a:cs typeface="Arial" panose="020B0604020202020204" pitchFamily="34" charset="0"/>
            </a:endParaRPr>
          </a:p>
        </c:rich>
      </c:tx>
      <c:layout>
        <c:manualLayout>
          <c:xMode val="edge"/>
          <c:yMode val="edge"/>
          <c:x val="2.0859333989501301E-2"/>
          <c:y val="2.962962962962963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plotArea>
      <c:layout>
        <c:manualLayout>
          <c:layoutTarget val="inner"/>
          <c:xMode val="edge"/>
          <c:yMode val="edge"/>
          <c:x val="5.5807660872497403E-2"/>
          <c:y val="0.11381948089822105"/>
          <c:w val="0.93087390743813903"/>
          <c:h val="0.44273694954797316"/>
        </c:manualLayout>
      </c:layout>
      <c:barChart>
        <c:barDir val="col"/>
        <c:grouping val="clustered"/>
        <c:varyColors val="0"/>
        <c:ser>
          <c:idx val="0"/>
          <c:order val="0"/>
          <c:tx>
            <c:strRef>
              <c:f>Results1!$H$2</c:f>
              <c:strCache>
                <c:ptCount val="1"/>
                <c:pt idx="0">
                  <c:v>Linear predictor</c:v>
                </c:pt>
              </c:strCache>
            </c:strRef>
          </c:tx>
          <c:spPr>
            <a:solidFill>
              <a:schemeClr val="accent1"/>
            </a:solidFill>
            <a:ln>
              <a:noFill/>
            </a:ln>
            <a:effectLst/>
          </c:spPr>
          <c:invertIfNegative val="0"/>
          <c:cat>
            <c:strRef>
              <c:f>Results1!$G$3:$G$19</c:f>
              <c:strCache>
                <c:ptCount val="16"/>
                <c:pt idx="0">
                  <c:v>Sex: Female</c:v>
                </c:pt>
                <c:pt idx="1">
                  <c:v>Age: 60-69</c:v>
                </c:pt>
                <c:pt idx="2">
                  <c:v>Age: 70-79</c:v>
                </c:pt>
                <c:pt idx="3">
                  <c:v>Age: 80-89</c:v>
                </c:pt>
                <c:pt idx="4">
                  <c:v>Age: 90+</c:v>
                </c:pt>
                <c:pt idx="5">
                  <c:v>Physical activity level: moderate to high</c:v>
                </c:pt>
                <c:pt idx="6">
                  <c:v>FVI: more than 5 portions a day</c:v>
                </c:pt>
                <c:pt idx="7">
                  <c:v>No. of days in the last 7 had an alcoholic drink: 4 to 7</c:v>
                </c:pt>
                <c:pt idx="8">
                  <c:v>Felt depressed much of the time during the past week: Yes</c:v>
                </c:pt>
                <c:pt idx="9">
                  <c:v>Sex: Male x Age: 90+</c:v>
                </c:pt>
                <c:pt idx="10">
                  <c:v>Sex: Female x Age: 60-69</c:v>
                </c:pt>
                <c:pt idx="11">
                  <c:v>Sex: Female x Age: 70-79</c:v>
                </c:pt>
                <c:pt idx="12">
                  <c:v>Sex: Female x Age: 80-89</c:v>
                </c:pt>
                <c:pt idx="13">
                  <c:v>Sex: Female x Age: 90+</c:v>
                </c:pt>
                <c:pt idx="14">
                  <c:v>Alcohol drinking: 4 to 7 days x Depressed</c:v>
                </c:pt>
                <c:pt idx="15">
                  <c:v>FVI: more than 5 portions a day x Depressed</c:v>
                </c:pt>
              </c:strCache>
            </c:strRef>
          </c:cat>
          <c:val>
            <c:numRef>
              <c:f>Results1!$H$3:$H$19</c:f>
            </c:numRef>
          </c:val>
          <c:extLst>
            <c:ext xmlns:c16="http://schemas.microsoft.com/office/drawing/2014/chart" uri="{C3380CC4-5D6E-409C-BE32-E72D297353CC}">
              <c16:uniqueId val="{00000000-503B-4640-9144-63E939ECA81B}"/>
            </c:ext>
          </c:extLst>
        </c:ser>
        <c:ser>
          <c:idx val="1"/>
          <c:order val="1"/>
          <c:tx>
            <c:strRef>
              <c:f>Results1!$I$2</c:f>
              <c:strCache>
                <c:ptCount val="1"/>
                <c:pt idx="0">
                  <c:v>Probability</c:v>
                </c:pt>
              </c:strCache>
            </c:strRef>
          </c:tx>
          <c:spPr>
            <a:solidFill>
              <a:schemeClr val="accent2"/>
            </a:solidFill>
            <a:ln>
              <a:noFill/>
            </a:ln>
            <a:effectLst/>
          </c:spPr>
          <c:invertIfNegative val="0"/>
          <c:cat>
            <c:strRef>
              <c:f>Results1!$G$3:$G$19</c:f>
              <c:strCache>
                <c:ptCount val="16"/>
                <c:pt idx="0">
                  <c:v>Sex: Female</c:v>
                </c:pt>
                <c:pt idx="1">
                  <c:v>Age: 60-69</c:v>
                </c:pt>
                <c:pt idx="2">
                  <c:v>Age: 70-79</c:v>
                </c:pt>
                <c:pt idx="3">
                  <c:v>Age: 80-89</c:v>
                </c:pt>
                <c:pt idx="4">
                  <c:v>Age: 90+</c:v>
                </c:pt>
                <c:pt idx="5">
                  <c:v>Physical activity level: moderate to high</c:v>
                </c:pt>
                <c:pt idx="6">
                  <c:v>FVI: more than 5 portions a day</c:v>
                </c:pt>
                <c:pt idx="7">
                  <c:v>No. of days in the last 7 had an alcoholic drink: 4 to 7</c:v>
                </c:pt>
                <c:pt idx="8">
                  <c:v>Felt depressed much of the time during the past week: Yes</c:v>
                </c:pt>
                <c:pt idx="9">
                  <c:v>Sex: Male x Age: 90+</c:v>
                </c:pt>
                <c:pt idx="10">
                  <c:v>Sex: Female x Age: 60-69</c:v>
                </c:pt>
                <c:pt idx="11">
                  <c:v>Sex: Female x Age: 70-79</c:v>
                </c:pt>
                <c:pt idx="12">
                  <c:v>Sex: Female x Age: 80-89</c:v>
                </c:pt>
                <c:pt idx="13">
                  <c:v>Sex: Female x Age: 90+</c:v>
                </c:pt>
                <c:pt idx="14">
                  <c:v>Alcohol drinking: 4 to 7 days x Depressed</c:v>
                </c:pt>
                <c:pt idx="15">
                  <c:v>FVI: more than 5 portions a day x Depressed</c:v>
                </c:pt>
              </c:strCache>
            </c:strRef>
          </c:cat>
          <c:val>
            <c:numRef>
              <c:f>Results1!$I$3:$I$19</c:f>
            </c:numRef>
          </c:val>
          <c:extLst>
            <c:ext xmlns:c16="http://schemas.microsoft.com/office/drawing/2014/chart" uri="{C3380CC4-5D6E-409C-BE32-E72D297353CC}">
              <c16:uniqueId val="{00000001-503B-4640-9144-63E939ECA81B}"/>
            </c:ext>
          </c:extLst>
        </c:ser>
        <c:ser>
          <c:idx val="2"/>
          <c:order val="2"/>
          <c:tx>
            <c:strRef>
              <c:f>Results2!$J$2</c:f>
              <c:strCache>
                <c:ptCount val="1"/>
                <c:pt idx="0">
                  <c:v>OR</c:v>
                </c:pt>
              </c:strCache>
            </c:strRef>
          </c:tx>
          <c:spPr>
            <a:solidFill>
              <a:srgbClr val="0070C0"/>
            </a:solidFill>
            <a:ln>
              <a:noFill/>
            </a:ln>
            <a:effectLst/>
          </c:spPr>
          <c:invertIfNegative val="0"/>
          <c:dPt>
            <c:idx val="0"/>
            <c:invertIfNegative val="0"/>
            <c:bubble3D val="0"/>
            <c:spPr>
              <a:pattFill prst="dkDnDiag">
                <a:fgClr>
                  <a:srgbClr val="0070C0"/>
                </a:fgClr>
                <a:bgClr>
                  <a:schemeClr val="bg1"/>
                </a:bgClr>
              </a:pattFill>
              <a:ln>
                <a:noFill/>
              </a:ln>
              <a:effectLst/>
            </c:spPr>
            <c:extLst>
              <c:ext xmlns:c16="http://schemas.microsoft.com/office/drawing/2014/chart" uri="{C3380CC4-5D6E-409C-BE32-E72D297353CC}">
                <c16:uniqueId val="{00000003-503B-4640-9144-63E939ECA81B}"/>
              </c:ext>
            </c:extLst>
          </c:dPt>
          <c:dPt>
            <c:idx val="4"/>
            <c:invertIfNegative val="0"/>
            <c:bubble3D val="0"/>
            <c:spPr>
              <a:pattFill prst="dkDnDiag">
                <a:fgClr>
                  <a:srgbClr val="0070C0"/>
                </a:fgClr>
                <a:bgClr>
                  <a:schemeClr val="bg1"/>
                </a:bgClr>
              </a:pattFill>
              <a:ln>
                <a:noFill/>
              </a:ln>
              <a:effectLst/>
            </c:spPr>
            <c:extLst>
              <c:ext xmlns:c16="http://schemas.microsoft.com/office/drawing/2014/chart" uri="{C3380CC4-5D6E-409C-BE32-E72D297353CC}">
                <c16:uniqueId val="{00000005-503B-4640-9144-63E939ECA81B}"/>
              </c:ext>
            </c:extLst>
          </c:dPt>
          <c:dPt>
            <c:idx val="8"/>
            <c:invertIfNegative val="0"/>
            <c:bubble3D val="0"/>
            <c:spPr>
              <a:pattFill prst="dkDnDiag">
                <a:fgClr>
                  <a:srgbClr val="0070C0"/>
                </a:fgClr>
                <a:bgClr>
                  <a:schemeClr val="bg1"/>
                </a:bgClr>
              </a:pattFill>
              <a:ln>
                <a:noFill/>
              </a:ln>
              <a:effectLst/>
            </c:spPr>
            <c:extLst>
              <c:ext xmlns:c16="http://schemas.microsoft.com/office/drawing/2014/chart" uri="{C3380CC4-5D6E-409C-BE32-E72D297353CC}">
                <c16:uniqueId val="{00000007-503B-4640-9144-63E939ECA81B}"/>
              </c:ext>
            </c:extLst>
          </c:dPt>
          <c:dPt>
            <c:idx val="9"/>
            <c:invertIfNegative val="0"/>
            <c:bubble3D val="0"/>
            <c:spPr>
              <a:pattFill prst="dkDnDiag">
                <a:fgClr>
                  <a:srgbClr val="0070C0"/>
                </a:fgClr>
                <a:bgClr>
                  <a:schemeClr val="bg1"/>
                </a:bgClr>
              </a:pattFill>
              <a:ln>
                <a:noFill/>
              </a:ln>
              <a:effectLst/>
            </c:spPr>
            <c:extLst>
              <c:ext xmlns:c16="http://schemas.microsoft.com/office/drawing/2014/chart" uri="{C3380CC4-5D6E-409C-BE32-E72D297353CC}">
                <c16:uniqueId val="{00000009-503B-4640-9144-63E939ECA81B}"/>
              </c:ext>
            </c:extLst>
          </c:dPt>
          <c:dPt>
            <c:idx val="10"/>
            <c:invertIfNegative val="0"/>
            <c:bubble3D val="0"/>
            <c:spPr>
              <a:pattFill prst="dkDnDiag">
                <a:fgClr>
                  <a:srgbClr val="0070C0"/>
                </a:fgClr>
                <a:bgClr>
                  <a:schemeClr val="bg1"/>
                </a:bgClr>
              </a:pattFill>
              <a:ln>
                <a:noFill/>
              </a:ln>
              <a:effectLst/>
            </c:spPr>
            <c:extLst>
              <c:ext xmlns:c16="http://schemas.microsoft.com/office/drawing/2014/chart" uri="{C3380CC4-5D6E-409C-BE32-E72D297353CC}">
                <c16:uniqueId val="{0000000B-503B-4640-9144-63E939ECA81B}"/>
              </c:ext>
            </c:extLst>
          </c:dPt>
          <c:dPt>
            <c:idx val="11"/>
            <c:invertIfNegative val="0"/>
            <c:bubble3D val="0"/>
            <c:spPr>
              <a:pattFill prst="dkDnDiag">
                <a:fgClr>
                  <a:srgbClr val="0070C0"/>
                </a:fgClr>
                <a:bgClr>
                  <a:schemeClr val="bg1"/>
                </a:bgClr>
              </a:pattFill>
              <a:ln>
                <a:noFill/>
              </a:ln>
              <a:effectLst/>
            </c:spPr>
            <c:extLst>
              <c:ext xmlns:c16="http://schemas.microsoft.com/office/drawing/2014/chart" uri="{C3380CC4-5D6E-409C-BE32-E72D297353CC}">
                <c16:uniqueId val="{0000000D-503B-4640-9144-63E939ECA81B}"/>
              </c:ext>
            </c:extLst>
          </c:dPt>
          <c:dPt>
            <c:idx val="12"/>
            <c:invertIfNegative val="0"/>
            <c:bubble3D val="0"/>
            <c:spPr>
              <a:pattFill prst="dkDnDiag">
                <a:fgClr>
                  <a:srgbClr val="0070C0"/>
                </a:fgClr>
                <a:bgClr>
                  <a:schemeClr val="bg1"/>
                </a:bgClr>
              </a:pattFill>
              <a:ln>
                <a:noFill/>
              </a:ln>
              <a:effectLst/>
            </c:spPr>
            <c:extLst>
              <c:ext xmlns:c16="http://schemas.microsoft.com/office/drawing/2014/chart" uri="{C3380CC4-5D6E-409C-BE32-E72D297353CC}">
                <c16:uniqueId val="{0000000F-503B-4640-9144-63E939ECA81B}"/>
              </c:ext>
            </c:extLst>
          </c:dPt>
          <c:dPt>
            <c:idx val="13"/>
            <c:invertIfNegative val="0"/>
            <c:bubble3D val="0"/>
            <c:spPr>
              <a:pattFill prst="dkDnDiag">
                <a:fgClr>
                  <a:srgbClr val="0070C0"/>
                </a:fgClr>
                <a:bgClr>
                  <a:schemeClr val="bg1"/>
                </a:bgClr>
              </a:pattFill>
              <a:ln>
                <a:noFill/>
              </a:ln>
              <a:effectLst/>
            </c:spPr>
            <c:extLst>
              <c:ext xmlns:c16="http://schemas.microsoft.com/office/drawing/2014/chart" uri="{C3380CC4-5D6E-409C-BE32-E72D297353CC}">
                <c16:uniqueId val="{00000011-503B-4640-9144-63E939ECA81B}"/>
              </c:ext>
            </c:extLst>
          </c:dPt>
          <c:dPt>
            <c:idx val="14"/>
            <c:invertIfNegative val="0"/>
            <c:bubble3D val="0"/>
            <c:spPr>
              <a:pattFill prst="dkDnDiag">
                <a:fgClr>
                  <a:srgbClr val="0070C0"/>
                </a:fgClr>
                <a:bgClr>
                  <a:schemeClr val="bg1"/>
                </a:bgClr>
              </a:pattFill>
              <a:ln>
                <a:noFill/>
              </a:ln>
              <a:effectLst/>
            </c:spPr>
            <c:extLst>
              <c:ext xmlns:c16="http://schemas.microsoft.com/office/drawing/2014/chart" uri="{C3380CC4-5D6E-409C-BE32-E72D297353CC}">
                <c16:uniqueId val="{00000013-503B-4640-9144-63E939ECA81B}"/>
              </c:ext>
            </c:extLst>
          </c:dPt>
          <c:dPt>
            <c:idx val="15"/>
            <c:invertIfNegative val="0"/>
            <c:bubble3D val="0"/>
            <c:spPr>
              <a:pattFill prst="dkDnDiag">
                <a:fgClr>
                  <a:srgbClr val="0070C0"/>
                </a:fgClr>
                <a:bgClr>
                  <a:schemeClr val="bg1"/>
                </a:bgClr>
              </a:pattFill>
              <a:ln>
                <a:noFill/>
              </a:ln>
              <a:effectLst/>
            </c:spPr>
            <c:extLst>
              <c:ext xmlns:c16="http://schemas.microsoft.com/office/drawing/2014/chart" uri="{C3380CC4-5D6E-409C-BE32-E72D297353CC}">
                <c16:uniqueId val="{00000015-503B-4640-9144-63E939ECA81B}"/>
              </c:ext>
            </c:extLst>
          </c:dPt>
          <c:dPt>
            <c:idx val="16"/>
            <c:invertIfNegative val="0"/>
            <c:bubble3D val="0"/>
            <c:spPr>
              <a:pattFill prst="dkDnDiag">
                <a:fgClr>
                  <a:srgbClr val="0070C0"/>
                </a:fgClr>
                <a:bgClr>
                  <a:schemeClr val="bg1"/>
                </a:bgClr>
              </a:pattFill>
              <a:ln>
                <a:noFill/>
              </a:ln>
              <a:effectLst/>
            </c:spPr>
            <c:extLst>
              <c:ext xmlns:c16="http://schemas.microsoft.com/office/drawing/2014/chart" uri="{C3380CC4-5D6E-409C-BE32-E72D297353CC}">
                <c16:uniqueId val="{00000017-503B-4640-9144-63E939ECA81B}"/>
              </c:ext>
            </c:extLst>
          </c:dPt>
          <c:dPt>
            <c:idx val="18"/>
            <c:invertIfNegative val="0"/>
            <c:bubble3D val="0"/>
            <c:spPr>
              <a:pattFill prst="dkDnDiag">
                <a:fgClr>
                  <a:srgbClr val="0070C0"/>
                </a:fgClr>
                <a:bgClr>
                  <a:schemeClr val="bg1"/>
                </a:bgClr>
              </a:pattFill>
              <a:ln>
                <a:noFill/>
              </a:ln>
              <a:effectLst/>
            </c:spPr>
            <c:extLst>
              <c:ext xmlns:c16="http://schemas.microsoft.com/office/drawing/2014/chart" uri="{C3380CC4-5D6E-409C-BE32-E72D297353CC}">
                <c16:uniqueId val="{00000019-503B-4640-9144-63E939ECA81B}"/>
              </c:ext>
            </c:extLst>
          </c:dPt>
          <c:cat>
            <c:strRef>
              <c:f>Results2!$G$3:$G$25</c:f>
              <c:strCache>
                <c:ptCount val="19"/>
                <c:pt idx="0">
                  <c:v>Sex: Female</c:v>
                </c:pt>
                <c:pt idx="1">
                  <c:v>Age: 60-69</c:v>
                </c:pt>
                <c:pt idx="2">
                  <c:v>Age: 70-79</c:v>
                </c:pt>
                <c:pt idx="3">
                  <c:v>Age: 80-89</c:v>
                </c:pt>
                <c:pt idx="4">
                  <c:v>Physical activity level: moderate to high</c:v>
                </c:pt>
                <c:pt idx="5">
                  <c:v>FVI: more than 5 portions a day</c:v>
                </c:pt>
                <c:pt idx="6">
                  <c:v>No. of days in the last 7 had an alcoholic drink: 4 to 7</c:v>
                </c:pt>
                <c:pt idx="7">
                  <c:v>Felt depressed much of the time during the past week: Yes</c:v>
                </c:pt>
                <c:pt idx="8">
                  <c:v>Sex: Female x Age: 60-69</c:v>
                </c:pt>
                <c:pt idx="9">
                  <c:v>Sex: Female x Age: 70-79</c:v>
                </c:pt>
                <c:pt idx="10">
                  <c:v>Sex: Female x Age: 80-89</c:v>
                </c:pt>
                <c:pt idx="11">
                  <c:v>Sex: Female x Depressed: Yes</c:v>
                </c:pt>
                <c:pt idx="12">
                  <c:v>Age: 60-69 x Depressed: Yes</c:v>
                </c:pt>
                <c:pt idx="13">
                  <c:v>Age: 70-79 x Depressed: Yes</c:v>
                </c:pt>
                <c:pt idx="14">
                  <c:v>Age: 80-89 x Depressed: Yes</c:v>
                </c:pt>
                <c:pt idx="15">
                  <c:v>Age: 60-69 x FVI: &gt;5</c:v>
                </c:pt>
                <c:pt idx="16">
                  <c:v>Age: 70-79 x FVI: &gt;5</c:v>
                </c:pt>
                <c:pt idx="17">
                  <c:v>Age: 80-89 x FVI: &gt;5</c:v>
                </c:pt>
                <c:pt idx="18">
                  <c:v>Age: 90-99 x FVI: &gt;5</c:v>
                </c:pt>
              </c:strCache>
            </c:strRef>
          </c:cat>
          <c:val>
            <c:numRef>
              <c:f>Results2!$J$3:$J$26</c:f>
              <c:numCache>
                <c:formatCode>0.0000</c:formatCode>
                <c:ptCount val="19"/>
                <c:pt idx="0">
                  <c:v>0.99813823523808598</c:v>
                </c:pt>
                <c:pt idx="1">
                  <c:v>0.30534621958062502</c:v>
                </c:pt>
                <c:pt idx="2">
                  <c:v>0.10377595318221799</c:v>
                </c:pt>
                <c:pt idx="3">
                  <c:v>1.07735954947879E-2</c:v>
                </c:pt>
                <c:pt idx="4">
                  <c:v>0.81342495997598396</c:v>
                </c:pt>
                <c:pt idx="5">
                  <c:v>0.25037912746493302</c:v>
                </c:pt>
                <c:pt idx="6">
                  <c:v>0.71669694398500405</c:v>
                </c:pt>
                <c:pt idx="7">
                  <c:v>4.3530989771573294</c:v>
                </c:pt>
                <c:pt idx="8">
                  <c:v>0.99736408015366695</c:v>
                </c:pt>
                <c:pt idx="9">
                  <c:v>0.81626232415509603</c:v>
                </c:pt>
                <c:pt idx="10">
                  <c:v>5.6950820262500796</c:v>
                </c:pt>
                <c:pt idx="11">
                  <c:v>0.62373985286539702</c:v>
                </c:pt>
                <c:pt idx="12">
                  <c:v>0.44207280202673199</c:v>
                </c:pt>
                <c:pt idx="13">
                  <c:v>0.583253597544104</c:v>
                </c:pt>
                <c:pt idx="14">
                  <c:v>0.337923074377805</c:v>
                </c:pt>
                <c:pt idx="15">
                  <c:v>1.0285021288831691</c:v>
                </c:pt>
                <c:pt idx="16">
                  <c:v>1.106525139402404</c:v>
                </c:pt>
                <c:pt idx="17">
                  <c:v>4.2755083175064774</c:v>
                </c:pt>
                <c:pt idx="18">
                  <c:v>1</c:v>
                </c:pt>
              </c:numCache>
            </c:numRef>
          </c:val>
          <c:extLst>
            <c:ext xmlns:c16="http://schemas.microsoft.com/office/drawing/2014/chart" uri="{C3380CC4-5D6E-409C-BE32-E72D297353CC}">
              <c16:uniqueId val="{0000001A-503B-4640-9144-63E939ECA81B}"/>
            </c:ext>
          </c:extLst>
        </c:ser>
        <c:ser>
          <c:idx val="3"/>
          <c:order val="3"/>
          <c:tx>
            <c:strRef>
              <c:f>Results2!$K$2</c:f>
              <c:strCache>
                <c:ptCount val="1"/>
                <c:pt idx="0">
                  <c:v>Coefficient</c:v>
                </c:pt>
              </c:strCache>
            </c:strRef>
          </c:tx>
          <c:spPr>
            <a:solidFill>
              <a:schemeClr val="accent4"/>
            </a:solidFill>
            <a:ln>
              <a:noFill/>
            </a:ln>
            <a:effectLst/>
          </c:spPr>
          <c:invertIfNegative val="0"/>
          <c:cat>
            <c:strRef>
              <c:f>Results2!$G$3:$G$25</c:f>
              <c:strCache>
                <c:ptCount val="19"/>
                <c:pt idx="0">
                  <c:v>Sex: Female</c:v>
                </c:pt>
                <c:pt idx="1">
                  <c:v>Age: 60-69</c:v>
                </c:pt>
                <c:pt idx="2">
                  <c:v>Age: 70-79</c:v>
                </c:pt>
                <c:pt idx="3">
                  <c:v>Age: 80-89</c:v>
                </c:pt>
                <c:pt idx="4">
                  <c:v>Physical activity level: moderate to high</c:v>
                </c:pt>
                <c:pt idx="5">
                  <c:v>FVI: more than 5 portions a day</c:v>
                </c:pt>
                <c:pt idx="6">
                  <c:v>No. of days in the last 7 had an alcoholic drink: 4 to 7</c:v>
                </c:pt>
                <c:pt idx="7">
                  <c:v>Felt depressed much of the time during the past week: Yes</c:v>
                </c:pt>
                <c:pt idx="8">
                  <c:v>Sex: Female x Age: 60-69</c:v>
                </c:pt>
                <c:pt idx="9">
                  <c:v>Sex: Female x Age: 70-79</c:v>
                </c:pt>
                <c:pt idx="10">
                  <c:v>Sex: Female x Age: 80-89</c:v>
                </c:pt>
                <c:pt idx="11">
                  <c:v>Sex: Female x Depressed: Yes</c:v>
                </c:pt>
                <c:pt idx="12">
                  <c:v>Age: 60-69 x Depressed: Yes</c:v>
                </c:pt>
                <c:pt idx="13">
                  <c:v>Age: 70-79 x Depressed: Yes</c:v>
                </c:pt>
                <c:pt idx="14">
                  <c:v>Age: 80-89 x Depressed: Yes</c:v>
                </c:pt>
                <c:pt idx="15">
                  <c:v>Age: 60-69 x FVI: &gt;5</c:v>
                </c:pt>
                <c:pt idx="16">
                  <c:v>Age: 70-79 x FVI: &gt;5</c:v>
                </c:pt>
                <c:pt idx="17">
                  <c:v>Age: 80-89 x FVI: &gt;5</c:v>
                </c:pt>
                <c:pt idx="18">
                  <c:v>Age: 90-99 x FVI: &gt;5</c:v>
                </c:pt>
              </c:strCache>
            </c:strRef>
          </c:cat>
          <c:val>
            <c:numRef>
              <c:f>Results2!$K$3:$K$26</c:f>
            </c:numRef>
          </c:val>
          <c:extLst>
            <c:ext xmlns:c16="http://schemas.microsoft.com/office/drawing/2014/chart" uri="{C3380CC4-5D6E-409C-BE32-E72D297353CC}">
              <c16:uniqueId val="{0000001B-503B-4640-9144-63E939ECA81B}"/>
            </c:ext>
          </c:extLst>
        </c:ser>
        <c:dLbls>
          <c:showLegendKey val="0"/>
          <c:showVal val="0"/>
          <c:showCatName val="0"/>
          <c:showSerName val="0"/>
          <c:showPercent val="0"/>
          <c:showBubbleSize val="0"/>
        </c:dLbls>
        <c:gapWidth val="219"/>
        <c:overlap val="-27"/>
        <c:axId val="2120724144"/>
        <c:axId val="2095901888"/>
      </c:barChart>
      <c:catAx>
        <c:axId val="2120724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2095901888"/>
        <c:crosses val="autoZero"/>
        <c:auto val="1"/>
        <c:lblAlgn val="ctr"/>
        <c:lblOffset val="100"/>
        <c:noMultiLvlLbl val="0"/>
      </c:catAx>
      <c:valAx>
        <c:axId val="209590188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2120724144"/>
        <c:crosses val="autoZero"/>
        <c:crossBetween val="between"/>
        <c:majorUnit val="0.5"/>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9.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image" Target="../media/image20.svg"/><Relationship Id="rId16" Type="http://schemas.openxmlformats.org/officeDocument/2006/relationships/image" Target="../media/image34.svg"/><Relationship Id="rId1" Type="http://schemas.openxmlformats.org/officeDocument/2006/relationships/image" Target="../media/image19.png"/><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 Id="rId14" Type="http://schemas.openxmlformats.org/officeDocument/2006/relationships/image" Target="../media/image3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9.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image" Target="../media/image20.svg"/><Relationship Id="rId16" Type="http://schemas.openxmlformats.org/officeDocument/2006/relationships/image" Target="../media/image34.svg"/><Relationship Id="rId1" Type="http://schemas.openxmlformats.org/officeDocument/2006/relationships/image" Target="../media/image19.png"/><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 Id="rId14" Type="http://schemas.openxmlformats.org/officeDocument/2006/relationships/image" Target="../media/image32.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6C426D-56F7-4870-8D74-5DB5C49F89B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EEE86BF-AB3A-4C95-A387-72716961BB09}">
      <dgm:prSet/>
      <dgm:spPr/>
      <dgm:t>
        <a:bodyPr/>
        <a:lstStyle/>
        <a:p>
          <a:r>
            <a:rPr lang="en-GB" dirty="0"/>
            <a:t>To investigate the associations between diet, physical activity, alcohol drinking and smoking over time in the English Longitudinal Study on Ageing (ELSA)</a:t>
          </a:r>
          <a:endParaRPr lang="en-US" dirty="0"/>
        </a:p>
      </dgm:t>
    </dgm:pt>
    <dgm:pt modelId="{E231EAA3-CA4C-4A17-83F2-997A2CCE3499}" type="parTrans" cxnId="{F9217E6A-CEE5-4FBC-BD19-22B992013778}">
      <dgm:prSet/>
      <dgm:spPr/>
      <dgm:t>
        <a:bodyPr/>
        <a:lstStyle/>
        <a:p>
          <a:endParaRPr lang="en-US"/>
        </a:p>
      </dgm:t>
    </dgm:pt>
    <dgm:pt modelId="{D65DDE4E-26E6-4E18-8FE8-1C0F034CE01A}" type="sibTrans" cxnId="{F9217E6A-CEE5-4FBC-BD19-22B992013778}">
      <dgm:prSet/>
      <dgm:spPr/>
      <dgm:t>
        <a:bodyPr/>
        <a:lstStyle/>
        <a:p>
          <a:endParaRPr lang="en-US"/>
        </a:p>
      </dgm:t>
    </dgm:pt>
    <dgm:pt modelId="{267610F9-19E0-402F-9F52-3AC6E1E3A26B}">
      <dgm:prSet/>
      <dgm:spPr/>
      <dgm:t>
        <a:bodyPr/>
        <a:lstStyle/>
        <a:p>
          <a:r>
            <a:rPr lang="en-GB" dirty="0"/>
            <a:t>To determine which health behaviour (diet, physical activity and alcohol drinking) significantly predicts smoking among older people</a:t>
          </a:r>
          <a:endParaRPr lang="en-US" dirty="0"/>
        </a:p>
      </dgm:t>
    </dgm:pt>
    <dgm:pt modelId="{0D9B336E-89BE-4456-9383-5600F1847C44}" type="parTrans" cxnId="{FF257ADB-BB95-4FA0-BF90-D1BE09121544}">
      <dgm:prSet/>
      <dgm:spPr/>
      <dgm:t>
        <a:bodyPr/>
        <a:lstStyle/>
        <a:p>
          <a:endParaRPr lang="en-US"/>
        </a:p>
      </dgm:t>
    </dgm:pt>
    <dgm:pt modelId="{86D7D6AC-B32A-427C-AC36-4FC3F305867C}" type="sibTrans" cxnId="{FF257ADB-BB95-4FA0-BF90-D1BE09121544}">
      <dgm:prSet/>
      <dgm:spPr/>
      <dgm:t>
        <a:bodyPr/>
        <a:lstStyle/>
        <a:p>
          <a:endParaRPr lang="en-US"/>
        </a:p>
      </dgm:t>
    </dgm:pt>
    <dgm:pt modelId="{61A1DE4C-2ECA-475C-A411-B139802365A7}" type="pres">
      <dgm:prSet presAssocID="{076C426D-56F7-4870-8D74-5DB5C49F89B4}" presName="root" presStyleCnt="0">
        <dgm:presLayoutVars>
          <dgm:dir/>
          <dgm:resizeHandles val="exact"/>
        </dgm:presLayoutVars>
      </dgm:prSet>
      <dgm:spPr/>
    </dgm:pt>
    <dgm:pt modelId="{C30EC7E4-71B7-494B-8431-EAEA62C054F3}" type="pres">
      <dgm:prSet presAssocID="{5EEE86BF-AB3A-4C95-A387-72716961BB09}" presName="compNode" presStyleCnt="0"/>
      <dgm:spPr/>
    </dgm:pt>
    <dgm:pt modelId="{2D022FA2-BD9B-4D2A-8AEC-7211CE99208F}" type="pres">
      <dgm:prSet presAssocID="{5EEE86BF-AB3A-4C95-A387-72716961BB09}" presName="bgRect" presStyleLbl="bgShp" presStyleIdx="0" presStyleCnt="2"/>
      <dgm:spPr/>
    </dgm:pt>
    <dgm:pt modelId="{FFE151B7-E9EF-4BCC-A18C-6C81502D48C3}" type="pres">
      <dgm:prSet presAssocID="{5EEE86BF-AB3A-4C95-A387-72716961BB0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apes"/>
        </a:ext>
      </dgm:extLst>
    </dgm:pt>
    <dgm:pt modelId="{BF8D90C0-78D2-4240-9C2D-DEE6E4047B91}" type="pres">
      <dgm:prSet presAssocID="{5EEE86BF-AB3A-4C95-A387-72716961BB09}" presName="spaceRect" presStyleCnt="0"/>
      <dgm:spPr/>
    </dgm:pt>
    <dgm:pt modelId="{247F1C80-D870-4F03-A0C0-96CC1D797CF9}" type="pres">
      <dgm:prSet presAssocID="{5EEE86BF-AB3A-4C95-A387-72716961BB09}" presName="parTx" presStyleLbl="revTx" presStyleIdx="0" presStyleCnt="2" custScaleX="110850" custScaleY="154720">
        <dgm:presLayoutVars>
          <dgm:chMax val="0"/>
          <dgm:chPref val="0"/>
        </dgm:presLayoutVars>
      </dgm:prSet>
      <dgm:spPr/>
    </dgm:pt>
    <dgm:pt modelId="{C23C18D6-7D63-4B56-A19C-C3DF3FCF38A3}" type="pres">
      <dgm:prSet presAssocID="{D65DDE4E-26E6-4E18-8FE8-1C0F034CE01A}" presName="sibTrans" presStyleCnt="0"/>
      <dgm:spPr/>
    </dgm:pt>
    <dgm:pt modelId="{73B38443-9478-484E-83F6-ABC1166C289E}" type="pres">
      <dgm:prSet presAssocID="{267610F9-19E0-402F-9F52-3AC6E1E3A26B}" presName="compNode" presStyleCnt="0"/>
      <dgm:spPr/>
    </dgm:pt>
    <dgm:pt modelId="{B824EEFE-7578-417E-8D57-1833B08786EF}" type="pres">
      <dgm:prSet presAssocID="{267610F9-19E0-402F-9F52-3AC6E1E3A26B}" presName="bgRect" presStyleLbl="bgShp" presStyleIdx="1" presStyleCnt="2"/>
      <dgm:spPr/>
    </dgm:pt>
    <dgm:pt modelId="{42123A2D-FB80-4A52-AFB6-5FA56AFBA1BA}" type="pres">
      <dgm:prSet presAssocID="{267610F9-19E0-402F-9F52-3AC6E1E3A26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oking"/>
        </a:ext>
      </dgm:extLst>
    </dgm:pt>
    <dgm:pt modelId="{1B493BF5-5CFB-4BDB-A8A2-4935C90950DA}" type="pres">
      <dgm:prSet presAssocID="{267610F9-19E0-402F-9F52-3AC6E1E3A26B}" presName="spaceRect" presStyleCnt="0"/>
      <dgm:spPr/>
    </dgm:pt>
    <dgm:pt modelId="{28D1BD19-A5E4-46AB-A5A2-B2B67AEC8F9E}" type="pres">
      <dgm:prSet presAssocID="{267610F9-19E0-402F-9F52-3AC6E1E3A26B}" presName="parTx" presStyleLbl="revTx" presStyleIdx="1" presStyleCnt="2" custScaleX="108961" custScaleY="136776">
        <dgm:presLayoutVars>
          <dgm:chMax val="0"/>
          <dgm:chPref val="0"/>
        </dgm:presLayoutVars>
      </dgm:prSet>
      <dgm:spPr/>
    </dgm:pt>
  </dgm:ptLst>
  <dgm:cxnLst>
    <dgm:cxn modelId="{F9217E6A-CEE5-4FBC-BD19-22B992013778}" srcId="{076C426D-56F7-4870-8D74-5DB5C49F89B4}" destId="{5EEE86BF-AB3A-4C95-A387-72716961BB09}" srcOrd="0" destOrd="0" parTransId="{E231EAA3-CA4C-4A17-83F2-997A2CCE3499}" sibTransId="{D65DDE4E-26E6-4E18-8FE8-1C0F034CE01A}"/>
    <dgm:cxn modelId="{123D666F-4446-49CD-B0BB-6A822C9CA867}" type="presOf" srcId="{076C426D-56F7-4870-8D74-5DB5C49F89B4}" destId="{61A1DE4C-2ECA-475C-A411-B139802365A7}" srcOrd="0" destOrd="0" presId="urn:microsoft.com/office/officeart/2018/2/layout/IconVerticalSolidList"/>
    <dgm:cxn modelId="{4985A690-8EC9-4D83-B635-22F287962704}" type="presOf" srcId="{5EEE86BF-AB3A-4C95-A387-72716961BB09}" destId="{247F1C80-D870-4F03-A0C0-96CC1D797CF9}" srcOrd="0" destOrd="0" presId="urn:microsoft.com/office/officeart/2018/2/layout/IconVerticalSolidList"/>
    <dgm:cxn modelId="{8039A9B6-3777-488B-820D-B0FD52F721EF}" type="presOf" srcId="{267610F9-19E0-402F-9F52-3AC6E1E3A26B}" destId="{28D1BD19-A5E4-46AB-A5A2-B2B67AEC8F9E}" srcOrd="0" destOrd="0" presId="urn:microsoft.com/office/officeart/2018/2/layout/IconVerticalSolidList"/>
    <dgm:cxn modelId="{FF257ADB-BB95-4FA0-BF90-D1BE09121544}" srcId="{076C426D-56F7-4870-8D74-5DB5C49F89B4}" destId="{267610F9-19E0-402F-9F52-3AC6E1E3A26B}" srcOrd="1" destOrd="0" parTransId="{0D9B336E-89BE-4456-9383-5600F1847C44}" sibTransId="{86D7D6AC-B32A-427C-AC36-4FC3F305867C}"/>
    <dgm:cxn modelId="{45A9EC0A-2054-4294-870B-E86772D74D15}" type="presParOf" srcId="{61A1DE4C-2ECA-475C-A411-B139802365A7}" destId="{C30EC7E4-71B7-494B-8431-EAEA62C054F3}" srcOrd="0" destOrd="0" presId="urn:microsoft.com/office/officeart/2018/2/layout/IconVerticalSolidList"/>
    <dgm:cxn modelId="{96B722F9-FAEE-4ED5-B9AD-91D258AAA905}" type="presParOf" srcId="{C30EC7E4-71B7-494B-8431-EAEA62C054F3}" destId="{2D022FA2-BD9B-4D2A-8AEC-7211CE99208F}" srcOrd="0" destOrd="0" presId="urn:microsoft.com/office/officeart/2018/2/layout/IconVerticalSolidList"/>
    <dgm:cxn modelId="{4705764C-484E-4D79-9D08-AB2CFF584273}" type="presParOf" srcId="{C30EC7E4-71B7-494B-8431-EAEA62C054F3}" destId="{FFE151B7-E9EF-4BCC-A18C-6C81502D48C3}" srcOrd="1" destOrd="0" presId="urn:microsoft.com/office/officeart/2018/2/layout/IconVerticalSolidList"/>
    <dgm:cxn modelId="{51790091-C89F-426E-A829-9BB8D4162FD1}" type="presParOf" srcId="{C30EC7E4-71B7-494B-8431-EAEA62C054F3}" destId="{BF8D90C0-78D2-4240-9C2D-DEE6E4047B91}" srcOrd="2" destOrd="0" presId="urn:microsoft.com/office/officeart/2018/2/layout/IconVerticalSolidList"/>
    <dgm:cxn modelId="{FDE1FF77-E7E4-49C8-90CB-9F8074A72420}" type="presParOf" srcId="{C30EC7E4-71B7-494B-8431-EAEA62C054F3}" destId="{247F1C80-D870-4F03-A0C0-96CC1D797CF9}" srcOrd="3" destOrd="0" presId="urn:microsoft.com/office/officeart/2018/2/layout/IconVerticalSolidList"/>
    <dgm:cxn modelId="{E9DD85E0-7E81-4C6F-8816-372AC65F4824}" type="presParOf" srcId="{61A1DE4C-2ECA-475C-A411-B139802365A7}" destId="{C23C18D6-7D63-4B56-A19C-C3DF3FCF38A3}" srcOrd="1" destOrd="0" presId="urn:microsoft.com/office/officeart/2018/2/layout/IconVerticalSolidList"/>
    <dgm:cxn modelId="{89D510CC-49CC-462F-B0C2-A72835562A93}" type="presParOf" srcId="{61A1DE4C-2ECA-475C-A411-B139802365A7}" destId="{73B38443-9478-484E-83F6-ABC1166C289E}" srcOrd="2" destOrd="0" presId="urn:microsoft.com/office/officeart/2018/2/layout/IconVerticalSolidList"/>
    <dgm:cxn modelId="{2CAA34CF-9BB4-4838-B15F-A51E7619BB6E}" type="presParOf" srcId="{73B38443-9478-484E-83F6-ABC1166C289E}" destId="{B824EEFE-7578-417E-8D57-1833B08786EF}" srcOrd="0" destOrd="0" presId="urn:microsoft.com/office/officeart/2018/2/layout/IconVerticalSolidList"/>
    <dgm:cxn modelId="{BBCCB05B-E856-41C8-9B6E-89A8972AAECA}" type="presParOf" srcId="{73B38443-9478-484E-83F6-ABC1166C289E}" destId="{42123A2D-FB80-4A52-AFB6-5FA56AFBA1BA}" srcOrd="1" destOrd="0" presId="urn:microsoft.com/office/officeart/2018/2/layout/IconVerticalSolidList"/>
    <dgm:cxn modelId="{856718C3-D51C-4944-8EBA-CCF63E89E152}" type="presParOf" srcId="{73B38443-9478-484E-83F6-ABC1166C289E}" destId="{1B493BF5-5CFB-4BDB-A8A2-4935C90950DA}" srcOrd="2" destOrd="0" presId="urn:microsoft.com/office/officeart/2018/2/layout/IconVerticalSolidList"/>
    <dgm:cxn modelId="{E4B8A0F3-FA6D-4AC8-A666-5F7B96C1720C}" type="presParOf" srcId="{73B38443-9478-484E-83F6-ABC1166C289E}" destId="{28D1BD19-A5E4-46AB-A5A2-B2B67AEC8F9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0309B4-3650-48C4-A806-1B7DA91F88D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551DC2D-9470-402E-8A72-D699372D8B30}">
      <dgm:prSet/>
      <dgm:spPr/>
      <dgm:t>
        <a:bodyPr/>
        <a:lstStyle/>
        <a:p>
          <a:r>
            <a:rPr lang="en-GB"/>
            <a:t>Higher fruit and vegetable intake was associated with fewer cigarettes smoked per day and predicted abstinence at follow-up (Haibach et al. 2013).</a:t>
          </a:r>
          <a:endParaRPr lang="en-US"/>
        </a:p>
      </dgm:t>
    </dgm:pt>
    <dgm:pt modelId="{537BF8ED-2992-4501-B22D-CFECD1BDB179}" type="parTrans" cxnId="{A4956423-DF24-42A2-8074-62A6F0FBC0E5}">
      <dgm:prSet/>
      <dgm:spPr/>
      <dgm:t>
        <a:bodyPr/>
        <a:lstStyle/>
        <a:p>
          <a:endParaRPr lang="en-US"/>
        </a:p>
      </dgm:t>
    </dgm:pt>
    <dgm:pt modelId="{DE6330A5-6C03-44F9-BD98-FDC58BB6A8F1}" type="sibTrans" cxnId="{A4956423-DF24-42A2-8074-62A6F0FBC0E5}">
      <dgm:prSet/>
      <dgm:spPr/>
      <dgm:t>
        <a:bodyPr/>
        <a:lstStyle/>
        <a:p>
          <a:endParaRPr lang="en-US"/>
        </a:p>
      </dgm:t>
    </dgm:pt>
    <dgm:pt modelId="{82C9B27F-2538-462A-A43B-D8F3F36B6BA6}">
      <dgm:prSet/>
      <dgm:spPr/>
      <dgm:t>
        <a:bodyPr/>
        <a:lstStyle/>
        <a:p>
          <a:r>
            <a:rPr lang="en-GB"/>
            <a:t>Fruit consumption was inversely associated with smoking frequency cross-sectionally, but not longitudinally (Haibach et al. 2014)</a:t>
          </a:r>
          <a:endParaRPr lang="en-US"/>
        </a:p>
      </dgm:t>
    </dgm:pt>
    <dgm:pt modelId="{D55E1587-B867-4C55-9FAC-EC6A201731AA}" type="parTrans" cxnId="{CCF4A9B9-D595-4567-B31E-116BDAAB76C0}">
      <dgm:prSet/>
      <dgm:spPr/>
      <dgm:t>
        <a:bodyPr/>
        <a:lstStyle/>
        <a:p>
          <a:endParaRPr lang="en-US"/>
        </a:p>
      </dgm:t>
    </dgm:pt>
    <dgm:pt modelId="{5F61D3A5-EB9E-40D5-805B-F19C494603FF}" type="sibTrans" cxnId="{CCF4A9B9-D595-4567-B31E-116BDAAB76C0}">
      <dgm:prSet/>
      <dgm:spPr/>
      <dgm:t>
        <a:bodyPr/>
        <a:lstStyle/>
        <a:p>
          <a:endParaRPr lang="en-US"/>
        </a:p>
      </dgm:t>
    </dgm:pt>
    <dgm:pt modelId="{1BFDDBFB-AAA9-4117-8106-1C500E88448F}">
      <dgm:prSet/>
      <dgm:spPr/>
      <dgm:t>
        <a:bodyPr/>
        <a:lstStyle/>
        <a:p>
          <a:r>
            <a:rPr lang="en-GB"/>
            <a:t>Fruit and vegetable intake moderated the association between depression and smoking; and predicted smoking cessation longitudinally on follow-up (Haibach et al. 2016).</a:t>
          </a:r>
          <a:endParaRPr lang="en-US"/>
        </a:p>
      </dgm:t>
    </dgm:pt>
    <dgm:pt modelId="{10F75D69-EB78-4917-93A6-E2BF51D0A71A}" type="parTrans" cxnId="{46E4FE85-A3D9-4B64-80C4-1CBF53A075B4}">
      <dgm:prSet/>
      <dgm:spPr/>
      <dgm:t>
        <a:bodyPr/>
        <a:lstStyle/>
        <a:p>
          <a:endParaRPr lang="en-US"/>
        </a:p>
      </dgm:t>
    </dgm:pt>
    <dgm:pt modelId="{A60D267C-B932-4E4F-BD6D-C77A0EC22152}" type="sibTrans" cxnId="{46E4FE85-A3D9-4B64-80C4-1CBF53A075B4}">
      <dgm:prSet/>
      <dgm:spPr/>
      <dgm:t>
        <a:bodyPr/>
        <a:lstStyle/>
        <a:p>
          <a:endParaRPr lang="en-US"/>
        </a:p>
      </dgm:t>
    </dgm:pt>
    <dgm:pt modelId="{D370ABF7-F5FC-49E1-8E55-148753FD7372}" type="pres">
      <dgm:prSet presAssocID="{2F0309B4-3650-48C4-A806-1B7DA91F88D2}" presName="root" presStyleCnt="0">
        <dgm:presLayoutVars>
          <dgm:dir/>
          <dgm:resizeHandles val="exact"/>
        </dgm:presLayoutVars>
      </dgm:prSet>
      <dgm:spPr/>
    </dgm:pt>
    <dgm:pt modelId="{430DDF53-183E-4FF7-9B09-968494A85765}" type="pres">
      <dgm:prSet presAssocID="{B551DC2D-9470-402E-8A72-D699372D8B30}" presName="compNode" presStyleCnt="0"/>
      <dgm:spPr/>
    </dgm:pt>
    <dgm:pt modelId="{59C4857E-4B9F-4C73-92E5-1384A8F309D7}" type="pres">
      <dgm:prSet presAssocID="{B551DC2D-9470-402E-8A72-D699372D8B30}" presName="bgRect" presStyleLbl="bgShp" presStyleIdx="0" presStyleCnt="3"/>
      <dgm:spPr/>
    </dgm:pt>
    <dgm:pt modelId="{01668B8E-CAA4-4EC5-B0B0-BFAD55832360}" type="pres">
      <dgm:prSet presAssocID="{B551DC2D-9470-402E-8A72-D699372D8B3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apes"/>
        </a:ext>
      </dgm:extLst>
    </dgm:pt>
    <dgm:pt modelId="{2A338BF5-E71B-4232-AE68-380E31F005B6}" type="pres">
      <dgm:prSet presAssocID="{B551DC2D-9470-402E-8A72-D699372D8B30}" presName="spaceRect" presStyleCnt="0"/>
      <dgm:spPr/>
    </dgm:pt>
    <dgm:pt modelId="{3CDFA80E-2A2E-4B04-B5C7-F4165ACD1ECD}" type="pres">
      <dgm:prSet presAssocID="{B551DC2D-9470-402E-8A72-D699372D8B30}" presName="parTx" presStyleLbl="revTx" presStyleIdx="0" presStyleCnt="3">
        <dgm:presLayoutVars>
          <dgm:chMax val="0"/>
          <dgm:chPref val="0"/>
        </dgm:presLayoutVars>
      </dgm:prSet>
      <dgm:spPr/>
    </dgm:pt>
    <dgm:pt modelId="{46FF7C61-8C15-4F8F-912D-92A9444D1A97}" type="pres">
      <dgm:prSet presAssocID="{DE6330A5-6C03-44F9-BD98-FDC58BB6A8F1}" presName="sibTrans" presStyleCnt="0"/>
      <dgm:spPr/>
    </dgm:pt>
    <dgm:pt modelId="{68307503-91F3-403B-BA23-0E28B6D9455A}" type="pres">
      <dgm:prSet presAssocID="{82C9B27F-2538-462A-A43B-D8F3F36B6BA6}" presName="compNode" presStyleCnt="0"/>
      <dgm:spPr/>
    </dgm:pt>
    <dgm:pt modelId="{6953D863-DDFD-4080-9CEB-EC9DB8130B76}" type="pres">
      <dgm:prSet presAssocID="{82C9B27F-2538-462A-A43B-D8F3F36B6BA6}" presName="bgRect" presStyleLbl="bgShp" presStyleIdx="1" presStyleCnt="3"/>
      <dgm:spPr/>
    </dgm:pt>
    <dgm:pt modelId="{243BC3F2-98CD-47B4-A9EC-6A163D60476E}" type="pres">
      <dgm:prSet presAssocID="{82C9B27F-2538-462A-A43B-D8F3F36B6BA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keleton"/>
        </a:ext>
      </dgm:extLst>
    </dgm:pt>
    <dgm:pt modelId="{CB7056E6-10DB-4F25-A933-DDF586C26536}" type="pres">
      <dgm:prSet presAssocID="{82C9B27F-2538-462A-A43B-D8F3F36B6BA6}" presName="spaceRect" presStyleCnt="0"/>
      <dgm:spPr/>
    </dgm:pt>
    <dgm:pt modelId="{34AD1F73-12E0-41FB-8E16-1FB0B2C5788B}" type="pres">
      <dgm:prSet presAssocID="{82C9B27F-2538-462A-A43B-D8F3F36B6BA6}" presName="parTx" presStyleLbl="revTx" presStyleIdx="1" presStyleCnt="3">
        <dgm:presLayoutVars>
          <dgm:chMax val="0"/>
          <dgm:chPref val="0"/>
        </dgm:presLayoutVars>
      </dgm:prSet>
      <dgm:spPr/>
    </dgm:pt>
    <dgm:pt modelId="{3DEC732B-3021-4C14-89B8-8A4AF0BBEF8C}" type="pres">
      <dgm:prSet presAssocID="{5F61D3A5-EB9E-40D5-805B-F19C494603FF}" presName="sibTrans" presStyleCnt="0"/>
      <dgm:spPr/>
    </dgm:pt>
    <dgm:pt modelId="{FF775375-06E5-43D0-B493-F049B8FCBC2B}" type="pres">
      <dgm:prSet presAssocID="{1BFDDBFB-AAA9-4117-8106-1C500E88448F}" presName="compNode" presStyleCnt="0"/>
      <dgm:spPr/>
    </dgm:pt>
    <dgm:pt modelId="{BB23AE30-9230-4ED4-B04E-B3848C2F7184}" type="pres">
      <dgm:prSet presAssocID="{1BFDDBFB-AAA9-4117-8106-1C500E88448F}" presName="bgRect" presStyleLbl="bgShp" presStyleIdx="2" presStyleCnt="3"/>
      <dgm:spPr/>
    </dgm:pt>
    <dgm:pt modelId="{787D8B24-9C42-4285-BD26-60A277ED6F6B}" type="pres">
      <dgm:prSet presAssocID="{1BFDDBFB-AAA9-4117-8106-1C500E88448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termelon"/>
        </a:ext>
      </dgm:extLst>
    </dgm:pt>
    <dgm:pt modelId="{69EC09F9-BE60-43D3-B004-C9007B4B90A7}" type="pres">
      <dgm:prSet presAssocID="{1BFDDBFB-AAA9-4117-8106-1C500E88448F}" presName="spaceRect" presStyleCnt="0"/>
      <dgm:spPr/>
    </dgm:pt>
    <dgm:pt modelId="{EC3CA31A-0003-467E-AB20-BE5129F22737}" type="pres">
      <dgm:prSet presAssocID="{1BFDDBFB-AAA9-4117-8106-1C500E88448F}" presName="parTx" presStyleLbl="revTx" presStyleIdx="2" presStyleCnt="3">
        <dgm:presLayoutVars>
          <dgm:chMax val="0"/>
          <dgm:chPref val="0"/>
        </dgm:presLayoutVars>
      </dgm:prSet>
      <dgm:spPr/>
    </dgm:pt>
  </dgm:ptLst>
  <dgm:cxnLst>
    <dgm:cxn modelId="{3C8A651F-023D-4EAE-9D28-4C8D3F4A9B76}" type="presOf" srcId="{2F0309B4-3650-48C4-A806-1B7DA91F88D2}" destId="{D370ABF7-F5FC-49E1-8E55-148753FD7372}" srcOrd="0" destOrd="0" presId="urn:microsoft.com/office/officeart/2018/2/layout/IconVerticalSolidList"/>
    <dgm:cxn modelId="{A4956423-DF24-42A2-8074-62A6F0FBC0E5}" srcId="{2F0309B4-3650-48C4-A806-1B7DA91F88D2}" destId="{B551DC2D-9470-402E-8A72-D699372D8B30}" srcOrd="0" destOrd="0" parTransId="{537BF8ED-2992-4501-B22D-CFECD1BDB179}" sibTransId="{DE6330A5-6C03-44F9-BD98-FDC58BB6A8F1}"/>
    <dgm:cxn modelId="{4747B462-5C62-4BAA-B510-33C1C0DECB77}" type="presOf" srcId="{82C9B27F-2538-462A-A43B-D8F3F36B6BA6}" destId="{34AD1F73-12E0-41FB-8E16-1FB0B2C5788B}" srcOrd="0" destOrd="0" presId="urn:microsoft.com/office/officeart/2018/2/layout/IconVerticalSolidList"/>
    <dgm:cxn modelId="{46E4FE85-A3D9-4B64-80C4-1CBF53A075B4}" srcId="{2F0309B4-3650-48C4-A806-1B7DA91F88D2}" destId="{1BFDDBFB-AAA9-4117-8106-1C500E88448F}" srcOrd="2" destOrd="0" parTransId="{10F75D69-EB78-4917-93A6-E2BF51D0A71A}" sibTransId="{A60D267C-B932-4E4F-BD6D-C77A0EC22152}"/>
    <dgm:cxn modelId="{3206F892-1A80-4F1F-A5A5-20F142F8DF6A}" type="presOf" srcId="{B551DC2D-9470-402E-8A72-D699372D8B30}" destId="{3CDFA80E-2A2E-4B04-B5C7-F4165ACD1ECD}" srcOrd="0" destOrd="0" presId="urn:microsoft.com/office/officeart/2018/2/layout/IconVerticalSolidList"/>
    <dgm:cxn modelId="{CCF4A9B9-D595-4567-B31E-116BDAAB76C0}" srcId="{2F0309B4-3650-48C4-A806-1B7DA91F88D2}" destId="{82C9B27F-2538-462A-A43B-D8F3F36B6BA6}" srcOrd="1" destOrd="0" parTransId="{D55E1587-B867-4C55-9FAC-EC6A201731AA}" sibTransId="{5F61D3A5-EB9E-40D5-805B-F19C494603FF}"/>
    <dgm:cxn modelId="{E961BEE6-5224-4017-8D06-B6D2B7B79510}" type="presOf" srcId="{1BFDDBFB-AAA9-4117-8106-1C500E88448F}" destId="{EC3CA31A-0003-467E-AB20-BE5129F22737}" srcOrd="0" destOrd="0" presId="urn:microsoft.com/office/officeart/2018/2/layout/IconVerticalSolidList"/>
    <dgm:cxn modelId="{B4119F3F-FFAA-4299-A753-235E4C7F6AF8}" type="presParOf" srcId="{D370ABF7-F5FC-49E1-8E55-148753FD7372}" destId="{430DDF53-183E-4FF7-9B09-968494A85765}" srcOrd="0" destOrd="0" presId="urn:microsoft.com/office/officeart/2018/2/layout/IconVerticalSolidList"/>
    <dgm:cxn modelId="{C0050277-D830-4F0A-92B6-7E84211D3C70}" type="presParOf" srcId="{430DDF53-183E-4FF7-9B09-968494A85765}" destId="{59C4857E-4B9F-4C73-92E5-1384A8F309D7}" srcOrd="0" destOrd="0" presId="urn:microsoft.com/office/officeart/2018/2/layout/IconVerticalSolidList"/>
    <dgm:cxn modelId="{554F95BE-0BDE-4E31-8C54-D5828505EC7C}" type="presParOf" srcId="{430DDF53-183E-4FF7-9B09-968494A85765}" destId="{01668B8E-CAA4-4EC5-B0B0-BFAD55832360}" srcOrd="1" destOrd="0" presId="urn:microsoft.com/office/officeart/2018/2/layout/IconVerticalSolidList"/>
    <dgm:cxn modelId="{52068DAC-1399-4905-BB64-EB3254074D77}" type="presParOf" srcId="{430DDF53-183E-4FF7-9B09-968494A85765}" destId="{2A338BF5-E71B-4232-AE68-380E31F005B6}" srcOrd="2" destOrd="0" presId="urn:microsoft.com/office/officeart/2018/2/layout/IconVerticalSolidList"/>
    <dgm:cxn modelId="{2E610CB9-65B3-4756-A825-2A1EEE867FA1}" type="presParOf" srcId="{430DDF53-183E-4FF7-9B09-968494A85765}" destId="{3CDFA80E-2A2E-4B04-B5C7-F4165ACD1ECD}" srcOrd="3" destOrd="0" presId="urn:microsoft.com/office/officeart/2018/2/layout/IconVerticalSolidList"/>
    <dgm:cxn modelId="{F9BB384E-6376-4909-AF28-B1E3D8604FD1}" type="presParOf" srcId="{D370ABF7-F5FC-49E1-8E55-148753FD7372}" destId="{46FF7C61-8C15-4F8F-912D-92A9444D1A97}" srcOrd="1" destOrd="0" presId="urn:microsoft.com/office/officeart/2018/2/layout/IconVerticalSolidList"/>
    <dgm:cxn modelId="{9FB17E2E-EA2D-4B68-ADDD-6A04EA76F44C}" type="presParOf" srcId="{D370ABF7-F5FC-49E1-8E55-148753FD7372}" destId="{68307503-91F3-403B-BA23-0E28B6D9455A}" srcOrd="2" destOrd="0" presId="urn:microsoft.com/office/officeart/2018/2/layout/IconVerticalSolidList"/>
    <dgm:cxn modelId="{C31DCE6C-03B1-4BF1-B4E3-25F80EBEAFC9}" type="presParOf" srcId="{68307503-91F3-403B-BA23-0E28B6D9455A}" destId="{6953D863-DDFD-4080-9CEB-EC9DB8130B76}" srcOrd="0" destOrd="0" presId="urn:microsoft.com/office/officeart/2018/2/layout/IconVerticalSolidList"/>
    <dgm:cxn modelId="{BFFCBAA8-9C1A-4D00-A45C-7F6D6B8C4971}" type="presParOf" srcId="{68307503-91F3-403B-BA23-0E28B6D9455A}" destId="{243BC3F2-98CD-47B4-A9EC-6A163D60476E}" srcOrd="1" destOrd="0" presId="urn:microsoft.com/office/officeart/2018/2/layout/IconVerticalSolidList"/>
    <dgm:cxn modelId="{57EFB5E1-F59F-432F-9637-FFE23236805A}" type="presParOf" srcId="{68307503-91F3-403B-BA23-0E28B6D9455A}" destId="{CB7056E6-10DB-4F25-A933-DDF586C26536}" srcOrd="2" destOrd="0" presId="urn:microsoft.com/office/officeart/2018/2/layout/IconVerticalSolidList"/>
    <dgm:cxn modelId="{1A4FED54-6E09-45ED-9FF9-10C0536BD353}" type="presParOf" srcId="{68307503-91F3-403B-BA23-0E28B6D9455A}" destId="{34AD1F73-12E0-41FB-8E16-1FB0B2C5788B}" srcOrd="3" destOrd="0" presId="urn:microsoft.com/office/officeart/2018/2/layout/IconVerticalSolidList"/>
    <dgm:cxn modelId="{2C334DC6-BB48-430F-AC4B-2167D8669FE2}" type="presParOf" srcId="{D370ABF7-F5FC-49E1-8E55-148753FD7372}" destId="{3DEC732B-3021-4C14-89B8-8A4AF0BBEF8C}" srcOrd="3" destOrd="0" presId="urn:microsoft.com/office/officeart/2018/2/layout/IconVerticalSolidList"/>
    <dgm:cxn modelId="{7BE2FBC1-9444-4CF5-A7E0-2B1CD4AE5DEA}" type="presParOf" srcId="{D370ABF7-F5FC-49E1-8E55-148753FD7372}" destId="{FF775375-06E5-43D0-B493-F049B8FCBC2B}" srcOrd="4" destOrd="0" presId="urn:microsoft.com/office/officeart/2018/2/layout/IconVerticalSolidList"/>
    <dgm:cxn modelId="{85B8D609-C5B0-4FFE-810E-24848FCE0D0F}" type="presParOf" srcId="{FF775375-06E5-43D0-B493-F049B8FCBC2B}" destId="{BB23AE30-9230-4ED4-B04E-B3848C2F7184}" srcOrd="0" destOrd="0" presId="urn:microsoft.com/office/officeart/2018/2/layout/IconVerticalSolidList"/>
    <dgm:cxn modelId="{67163288-D117-4F63-BC5F-07745ACDC3D6}" type="presParOf" srcId="{FF775375-06E5-43D0-B493-F049B8FCBC2B}" destId="{787D8B24-9C42-4285-BD26-60A277ED6F6B}" srcOrd="1" destOrd="0" presId="urn:microsoft.com/office/officeart/2018/2/layout/IconVerticalSolidList"/>
    <dgm:cxn modelId="{A5ABE9DE-82E0-41E1-820D-FDCE45450753}" type="presParOf" srcId="{FF775375-06E5-43D0-B493-F049B8FCBC2B}" destId="{69EC09F9-BE60-43D3-B004-C9007B4B90A7}" srcOrd="2" destOrd="0" presId="urn:microsoft.com/office/officeart/2018/2/layout/IconVerticalSolidList"/>
    <dgm:cxn modelId="{560A61D8-12FA-4E87-BEDC-564D786F9B8C}" type="presParOf" srcId="{FF775375-06E5-43D0-B493-F049B8FCBC2B}" destId="{EC3CA31A-0003-467E-AB20-BE5129F2273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5D80BA6-624E-4608-89F5-034DA71DDCC2}"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E7770A05-466E-449C-B3E9-115B1247B57F}">
      <dgm:prSet/>
      <dgm:spPr/>
      <dgm:t>
        <a:bodyPr/>
        <a:lstStyle/>
        <a:p>
          <a:r>
            <a:rPr lang="en-GB"/>
            <a:t>Marginal models</a:t>
          </a:r>
          <a:endParaRPr lang="en-US"/>
        </a:p>
      </dgm:t>
    </dgm:pt>
    <dgm:pt modelId="{0457C092-CAAC-4065-8BF7-35F2271A6D10}" type="parTrans" cxnId="{990CBCDD-12B4-42A7-9AF5-DF65E8F28092}">
      <dgm:prSet/>
      <dgm:spPr/>
      <dgm:t>
        <a:bodyPr/>
        <a:lstStyle/>
        <a:p>
          <a:endParaRPr lang="en-US"/>
        </a:p>
      </dgm:t>
    </dgm:pt>
    <dgm:pt modelId="{5BA7530C-7634-4716-93CD-DFACAFF94D3F}" type="sibTrans" cxnId="{990CBCDD-12B4-42A7-9AF5-DF65E8F28092}">
      <dgm:prSet/>
      <dgm:spPr/>
      <dgm:t>
        <a:bodyPr/>
        <a:lstStyle/>
        <a:p>
          <a:endParaRPr lang="en-US"/>
        </a:p>
      </dgm:t>
    </dgm:pt>
    <dgm:pt modelId="{7167D128-6309-4208-ACB8-AA2D24A97FAA}">
      <dgm:prSet/>
      <dgm:spPr/>
      <dgm:t>
        <a:bodyPr/>
        <a:lstStyle/>
        <a:p>
          <a:r>
            <a:rPr lang="en-GB"/>
            <a:t>Random effects models</a:t>
          </a:r>
          <a:endParaRPr lang="en-US"/>
        </a:p>
      </dgm:t>
    </dgm:pt>
    <dgm:pt modelId="{C1CB7F2D-5102-4BD4-AAA7-93DCDB615849}" type="parTrans" cxnId="{1D0AB713-EF76-478C-8FDC-DB1A3E3F403D}">
      <dgm:prSet/>
      <dgm:spPr/>
      <dgm:t>
        <a:bodyPr/>
        <a:lstStyle/>
        <a:p>
          <a:endParaRPr lang="en-US"/>
        </a:p>
      </dgm:t>
    </dgm:pt>
    <dgm:pt modelId="{6DE7A51A-C2EA-46ED-8E82-13CB1A1955BD}" type="sibTrans" cxnId="{1D0AB713-EF76-478C-8FDC-DB1A3E3F403D}">
      <dgm:prSet/>
      <dgm:spPr/>
      <dgm:t>
        <a:bodyPr/>
        <a:lstStyle/>
        <a:p>
          <a:endParaRPr lang="en-US"/>
        </a:p>
      </dgm:t>
    </dgm:pt>
    <dgm:pt modelId="{83972B75-8DE8-46F2-BE35-49F8B2C08D6A}">
      <dgm:prSet/>
      <dgm:spPr/>
      <dgm:t>
        <a:bodyPr/>
        <a:lstStyle/>
        <a:p>
          <a:r>
            <a:rPr lang="en-GB"/>
            <a:t>Transition (Markov) models</a:t>
          </a:r>
          <a:endParaRPr lang="en-US"/>
        </a:p>
      </dgm:t>
    </dgm:pt>
    <dgm:pt modelId="{45003E8D-C942-42F0-BB49-6B6814B7B20C}" type="parTrans" cxnId="{9EF61D4C-2F12-44CF-901D-DA94F269C1A3}">
      <dgm:prSet/>
      <dgm:spPr/>
      <dgm:t>
        <a:bodyPr/>
        <a:lstStyle/>
        <a:p>
          <a:endParaRPr lang="en-US"/>
        </a:p>
      </dgm:t>
    </dgm:pt>
    <dgm:pt modelId="{AFDC19C8-01F3-4FD6-8BE1-D3D43AE0763A}" type="sibTrans" cxnId="{9EF61D4C-2F12-44CF-901D-DA94F269C1A3}">
      <dgm:prSet/>
      <dgm:spPr/>
      <dgm:t>
        <a:bodyPr/>
        <a:lstStyle/>
        <a:p>
          <a:endParaRPr lang="en-US"/>
        </a:p>
      </dgm:t>
    </dgm:pt>
    <dgm:pt modelId="{F1B2103F-CEC1-47B4-8432-1ED4197EB463}" type="pres">
      <dgm:prSet presAssocID="{B5D80BA6-624E-4608-89F5-034DA71DDCC2}" presName="linear" presStyleCnt="0">
        <dgm:presLayoutVars>
          <dgm:animLvl val="lvl"/>
          <dgm:resizeHandles val="exact"/>
        </dgm:presLayoutVars>
      </dgm:prSet>
      <dgm:spPr/>
    </dgm:pt>
    <dgm:pt modelId="{5C424578-8539-4D29-BCDD-3DEAD0FF4793}" type="pres">
      <dgm:prSet presAssocID="{E7770A05-466E-449C-B3E9-115B1247B57F}" presName="parentText" presStyleLbl="node1" presStyleIdx="0" presStyleCnt="3">
        <dgm:presLayoutVars>
          <dgm:chMax val="0"/>
          <dgm:bulletEnabled val="1"/>
        </dgm:presLayoutVars>
      </dgm:prSet>
      <dgm:spPr/>
    </dgm:pt>
    <dgm:pt modelId="{0785A974-6471-4ECB-AB78-801270AC9855}" type="pres">
      <dgm:prSet presAssocID="{5BA7530C-7634-4716-93CD-DFACAFF94D3F}" presName="spacer" presStyleCnt="0"/>
      <dgm:spPr/>
    </dgm:pt>
    <dgm:pt modelId="{33DFA9A8-9681-4FE6-B242-298C9CDEECBE}" type="pres">
      <dgm:prSet presAssocID="{7167D128-6309-4208-ACB8-AA2D24A97FAA}" presName="parentText" presStyleLbl="node1" presStyleIdx="1" presStyleCnt="3">
        <dgm:presLayoutVars>
          <dgm:chMax val="0"/>
          <dgm:bulletEnabled val="1"/>
        </dgm:presLayoutVars>
      </dgm:prSet>
      <dgm:spPr/>
    </dgm:pt>
    <dgm:pt modelId="{C602863B-8F57-4E46-BFF0-ED72E02D1FC9}" type="pres">
      <dgm:prSet presAssocID="{6DE7A51A-C2EA-46ED-8E82-13CB1A1955BD}" presName="spacer" presStyleCnt="0"/>
      <dgm:spPr/>
    </dgm:pt>
    <dgm:pt modelId="{09C8B48D-EB05-44E3-B21F-E633CB40B703}" type="pres">
      <dgm:prSet presAssocID="{83972B75-8DE8-46F2-BE35-49F8B2C08D6A}" presName="parentText" presStyleLbl="node1" presStyleIdx="2" presStyleCnt="3">
        <dgm:presLayoutVars>
          <dgm:chMax val="0"/>
          <dgm:bulletEnabled val="1"/>
        </dgm:presLayoutVars>
      </dgm:prSet>
      <dgm:spPr/>
    </dgm:pt>
  </dgm:ptLst>
  <dgm:cxnLst>
    <dgm:cxn modelId="{1D0AB713-EF76-478C-8FDC-DB1A3E3F403D}" srcId="{B5D80BA6-624E-4608-89F5-034DA71DDCC2}" destId="{7167D128-6309-4208-ACB8-AA2D24A97FAA}" srcOrd="1" destOrd="0" parTransId="{C1CB7F2D-5102-4BD4-AAA7-93DCDB615849}" sibTransId="{6DE7A51A-C2EA-46ED-8E82-13CB1A1955BD}"/>
    <dgm:cxn modelId="{9EF61D4C-2F12-44CF-901D-DA94F269C1A3}" srcId="{B5D80BA6-624E-4608-89F5-034DA71DDCC2}" destId="{83972B75-8DE8-46F2-BE35-49F8B2C08D6A}" srcOrd="2" destOrd="0" parTransId="{45003E8D-C942-42F0-BB49-6B6814B7B20C}" sibTransId="{AFDC19C8-01F3-4FD6-8BE1-D3D43AE0763A}"/>
    <dgm:cxn modelId="{A2A35777-2D81-47C1-8195-63130158540D}" type="presOf" srcId="{83972B75-8DE8-46F2-BE35-49F8B2C08D6A}" destId="{09C8B48D-EB05-44E3-B21F-E633CB40B703}" srcOrd="0" destOrd="0" presId="urn:microsoft.com/office/officeart/2005/8/layout/vList2"/>
    <dgm:cxn modelId="{A75EAE7C-5276-4B1A-9B99-4CBA15E87B71}" type="presOf" srcId="{B5D80BA6-624E-4608-89F5-034DA71DDCC2}" destId="{F1B2103F-CEC1-47B4-8432-1ED4197EB463}" srcOrd="0" destOrd="0" presId="urn:microsoft.com/office/officeart/2005/8/layout/vList2"/>
    <dgm:cxn modelId="{534A1CB3-59B1-4246-AA7D-671CBB6C47DB}" type="presOf" srcId="{7167D128-6309-4208-ACB8-AA2D24A97FAA}" destId="{33DFA9A8-9681-4FE6-B242-298C9CDEECBE}" srcOrd="0" destOrd="0" presId="urn:microsoft.com/office/officeart/2005/8/layout/vList2"/>
    <dgm:cxn modelId="{892E84CC-8FB2-46C7-9187-2C7C1366AAA0}" type="presOf" srcId="{E7770A05-466E-449C-B3E9-115B1247B57F}" destId="{5C424578-8539-4D29-BCDD-3DEAD0FF4793}" srcOrd="0" destOrd="0" presId="urn:microsoft.com/office/officeart/2005/8/layout/vList2"/>
    <dgm:cxn modelId="{990CBCDD-12B4-42A7-9AF5-DF65E8F28092}" srcId="{B5D80BA6-624E-4608-89F5-034DA71DDCC2}" destId="{E7770A05-466E-449C-B3E9-115B1247B57F}" srcOrd="0" destOrd="0" parTransId="{0457C092-CAAC-4065-8BF7-35F2271A6D10}" sibTransId="{5BA7530C-7634-4716-93CD-DFACAFF94D3F}"/>
    <dgm:cxn modelId="{4DDEF8EB-DF18-4E13-9B56-D501D14DDFDB}" type="presParOf" srcId="{F1B2103F-CEC1-47B4-8432-1ED4197EB463}" destId="{5C424578-8539-4D29-BCDD-3DEAD0FF4793}" srcOrd="0" destOrd="0" presId="urn:microsoft.com/office/officeart/2005/8/layout/vList2"/>
    <dgm:cxn modelId="{7A78CE61-9428-4FA0-BA03-58AA85D094C9}" type="presParOf" srcId="{F1B2103F-CEC1-47B4-8432-1ED4197EB463}" destId="{0785A974-6471-4ECB-AB78-801270AC9855}" srcOrd="1" destOrd="0" presId="urn:microsoft.com/office/officeart/2005/8/layout/vList2"/>
    <dgm:cxn modelId="{8B057226-17F1-4424-A776-1C81AC7F9A80}" type="presParOf" srcId="{F1B2103F-CEC1-47B4-8432-1ED4197EB463}" destId="{33DFA9A8-9681-4FE6-B242-298C9CDEECBE}" srcOrd="2" destOrd="0" presId="urn:microsoft.com/office/officeart/2005/8/layout/vList2"/>
    <dgm:cxn modelId="{DA2D6786-A820-4496-9799-CE353F67FE27}" type="presParOf" srcId="{F1B2103F-CEC1-47B4-8432-1ED4197EB463}" destId="{C602863B-8F57-4E46-BFF0-ED72E02D1FC9}" srcOrd="3" destOrd="0" presId="urn:microsoft.com/office/officeart/2005/8/layout/vList2"/>
    <dgm:cxn modelId="{BEC01A10-991E-4D7C-BD87-995E0E7B1C6C}" type="presParOf" srcId="{F1B2103F-CEC1-47B4-8432-1ED4197EB463}" destId="{09C8B48D-EB05-44E3-B21F-E633CB40B70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E1ADEE3-74DD-4D40-917E-9F65F5890122}"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E26535A1-5E88-4817-AD81-8EA5D48B5D8E}">
      <dgm:prSet/>
      <dgm:spPr/>
      <dgm:t>
        <a:bodyPr/>
        <a:lstStyle/>
        <a:p>
          <a:r>
            <a:rPr lang="en-GB">
              <a:latin typeface="Arial" panose="020B0604020202020204" pitchFamily="34" charset="0"/>
              <a:cs typeface="Arial" panose="020B0604020202020204" pitchFamily="34" charset="0"/>
            </a:rPr>
            <a:t>Separate modelling for (i) the regression of the response on explanatory variables and (ii) the association among repeated observations of Y for each individual.</a:t>
          </a:r>
          <a:endParaRPr lang="en-US">
            <a:latin typeface="Arial" panose="020B0604020202020204" pitchFamily="34" charset="0"/>
            <a:cs typeface="Arial" panose="020B0604020202020204" pitchFamily="34" charset="0"/>
          </a:endParaRPr>
        </a:p>
      </dgm:t>
    </dgm:pt>
    <dgm:pt modelId="{16174674-F499-49BB-A763-F0E8E0E15AF8}" type="parTrans" cxnId="{723331F0-4573-4863-9C71-19096F7F9D8F}">
      <dgm:prSet/>
      <dgm:spPr/>
      <dgm:t>
        <a:bodyPr/>
        <a:lstStyle/>
        <a:p>
          <a:endParaRPr lang="en-US"/>
        </a:p>
      </dgm:t>
    </dgm:pt>
    <dgm:pt modelId="{B868E309-7F07-487C-B8AB-DDA505F6FFE8}" type="sibTrans" cxnId="{723331F0-4573-4863-9C71-19096F7F9D8F}">
      <dgm:prSet/>
      <dgm:spPr/>
      <dgm:t>
        <a:bodyPr/>
        <a:lstStyle/>
        <a:p>
          <a:endParaRPr lang="en-US"/>
        </a:p>
      </dgm:t>
    </dgm:pt>
    <dgm:pt modelId="{C14BB100-FEB8-4687-9D26-3DE76FDC65BC}">
      <dgm:prSet/>
      <dgm:spPr/>
      <dgm:t>
        <a:bodyPr/>
        <a:lstStyle/>
        <a:p>
          <a:r>
            <a:rPr lang="en-GB" dirty="0">
              <a:latin typeface="Arial" panose="020B0604020202020204" pitchFamily="34" charset="0"/>
              <a:cs typeface="Arial" panose="020B0604020202020204" pitchFamily="34" charset="0"/>
            </a:rPr>
            <a:t>Marginal regression coefficients (</a:t>
          </a:r>
          <a:r>
            <a:rPr lang="en-GB" i="1" dirty="0">
              <a:latin typeface="Arial" panose="020B0604020202020204" pitchFamily="34" charset="0"/>
              <a:cs typeface="Arial" panose="020B0604020202020204" pitchFamily="34" charset="0"/>
            </a:rPr>
            <a:t>B</a:t>
          </a:r>
          <a:r>
            <a:rPr lang="en-GB" dirty="0">
              <a:latin typeface="Arial" panose="020B0604020202020204" pitchFamily="34" charset="0"/>
              <a:cs typeface="Arial" panose="020B0604020202020204" pitchFamily="34" charset="0"/>
            </a:rPr>
            <a:t>) have the same interpretation as coefficients in a cross-sectional study; all individuals with the same X are assumed to have the same probability of disease.</a:t>
          </a:r>
          <a:endParaRPr lang="en-US" dirty="0">
            <a:latin typeface="Arial" panose="020B0604020202020204" pitchFamily="34" charset="0"/>
            <a:cs typeface="Arial" panose="020B0604020202020204" pitchFamily="34" charset="0"/>
          </a:endParaRPr>
        </a:p>
      </dgm:t>
    </dgm:pt>
    <dgm:pt modelId="{8FD6CF82-E86E-465A-B74A-E5CB5C53673D}" type="parTrans" cxnId="{36CFF213-FAE5-4D8B-ACBD-CB251D7640C1}">
      <dgm:prSet/>
      <dgm:spPr/>
      <dgm:t>
        <a:bodyPr/>
        <a:lstStyle/>
        <a:p>
          <a:endParaRPr lang="en-US"/>
        </a:p>
      </dgm:t>
    </dgm:pt>
    <dgm:pt modelId="{379D208F-1977-4CBE-9378-0D42FE6E5869}" type="sibTrans" cxnId="{36CFF213-FAE5-4D8B-ACBD-CB251D7640C1}">
      <dgm:prSet/>
      <dgm:spPr/>
      <dgm:t>
        <a:bodyPr/>
        <a:lstStyle/>
        <a:p>
          <a:endParaRPr lang="en-US"/>
        </a:p>
      </dgm:t>
    </dgm:pt>
    <dgm:pt modelId="{EFB53C9E-B878-4B9F-84D6-AB4B63A182F3}">
      <dgm:prSet/>
      <dgm:spPr/>
      <dgm:t>
        <a:bodyPr/>
        <a:lstStyle/>
        <a:p>
          <a:r>
            <a:rPr lang="en-GB" baseline="0">
              <a:latin typeface="Arial" panose="020B0604020202020204" pitchFamily="34" charset="0"/>
              <a:cs typeface="Arial" panose="020B0604020202020204" pitchFamily="34" charset="0"/>
            </a:rPr>
            <a:t>When there is heterogeneity in the risk of disease among subjects with a common X, the population frequency is the average of the individual risks</a:t>
          </a:r>
          <a:endParaRPr lang="en-US">
            <a:latin typeface="Arial" panose="020B0604020202020204" pitchFamily="34" charset="0"/>
            <a:cs typeface="Arial" panose="020B0604020202020204" pitchFamily="34" charset="0"/>
          </a:endParaRPr>
        </a:p>
      </dgm:t>
    </dgm:pt>
    <dgm:pt modelId="{76642214-A7F5-4A15-9467-E15024EC53CF}" type="parTrans" cxnId="{49F137D3-70B0-42A8-AA54-FB6800371DD2}">
      <dgm:prSet/>
      <dgm:spPr/>
      <dgm:t>
        <a:bodyPr/>
        <a:lstStyle/>
        <a:p>
          <a:endParaRPr lang="en-US"/>
        </a:p>
      </dgm:t>
    </dgm:pt>
    <dgm:pt modelId="{DF825899-DDD2-4A12-B944-44A2C96AA422}" type="sibTrans" cxnId="{49F137D3-70B0-42A8-AA54-FB6800371DD2}">
      <dgm:prSet/>
      <dgm:spPr/>
      <dgm:t>
        <a:bodyPr/>
        <a:lstStyle/>
        <a:p>
          <a:endParaRPr lang="en-US"/>
        </a:p>
      </dgm:t>
    </dgm:pt>
    <dgm:pt modelId="{81B787E7-EF72-4DFC-A817-1CA0781BD88E}">
      <dgm:prSet/>
      <dgm:spPr/>
      <dgm:t>
        <a:bodyPr/>
        <a:lstStyle/>
        <a:p>
          <a:r>
            <a:rPr lang="en-GB">
              <a:latin typeface="Arial" panose="020B0604020202020204" pitchFamily="34" charset="0"/>
              <a:cs typeface="Arial" panose="020B0604020202020204" pitchFamily="34" charset="0"/>
            </a:rPr>
            <a:t>Appropriate when inferences about the population average are the focus, not the difference for any on individual.</a:t>
          </a:r>
        </a:p>
      </dgm:t>
    </dgm:pt>
    <dgm:pt modelId="{6B8FC2A3-485F-4D81-9C93-A25D5A4D374C}" type="parTrans" cxnId="{F4CAA2D4-6138-48C9-BB62-10FEEDD230EB}">
      <dgm:prSet/>
      <dgm:spPr/>
      <dgm:t>
        <a:bodyPr/>
        <a:lstStyle/>
        <a:p>
          <a:endParaRPr lang="en-GB"/>
        </a:p>
      </dgm:t>
    </dgm:pt>
    <dgm:pt modelId="{C6C816F4-EBE1-488A-BE92-D5732E85FB3A}" type="sibTrans" cxnId="{F4CAA2D4-6138-48C9-BB62-10FEEDD230EB}">
      <dgm:prSet/>
      <dgm:spPr/>
      <dgm:t>
        <a:bodyPr/>
        <a:lstStyle/>
        <a:p>
          <a:endParaRPr lang="en-GB"/>
        </a:p>
      </dgm:t>
    </dgm:pt>
    <dgm:pt modelId="{31CE7E8C-ADA6-4108-847D-0B563A542F82}" type="pres">
      <dgm:prSet presAssocID="{0E1ADEE3-74DD-4D40-917E-9F65F5890122}" presName="vert0" presStyleCnt="0">
        <dgm:presLayoutVars>
          <dgm:dir/>
          <dgm:animOne val="branch"/>
          <dgm:animLvl val="lvl"/>
        </dgm:presLayoutVars>
      </dgm:prSet>
      <dgm:spPr/>
    </dgm:pt>
    <dgm:pt modelId="{CDF43AAC-B0D6-4F16-BB39-5F3EDE71EE29}" type="pres">
      <dgm:prSet presAssocID="{81B787E7-EF72-4DFC-A817-1CA0781BD88E}" presName="thickLine" presStyleLbl="alignNode1" presStyleIdx="0" presStyleCnt="4"/>
      <dgm:spPr/>
    </dgm:pt>
    <dgm:pt modelId="{2F2E833F-5557-43CF-AD15-3D99C25C9473}" type="pres">
      <dgm:prSet presAssocID="{81B787E7-EF72-4DFC-A817-1CA0781BD88E}" presName="horz1" presStyleCnt="0"/>
      <dgm:spPr/>
    </dgm:pt>
    <dgm:pt modelId="{F13A56A0-577B-48BE-BFDF-C7D57082D4FF}" type="pres">
      <dgm:prSet presAssocID="{81B787E7-EF72-4DFC-A817-1CA0781BD88E}" presName="tx1" presStyleLbl="revTx" presStyleIdx="0" presStyleCnt="4"/>
      <dgm:spPr/>
    </dgm:pt>
    <dgm:pt modelId="{8D3C5E9D-9AC8-4907-B444-F95F31364ADD}" type="pres">
      <dgm:prSet presAssocID="{81B787E7-EF72-4DFC-A817-1CA0781BD88E}" presName="vert1" presStyleCnt="0"/>
      <dgm:spPr/>
    </dgm:pt>
    <dgm:pt modelId="{400ABD1D-D507-4D29-BE96-5BA6DA3D2BEA}" type="pres">
      <dgm:prSet presAssocID="{E26535A1-5E88-4817-AD81-8EA5D48B5D8E}" presName="thickLine" presStyleLbl="alignNode1" presStyleIdx="1" presStyleCnt="4"/>
      <dgm:spPr/>
    </dgm:pt>
    <dgm:pt modelId="{C05D7DA7-15FE-4B90-8CEE-52B0F5D47AC0}" type="pres">
      <dgm:prSet presAssocID="{E26535A1-5E88-4817-AD81-8EA5D48B5D8E}" presName="horz1" presStyleCnt="0"/>
      <dgm:spPr/>
    </dgm:pt>
    <dgm:pt modelId="{95A6E2AA-000F-48FF-9BBF-DCAA0579249B}" type="pres">
      <dgm:prSet presAssocID="{E26535A1-5E88-4817-AD81-8EA5D48B5D8E}" presName="tx1" presStyleLbl="revTx" presStyleIdx="1" presStyleCnt="4"/>
      <dgm:spPr/>
    </dgm:pt>
    <dgm:pt modelId="{1B95C257-7EC1-4332-AAA6-98F8D9AAAC29}" type="pres">
      <dgm:prSet presAssocID="{E26535A1-5E88-4817-AD81-8EA5D48B5D8E}" presName="vert1" presStyleCnt="0"/>
      <dgm:spPr/>
    </dgm:pt>
    <dgm:pt modelId="{E77ED903-2B45-4A5F-920B-A01B47E65DFE}" type="pres">
      <dgm:prSet presAssocID="{C14BB100-FEB8-4687-9D26-3DE76FDC65BC}" presName="thickLine" presStyleLbl="alignNode1" presStyleIdx="2" presStyleCnt="4"/>
      <dgm:spPr/>
    </dgm:pt>
    <dgm:pt modelId="{2B496158-B865-44D1-8322-DF6B9B865CB9}" type="pres">
      <dgm:prSet presAssocID="{C14BB100-FEB8-4687-9D26-3DE76FDC65BC}" presName="horz1" presStyleCnt="0"/>
      <dgm:spPr/>
    </dgm:pt>
    <dgm:pt modelId="{162AA5EF-1F09-4A95-9C64-DC36A0CBFF4A}" type="pres">
      <dgm:prSet presAssocID="{C14BB100-FEB8-4687-9D26-3DE76FDC65BC}" presName="tx1" presStyleLbl="revTx" presStyleIdx="2" presStyleCnt="4"/>
      <dgm:spPr/>
    </dgm:pt>
    <dgm:pt modelId="{1DD65032-7797-4118-8339-BECD59CC3E7A}" type="pres">
      <dgm:prSet presAssocID="{C14BB100-FEB8-4687-9D26-3DE76FDC65BC}" presName="vert1" presStyleCnt="0"/>
      <dgm:spPr/>
    </dgm:pt>
    <dgm:pt modelId="{820564FF-23ED-4544-A0AE-BED68AABAC41}" type="pres">
      <dgm:prSet presAssocID="{EFB53C9E-B878-4B9F-84D6-AB4B63A182F3}" presName="thickLine" presStyleLbl="alignNode1" presStyleIdx="3" presStyleCnt="4"/>
      <dgm:spPr/>
    </dgm:pt>
    <dgm:pt modelId="{0A031967-D595-43F4-AE9D-D1533168132C}" type="pres">
      <dgm:prSet presAssocID="{EFB53C9E-B878-4B9F-84D6-AB4B63A182F3}" presName="horz1" presStyleCnt="0"/>
      <dgm:spPr/>
    </dgm:pt>
    <dgm:pt modelId="{78929832-36DB-41CA-AD24-601DC71C4C6F}" type="pres">
      <dgm:prSet presAssocID="{EFB53C9E-B878-4B9F-84D6-AB4B63A182F3}" presName="tx1" presStyleLbl="revTx" presStyleIdx="3" presStyleCnt="4"/>
      <dgm:spPr/>
    </dgm:pt>
    <dgm:pt modelId="{EADEEA5F-DB59-41F1-B6ED-6D9EB1780F23}" type="pres">
      <dgm:prSet presAssocID="{EFB53C9E-B878-4B9F-84D6-AB4B63A182F3}" presName="vert1" presStyleCnt="0"/>
      <dgm:spPr/>
    </dgm:pt>
  </dgm:ptLst>
  <dgm:cxnLst>
    <dgm:cxn modelId="{04E9C002-BB3A-447F-A7BA-B2B22835A659}" type="presOf" srcId="{C14BB100-FEB8-4687-9D26-3DE76FDC65BC}" destId="{162AA5EF-1F09-4A95-9C64-DC36A0CBFF4A}" srcOrd="0" destOrd="0" presId="urn:microsoft.com/office/officeart/2008/layout/LinedList"/>
    <dgm:cxn modelId="{B8E92908-D348-4988-9583-AD346D573F5E}" type="presOf" srcId="{81B787E7-EF72-4DFC-A817-1CA0781BD88E}" destId="{F13A56A0-577B-48BE-BFDF-C7D57082D4FF}" srcOrd="0" destOrd="0" presId="urn:microsoft.com/office/officeart/2008/layout/LinedList"/>
    <dgm:cxn modelId="{36CFF213-FAE5-4D8B-ACBD-CB251D7640C1}" srcId="{0E1ADEE3-74DD-4D40-917E-9F65F5890122}" destId="{C14BB100-FEB8-4687-9D26-3DE76FDC65BC}" srcOrd="2" destOrd="0" parTransId="{8FD6CF82-E86E-465A-B74A-E5CB5C53673D}" sibTransId="{379D208F-1977-4CBE-9378-0D42FE6E5869}"/>
    <dgm:cxn modelId="{5B98FC15-860E-4409-92DF-E6E7B437B95E}" type="presOf" srcId="{0E1ADEE3-74DD-4D40-917E-9F65F5890122}" destId="{31CE7E8C-ADA6-4108-847D-0B563A542F82}" srcOrd="0" destOrd="0" presId="urn:microsoft.com/office/officeart/2008/layout/LinedList"/>
    <dgm:cxn modelId="{108C1585-BCE0-4FBF-9445-4A1A123F063E}" type="presOf" srcId="{E26535A1-5E88-4817-AD81-8EA5D48B5D8E}" destId="{95A6E2AA-000F-48FF-9BBF-DCAA0579249B}" srcOrd="0" destOrd="0" presId="urn:microsoft.com/office/officeart/2008/layout/LinedList"/>
    <dgm:cxn modelId="{775672A3-A4DD-480C-80C3-4A542D03866F}" type="presOf" srcId="{EFB53C9E-B878-4B9F-84D6-AB4B63A182F3}" destId="{78929832-36DB-41CA-AD24-601DC71C4C6F}" srcOrd="0" destOrd="0" presId="urn:microsoft.com/office/officeart/2008/layout/LinedList"/>
    <dgm:cxn modelId="{49F137D3-70B0-42A8-AA54-FB6800371DD2}" srcId="{0E1ADEE3-74DD-4D40-917E-9F65F5890122}" destId="{EFB53C9E-B878-4B9F-84D6-AB4B63A182F3}" srcOrd="3" destOrd="0" parTransId="{76642214-A7F5-4A15-9467-E15024EC53CF}" sibTransId="{DF825899-DDD2-4A12-B944-44A2C96AA422}"/>
    <dgm:cxn modelId="{F4CAA2D4-6138-48C9-BB62-10FEEDD230EB}" srcId="{0E1ADEE3-74DD-4D40-917E-9F65F5890122}" destId="{81B787E7-EF72-4DFC-A817-1CA0781BD88E}" srcOrd="0" destOrd="0" parTransId="{6B8FC2A3-485F-4D81-9C93-A25D5A4D374C}" sibTransId="{C6C816F4-EBE1-488A-BE92-D5732E85FB3A}"/>
    <dgm:cxn modelId="{723331F0-4573-4863-9C71-19096F7F9D8F}" srcId="{0E1ADEE3-74DD-4D40-917E-9F65F5890122}" destId="{E26535A1-5E88-4817-AD81-8EA5D48B5D8E}" srcOrd="1" destOrd="0" parTransId="{16174674-F499-49BB-A763-F0E8E0E15AF8}" sibTransId="{B868E309-7F07-487C-B8AB-DDA505F6FFE8}"/>
    <dgm:cxn modelId="{3397F05D-C92D-4C8A-8490-0C4C8AC25123}" type="presParOf" srcId="{31CE7E8C-ADA6-4108-847D-0B563A542F82}" destId="{CDF43AAC-B0D6-4F16-BB39-5F3EDE71EE29}" srcOrd="0" destOrd="0" presId="urn:microsoft.com/office/officeart/2008/layout/LinedList"/>
    <dgm:cxn modelId="{DA310501-2479-44AB-9DE0-362081CA59BC}" type="presParOf" srcId="{31CE7E8C-ADA6-4108-847D-0B563A542F82}" destId="{2F2E833F-5557-43CF-AD15-3D99C25C9473}" srcOrd="1" destOrd="0" presId="urn:microsoft.com/office/officeart/2008/layout/LinedList"/>
    <dgm:cxn modelId="{D338EA1A-0C95-4D43-8CD8-1D2CD47C4324}" type="presParOf" srcId="{2F2E833F-5557-43CF-AD15-3D99C25C9473}" destId="{F13A56A0-577B-48BE-BFDF-C7D57082D4FF}" srcOrd="0" destOrd="0" presId="urn:microsoft.com/office/officeart/2008/layout/LinedList"/>
    <dgm:cxn modelId="{31306DED-AADD-4789-814F-9FEC914CDCC7}" type="presParOf" srcId="{2F2E833F-5557-43CF-AD15-3D99C25C9473}" destId="{8D3C5E9D-9AC8-4907-B444-F95F31364ADD}" srcOrd="1" destOrd="0" presId="urn:microsoft.com/office/officeart/2008/layout/LinedList"/>
    <dgm:cxn modelId="{B7EA0CDB-423A-4E14-9B9D-6B95FE2CDC4F}" type="presParOf" srcId="{31CE7E8C-ADA6-4108-847D-0B563A542F82}" destId="{400ABD1D-D507-4D29-BE96-5BA6DA3D2BEA}" srcOrd="2" destOrd="0" presId="urn:microsoft.com/office/officeart/2008/layout/LinedList"/>
    <dgm:cxn modelId="{455277EE-DF48-44AC-AD4F-17688E8C2041}" type="presParOf" srcId="{31CE7E8C-ADA6-4108-847D-0B563A542F82}" destId="{C05D7DA7-15FE-4B90-8CEE-52B0F5D47AC0}" srcOrd="3" destOrd="0" presId="urn:microsoft.com/office/officeart/2008/layout/LinedList"/>
    <dgm:cxn modelId="{22EEEA2E-C556-4F6E-8CA2-BAACBAB84349}" type="presParOf" srcId="{C05D7DA7-15FE-4B90-8CEE-52B0F5D47AC0}" destId="{95A6E2AA-000F-48FF-9BBF-DCAA0579249B}" srcOrd="0" destOrd="0" presId="urn:microsoft.com/office/officeart/2008/layout/LinedList"/>
    <dgm:cxn modelId="{207A7698-F3FC-40B8-9747-199427C079B8}" type="presParOf" srcId="{C05D7DA7-15FE-4B90-8CEE-52B0F5D47AC0}" destId="{1B95C257-7EC1-4332-AAA6-98F8D9AAAC29}" srcOrd="1" destOrd="0" presId="urn:microsoft.com/office/officeart/2008/layout/LinedList"/>
    <dgm:cxn modelId="{AF5DB1FC-EB26-4CEA-809E-B6B7A46D11D0}" type="presParOf" srcId="{31CE7E8C-ADA6-4108-847D-0B563A542F82}" destId="{E77ED903-2B45-4A5F-920B-A01B47E65DFE}" srcOrd="4" destOrd="0" presId="urn:microsoft.com/office/officeart/2008/layout/LinedList"/>
    <dgm:cxn modelId="{D08568EF-BBA0-4343-9B37-99C7B55D64F8}" type="presParOf" srcId="{31CE7E8C-ADA6-4108-847D-0B563A542F82}" destId="{2B496158-B865-44D1-8322-DF6B9B865CB9}" srcOrd="5" destOrd="0" presId="urn:microsoft.com/office/officeart/2008/layout/LinedList"/>
    <dgm:cxn modelId="{71FF5A29-EC59-4066-9A54-4D883C598234}" type="presParOf" srcId="{2B496158-B865-44D1-8322-DF6B9B865CB9}" destId="{162AA5EF-1F09-4A95-9C64-DC36A0CBFF4A}" srcOrd="0" destOrd="0" presId="urn:microsoft.com/office/officeart/2008/layout/LinedList"/>
    <dgm:cxn modelId="{6E6A34FE-48FC-4ACC-90FF-7F8D5E299B0D}" type="presParOf" srcId="{2B496158-B865-44D1-8322-DF6B9B865CB9}" destId="{1DD65032-7797-4118-8339-BECD59CC3E7A}" srcOrd="1" destOrd="0" presId="urn:microsoft.com/office/officeart/2008/layout/LinedList"/>
    <dgm:cxn modelId="{BE243329-183A-4AF2-AF8D-287F6E3F7488}" type="presParOf" srcId="{31CE7E8C-ADA6-4108-847D-0B563A542F82}" destId="{820564FF-23ED-4544-A0AE-BED68AABAC41}" srcOrd="6" destOrd="0" presId="urn:microsoft.com/office/officeart/2008/layout/LinedList"/>
    <dgm:cxn modelId="{121905A8-307D-46D4-9900-9D9178492E5F}" type="presParOf" srcId="{31CE7E8C-ADA6-4108-847D-0B563A542F82}" destId="{0A031967-D595-43F4-AE9D-D1533168132C}" srcOrd="7" destOrd="0" presId="urn:microsoft.com/office/officeart/2008/layout/LinedList"/>
    <dgm:cxn modelId="{1DCED1D8-8451-4B56-BB7E-853197B2BEB0}" type="presParOf" srcId="{0A031967-D595-43F4-AE9D-D1533168132C}" destId="{78929832-36DB-41CA-AD24-601DC71C4C6F}" srcOrd="0" destOrd="0" presId="urn:microsoft.com/office/officeart/2008/layout/LinedList"/>
    <dgm:cxn modelId="{F41EB6FF-6236-4CAA-B476-3CD09FC66B55}" type="presParOf" srcId="{0A031967-D595-43F4-AE9D-D1533168132C}" destId="{EADEEA5F-DB59-41F1-B6ED-6D9EB1780F2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E1ADEE3-74DD-4D40-917E-9F65F5890122}" type="doc">
      <dgm:prSet loTypeId="urn:microsoft.com/office/officeart/2008/layout/LinedList" loCatId="list" qsTypeId="urn:microsoft.com/office/officeart/2005/8/quickstyle/simple1" qsCatId="simple" csTypeId="urn:microsoft.com/office/officeart/2005/8/colors/accent5_2" csCatId="accent5" phldr="1"/>
      <dgm:spPr/>
      <dgm:t>
        <a:bodyPr/>
        <a:lstStyle/>
        <a:p>
          <a:endParaRPr lang="en-US"/>
        </a:p>
      </dgm:t>
    </dgm:pt>
    <dgm:pt modelId="{E26535A1-5E88-4817-AD81-8EA5D48B5D8E}">
      <dgm:prSet/>
      <dgm:spPr/>
      <dgm:t>
        <a:bodyPr/>
        <a:lstStyle/>
        <a:p>
          <a:r>
            <a:rPr lang="en-GB" dirty="0">
              <a:latin typeface="Arial" panose="020B0604020202020204" pitchFamily="34" charset="0"/>
              <a:cs typeface="Arial" panose="020B0604020202020204" pitchFamily="34" charset="0"/>
            </a:rPr>
            <a:t>There is natural heterogeneity in the risk (of disease) across individuals with a common X due to unmeasured factors that are difficult or impossible to quantify. </a:t>
          </a:r>
          <a:endParaRPr lang="en-US" dirty="0">
            <a:latin typeface="Arial" panose="020B0604020202020204" pitchFamily="34" charset="0"/>
            <a:cs typeface="Arial" panose="020B0604020202020204" pitchFamily="34" charset="0"/>
          </a:endParaRPr>
        </a:p>
      </dgm:t>
    </dgm:pt>
    <dgm:pt modelId="{16174674-F499-49BB-A763-F0E8E0E15AF8}" type="parTrans" cxnId="{723331F0-4573-4863-9C71-19096F7F9D8F}">
      <dgm:prSet/>
      <dgm:spPr/>
      <dgm:t>
        <a:bodyPr/>
        <a:lstStyle/>
        <a:p>
          <a:endParaRPr lang="en-US"/>
        </a:p>
      </dgm:t>
    </dgm:pt>
    <dgm:pt modelId="{B868E309-7F07-487C-B8AB-DDA505F6FFE8}" type="sibTrans" cxnId="{723331F0-4573-4863-9C71-19096F7F9D8F}">
      <dgm:prSet/>
      <dgm:spPr/>
      <dgm:t>
        <a:bodyPr/>
        <a:lstStyle/>
        <a:p>
          <a:endParaRPr lang="en-US"/>
        </a:p>
      </dgm:t>
    </dgm:pt>
    <dgm:pt modelId="{C14BB100-FEB8-4687-9D26-3DE76FDC65BC}">
      <dgm:prSet/>
      <dgm:spPr/>
      <dgm:t>
        <a:bodyPr/>
        <a:lstStyle/>
        <a:p>
          <a:r>
            <a:rPr lang="en-GB" dirty="0">
              <a:latin typeface="Arial" panose="020B0604020202020204" pitchFamily="34" charset="0"/>
              <a:cs typeface="Arial" panose="020B0604020202020204" pitchFamily="34" charset="0"/>
            </a:rPr>
            <a:t>Hence, the regression coefficients, which represent the effect of explanatory variables on an individual’s chance of disease, vary from one individual to another.</a:t>
          </a:r>
          <a:endParaRPr lang="en-US" dirty="0">
            <a:latin typeface="Arial" panose="020B0604020202020204" pitchFamily="34" charset="0"/>
            <a:cs typeface="Arial" panose="020B0604020202020204" pitchFamily="34" charset="0"/>
          </a:endParaRPr>
        </a:p>
      </dgm:t>
    </dgm:pt>
    <dgm:pt modelId="{8FD6CF82-E86E-465A-B74A-E5CB5C53673D}" type="parTrans" cxnId="{36CFF213-FAE5-4D8B-ACBD-CB251D7640C1}">
      <dgm:prSet/>
      <dgm:spPr/>
      <dgm:t>
        <a:bodyPr/>
        <a:lstStyle/>
        <a:p>
          <a:endParaRPr lang="en-US"/>
        </a:p>
      </dgm:t>
    </dgm:pt>
    <dgm:pt modelId="{379D208F-1977-4CBE-9378-0D42FE6E5869}" type="sibTrans" cxnId="{36CFF213-FAE5-4D8B-ACBD-CB251D7640C1}">
      <dgm:prSet/>
      <dgm:spPr/>
      <dgm:t>
        <a:bodyPr/>
        <a:lstStyle/>
        <a:p>
          <a:endParaRPr lang="en-US"/>
        </a:p>
      </dgm:t>
    </dgm:pt>
    <dgm:pt modelId="{EFB53C9E-B878-4B9F-84D6-AB4B63A182F3}">
      <dgm:prSet/>
      <dgm:spPr/>
      <dgm:t>
        <a:bodyPr/>
        <a:lstStyle/>
        <a:p>
          <a:r>
            <a:rPr lang="en-GB" dirty="0">
              <a:latin typeface="Arial" panose="020B0604020202020204" pitchFamily="34" charset="0"/>
              <a:cs typeface="Arial" panose="020B0604020202020204" pitchFamily="34" charset="0"/>
            </a:rPr>
            <a:t>Repeated observations for the person are independent. Yet, there is a correlation among repeated observations in one person that arises from observations sharing unobserved variables.</a:t>
          </a:r>
          <a:endParaRPr lang="en-US" dirty="0">
            <a:latin typeface="Arial" panose="020B0604020202020204" pitchFamily="34" charset="0"/>
            <a:cs typeface="Arial" panose="020B0604020202020204" pitchFamily="34" charset="0"/>
          </a:endParaRPr>
        </a:p>
      </dgm:t>
    </dgm:pt>
    <dgm:pt modelId="{76642214-A7F5-4A15-9467-E15024EC53CF}" type="parTrans" cxnId="{49F137D3-70B0-42A8-AA54-FB6800371DD2}">
      <dgm:prSet/>
      <dgm:spPr/>
      <dgm:t>
        <a:bodyPr/>
        <a:lstStyle/>
        <a:p>
          <a:endParaRPr lang="en-US"/>
        </a:p>
      </dgm:t>
    </dgm:pt>
    <dgm:pt modelId="{DF825899-DDD2-4A12-B944-44A2C96AA422}" type="sibTrans" cxnId="{49F137D3-70B0-42A8-AA54-FB6800371DD2}">
      <dgm:prSet/>
      <dgm:spPr/>
      <dgm:t>
        <a:bodyPr/>
        <a:lstStyle/>
        <a:p>
          <a:endParaRPr lang="en-US"/>
        </a:p>
      </dgm:t>
    </dgm:pt>
    <dgm:pt modelId="{81B787E7-EF72-4DFC-A817-1CA0781BD88E}">
      <dgm:prSet/>
      <dgm:spPr/>
      <dgm:t>
        <a:bodyPr/>
        <a:lstStyle/>
        <a:p>
          <a:r>
            <a:rPr lang="en-GB" dirty="0">
              <a:latin typeface="Arial" panose="020B0604020202020204" pitchFamily="34" charset="0"/>
              <a:cs typeface="Arial" panose="020B0604020202020204" pitchFamily="34" charset="0"/>
            </a:rPr>
            <a:t>Useful when the objective is to make inference about an individual’s chance of disease rather than the effect of the explanatory variables on the population average.</a:t>
          </a:r>
        </a:p>
      </dgm:t>
    </dgm:pt>
    <dgm:pt modelId="{6B8FC2A3-485F-4D81-9C93-A25D5A4D374C}" type="parTrans" cxnId="{F4CAA2D4-6138-48C9-BB62-10FEEDD230EB}">
      <dgm:prSet/>
      <dgm:spPr/>
      <dgm:t>
        <a:bodyPr/>
        <a:lstStyle/>
        <a:p>
          <a:endParaRPr lang="en-GB"/>
        </a:p>
      </dgm:t>
    </dgm:pt>
    <dgm:pt modelId="{C6C816F4-EBE1-488A-BE92-D5732E85FB3A}" type="sibTrans" cxnId="{F4CAA2D4-6138-48C9-BB62-10FEEDD230EB}">
      <dgm:prSet/>
      <dgm:spPr/>
      <dgm:t>
        <a:bodyPr/>
        <a:lstStyle/>
        <a:p>
          <a:endParaRPr lang="en-GB"/>
        </a:p>
      </dgm:t>
    </dgm:pt>
    <dgm:pt modelId="{34349A76-B183-4761-A1BA-EF0496A274D1}" type="pres">
      <dgm:prSet presAssocID="{0E1ADEE3-74DD-4D40-917E-9F65F5890122}" presName="vert0" presStyleCnt="0">
        <dgm:presLayoutVars>
          <dgm:dir/>
          <dgm:animOne val="branch"/>
          <dgm:animLvl val="lvl"/>
        </dgm:presLayoutVars>
      </dgm:prSet>
      <dgm:spPr/>
    </dgm:pt>
    <dgm:pt modelId="{C7337470-27F3-4E9F-BF15-FD34E907ECEA}" type="pres">
      <dgm:prSet presAssocID="{81B787E7-EF72-4DFC-A817-1CA0781BD88E}" presName="thickLine" presStyleLbl="alignNode1" presStyleIdx="0" presStyleCnt="4"/>
      <dgm:spPr/>
    </dgm:pt>
    <dgm:pt modelId="{136DC1C5-0D8D-4CA3-B7E8-4EA7915815F8}" type="pres">
      <dgm:prSet presAssocID="{81B787E7-EF72-4DFC-A817-1CA0781BD88E}" presName="horz1" presStyleCnt="0"/>
      <dgm:spPr/>
    </dgm:pt>
    <dgm:pt modelId="{3EB80233-8AEA-47DE-80C0-233D7630EFC5}" type="pres">
      <dgm:prSet presAssocID="{81B787E7-EF72-4DFC-A817-1CA0781BD88E}" presName="tx1" presStyleLbl="revTx" presStyleIdx="0" presStyleCnt="4"/>
      <dgm:spPr/>
    </dgm:pt>
    <dgm:pt modelId="{DA92B228-BD9B-4E89-8061-06D481371540}" type="pres">
      <dgm:prSet presAssocID="{81B787E7-EF72-4DFC-A817-1CA0781BD88E}" presName="vert1" presStyleCnt="0"/>
      <dgm:spPr/>
    </dgm:pt>
    <dgm:pt modelId="{9F7445F9-2F10-4020-AC4B-A573E073E8DA}" type="pres">
      <dgm:prSet presAssocID="{E26535A1-5E88-4817-AD81-8EA5D48B5D8E}" presName="thickLine" presStyleLbl="alignNode1" presStyleIdx="1" presStyleCnt="4"/>
      <dgm:spPr/>
    </dgm:pt>
    <dgm:pt modelId="{2770C546-87D4-426B-8E11-7C89D4911925}" type="pres">
      <dgm:prSet presAssocID="{E26535A1-5E88-4817-AD81-8EA5D48B5D8E}" presName="horz1" presStyleCnt="0"/>
      <dgm:spPr/>
    </dgm:pt>
    <dgm:pt modelId="{47CD3EEA-B174-489D-A04C-634CFD1DAF4B}" type="pres">
      <dgm:prSet presAssocID="{E26535A1-5E88-4817-AD81-8EA5D48B5D8E}" presName="tx1" presStyleLbl="revTx" presStyleIdx="1" presStyleCnt="4"/>
      <dgm:spPr/>
    </dgm:pt>
    <dgm:pt modelId="{EC27F917-01EC-45DA-B704-EADFBEB3A071}" type="pres">
      <dgm:prSet presAssocID="{E26535A1-5E88-4817-AD81-8EA5D48B5D8E}" presName="vert1" presStyleCnt="0"/>
      <dgm:spPr/>
    </dgm:pt>
    <dgm:pt modelId="{37F5BC9D-10DB-44AA-99F7-E901175CB0AC}" type="pres">
      <dgm:prSet presAssocID="{C14BB100-FEB8-4687-9D26-3DE76FDC65BC}" presName="thickLine" presStyleLbl="alignNode1" presStyleIdx="2" presStyleCnt="4"/>
      <dgm:spPr/>
    </dgm:pt>
    <dgm:pt modelId="{91A49C42-67DB-40AE-BD04-EA3652A40DF4}" type="pres">
      <dgm:prSet presAssocID="{C14BB100-FEB8-4687-9D26-3DE76FDC65BC}" presName="horz1" presStyleCnt="0"/>
      <dgm:spPr/>
    </dgm:pt>
    <dgm:pt modelId="{A8AF9E5A-38FA-4DCF-8029-6289E9909B8C}" type="pres">
      <dgm:prSet presAssocID="{C14BB100-FEB8-4687-9D26-3DE76FDC65BC}" presName="tx1" presStyleLbl="revTx" presStyleIdx="2" presStyleCnt="4"/>
      <dgm:spPr/>
    </dgm:pt>
    <dgm:pt modelId="{BC08FA2F-3853-491B-8F54-9F7F66AEEA07}" type="pres">
      <dgm:prSet presAssocID="{C14BB100-FEB8-4687-9D26-3DE76FDC65BC}" presName="vert1" presStyleCnt="0"/>
      <dgm:spPr/>
    </dgm:pt>
    <dgm:pt modelId="{161AF287-E27D-4601-B3E0-AFA70CC0A779}" type="pres">
      <dgm:prSet presAssocID="{EFB53C9E-B878-4B9F-84D6-AB4B63A182F3}" presName="thickLine" presStyleLbl="alignNode1" presStyleIdx="3" presStyleCnt="4"/>
      <dgm:spPr/>
    </dgm:pt>
    <dgm:pt modelId="{470B91D9-B3AF-447B-BC7F-B31C2D819381}" type="pres">
      <dgm:prSet presAssocID="{EFB53C9E-B878-4B9F-84D6-AB4B63A182F3}" presName="horz1" presStyleCnt="0"/>
      <dgm:spPr/>
    </dgm:pt>
    <dgm:pt modelId="{47B5BB44-99DF-44D1-AEF1-642FB467AC13}" type="pres">
      <dgm:prSet presAssocID="{EFB53C9E-B878-4B9F-84D6-AB4B63A182F3}" presName="tx1" presStyleLbl="revTx" presStyleIdx="3" presStyleCnt="4"/>
      <dgm:spPr/>
    </dgm:pt>
    <dgm:pt modelId="{486C4F9B-1DCB-4D2D-90A5-0DEF3BBE83A4}" type="pres">
      <dgm:prSet presAssocID="{EFB53C9E-B878-4B9F-84D6-AB4B63A182F3}" presName="vert1" presStyleCnt="0"/>
      <dgm:spPr/>
    </dgm:pt>
  </dgm:ptLst>
  <dgm:cxnLst>
    <dgm:cxn modelId="{36CFF213-FAE5-4D8B-ACBD-CB251D7640C1}" srcId="{0E1ADEE3-74DD-4D40-917E-9F65F5890122}" destId="{C14BB100-FEB8-4687-9D26-3DE76FDC65BC}" srcOrd="2" destOrd="0" parTransId="{8FD6CF82-E86E-465A-B74A-E5CB5C53673D}" sibTransId="{379D208F-1977-4CBE-9378-0D42FE6E5869}"/>
    <dgm:cxn modelId="{48407DA0-B143-4119-95A5-889854405C87}" type="presOf" srcId="{EFB53C9E-B878-4B9F-84D6-AB4B63A182F3}" destId="{47B5BB44-99DF-44D1-AEF1-642FB467AC13}" srcOrd="0" destOrd="0" presId="urn:microsoft.com/office/officeart/2008/layout/LinedList"/>
    <dgm:cxn modelId="{6364E1A9-B008-48FD-9EAD-F076C3D68230}" type="presOf" srcId="{0E1ADEE3-74DD-4D40-917E-9F65F5890122}" destId="{34349A76-B183-4761-A1BA-EF0496A274D1}" srcOrd="0" destOrd="0" presId="urn:microsoft.com/office/officeart/2008/layout/LinedList"/>
    <dgm:cxn modelId="{6C9E86AE-878B-4F67-B75D-CA0643B4944B}" type="presOf" srcId="{C14BB100-FEB8-4687-9D26-3DE76FDC65BC}" destId="{A8AF9E5A-38FA-4DCF-8029-6289E9909B8C}" srcOrd="0" destOrd="0" presId="urn:microsoft.com/office/officeart/2008/layout/LinedList"/>
    <dgm:cxn modelId="{49F137D3-70B0-42A8-AA54-FB6800371DD2}" srcId="{0E1ADEE3-74DD-4D40-917E-9F65F5890122}" destId="{EFB53C9E-B878-4B9F-84D6-AB4B63A182F3}" srcOrd="3" destOrd="0" parTransId="{76642214-A7F5-4A15-9467-E15024EC53CF}" sibTransId="{DF825899-DDD2-4A12-B944-44A2C96AA422}"/>
    <dgm:cxn modelId="{F4CAA2D4-6138-48C9-BB62-10FEEDD230EB}" srcId="{0E1ADEE3-74DD-4D40-917E-9F65F5890122}" destId="{81B787E7-EF72-4DFC-A817-1CA0781BD88E}" srcOrd="0" destOrd="0" parTransId="{6B8FC2A3-485F-4D81-9C93-A25D5A4D374C}" sibTransId="{C6C816F4-EBE1-488A-BE92-D5732E85FB3A}"/>
    <dgm:cxn modelId="{788FCBD6-D6CA-4ED4-91BC-284F31710A58}" type="presOf" srcId="{81B787E7-EF72-4DFC-A817-1CA0781BD88E}" destId="{3EB80233-8AEA-47DE-80C0-233D7630EFC5}" srcOrd="0" destOrd="0" presId="urn:microsoft.com/office/officeart/2008/layout/LinedList"/>
    <dgm:cxn modelId="{22F62DDB-52EC-48C3-8394-9F3514917DEC}" type="presOf" srcId="{E26535A1-5E88-4817-AD81-8EA5D48B5D8E}" destId="{47CD3EEA-B174-489D-A04C-634CFD1DAF4B}" srcOrd="0" destOrd="0" presId="urn:microsoft.com/office/officeart/2008/layout/LinedList"/>
    <dgm:cxn modelId="{723331F0-4573-4863-9C71-19096F7F9D8F}" srcId="{0E1ADEE3-74DD-4D40-917E-9F65F5890122}" destId="{E26535A1-5E88-4817-AD81-8EA5D48B5D8E}" srcOrd="1" destOrd="0" parTransId="{16174674-F499-49BB-A763-F0E8E0E15AF8}" sibTransId="{B868E309-7F07-487C-B8AB-DDA505F6FFE8}"/>
    <dgm:cxn modelId="{C0D8156A-C63B-4597-B3D0-4C52339BCFA7}" type="presParOf" srcId="{34349A76-B183-4761-A1BA-EF0496A274D1}" destId="{C7337470-27F3-4E9F-BF15-FD34E907ECEA}" srcOrd="0" destOrd="0" presId="urn:microsoft.com/office/officeart/2008/layout/LinedList"/>
    <dgm:cxn modelId="{CE197275-34B6-4AA5-8194-2EFDFEE2C523}" type="presParOf" srcId="{34349A76-B183-4761-A1BA-EF0496A274D1}" destId="{136DC1C5-0D8D-4CA3-B7E8-4EA7915815F8}" srcOrd="1" destOrd="0" presId="urn:microsoft.com/office/officeart/2008/layout/LinedList"/>
    <dgm:cxn modelId="{4DCBDEE0-E373-42CE-9F63-185813265EAD}" type="presParOf" srcId="{136DC1C5-0D8D-4CA3-B7E8-4EA7915815F8}" destId="{3EB80233-8AEA-47DE-80C0-233D7630EFC5}" srcOrd="0" destOrd="0" presId="urn:microsoft.com/office/officeart/2008/layout/LinedList"/>
    <dgm:cxn modelId="{313181FA-292D-4248-A393-8192FD54871E}" type="presParOf" srcId="{136DC1C5-0D8D-4CA3-B7E8-4EA7915815F8}" destId="{DA92B228-BD9B-4E89-8061-06D481371540}" srcOrd="1" destOrd="0" presId="urn:microsoft.com/office/officeart/2008/layout/LinedList"/>
    <dgm:cxn modelId="{98CF80A7-0E84-4E57-85F2-6643A98E4067}" type="presParOf" srcId="{34349A76-B183-4761-A1BA-EF0496A274D1}" destId="{9F7445F9-2F10-4020-AC4B-A573E073E8DA}" srcOrd="2" destOrd="0" presId="urn:microsoft.com/office/officeart/2008/layout/LinedList"/>
    <dgm:cxn modelId="{E9869BAF-2BFB-4BF8-9212-F659D6F1ED3E}" type="presParOf" srcId="{34349A76-B183-4761-A1BA-EF0496A274D1}" destId="{2770C546-87D4-426B-8E11-7C89D4911925}" srcOrd="3" destOrd="0" presId="urn:microsoft.com/office/officeart/2008/layout/LinedList"/>
    <dgm:cxn modelId="{FD45F38C-493A-4589-ABAA-16ACF7ADE409}" type="presParOf" srcId="{2770C546-87D4-426B-8E11-7C89D4911925}" destId="{47CD3EEA-B174-489D-A04C-634CFD1DAF4B}" srcOrd="0" destOrd="0" presId="urn:microsoft.com/office/officeart/2008/layout/LinedList"/>
    <dgm:cxn modelId="{64EE78E9-70E7-41F4-B53E-41796C76D98C}" type="presParOf" srcId="{2770C546-87D4-426B-8E11-7C89D4911925}" destId="{EC27F917-01EC-45DA-B704-EADFBEB3A071}" srcOrd="1" destOrd="0" presId="urn:microsoft.com/office/officeart/2008/layout/LinedList"/>
    <dgm:cxn modelId="{7FD44425-9160-4630-BA02-2AD7374A6FA8}" type="presParOf" srcId="{34349A76-B183-4761-A1BA-EF0496A274D1}" destId="{37F5BC9D-10DB-44AA-99F7-E901175CB0AC}" srcOrd="4" destOrd="0" presId="urn:microsoft.com/office/officeart/2008/layout/LinedList"/>
    <dgm:cxn modelId="{113B0B6B-6ED9-417F-B04D-2FDB208C7F5B}" type="presParOf" srcId="{34349A76-B183-4761-A1BA-EF0496A274D1}" destId="{91A49C42-67DB-40AE-BD04-EA3652A40DF4}" srcOrd="5" destOrd="0" presId="urn:microsoft.com/office/officeart/2008/layout/LinedList"/>
    <dgm:cxn modelId="{3E36AE0F-11B2-416D-8E6A-B1A20C324F36}" type="presParOf" srcId="{91A49C42-67DB-40AE-BD04-EA3652A40DF4}" destId="{A8AF9E5A-38FA-4DCF-8029-6289E9909B8C}" srcOrd="0" destOrd="0" presId="urn:microsoft.com/office/officeart/2008/layout/LinedList"/>
    <dgm:cxn modelId="{57954DB2-801B-4EDB-A72F-4E2A5DF6EDDD}" type="presParOf" srcId="{91A49C42-67DB-40AE-BD04-EA3652A40DF4}" destId="{BC08FA2F-3853-491B-8F54-9F7F66AEEA07}" srcOrd="1" destOrd="0" presId="urn:microsoft.com/office/officeart/2008/layout/LinedList"/>
    <dgm:cxn modelId="{18C30385-6ADA-452F-BBCD-3BD721C6D4DF}" type="presParOf" srcId="{34349A76-B183-4761-A1BA-EF0496A274D1}" destId="{161AF287-E27D-4601-B3E0-AFA70CC0A779}" srcOrd="6" destOrd="0" presId="urn:microsoft.com/office/officeart/2008/layout/LinedList"/>
    <dgm:cxn modelId="{0193AA80-4B93-40A5-A627-41753496BDDA}" type="presParOf" srcId="{34349A76-B183-4761-A1BA-EF0496A274D1}" destId="{470B91D9-B3AF-447B-BC7F-B31C2D819381}" srcOrd="7" destOrd="0" presId="urn:microsoft.com/office/officeart/2008/layout/LinedList"/>
    <dgm:cxn modelId="{9BC52DEB-C770-49C1-80FC-619590B7141F}" type="presParOf" srcId="{470B91D9-B3AF-447B-BC7F-B31C2D819381}" destId="{47B5BB44-99DF-44D1-AEF1-642FB467AC13}" srcOrd="0" destOrd="0" presId="urn:microsoft.com/office/officeart/2008/layout/LinedList"/>
    <dgm:cxn modelId="{BB87D440-5484-4AA1-A030-C7780CCA111D}" type="presParOf" srcId="{470B91D9-B3AF-447B-BC7F-B31C2D819381}" destId="{486C4F9B-1DCB-4D2D-90A5-0DEF3BBE83A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E1ADEE3-74DD-4D40-917E-9F65F5890122}"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E26535A1-5E88-4817-AD81-8EA5D48B5D8E}">
      <dgm:prSet custT="1"/>
      <dgm:spPr/>
      <dgm:t>
        <a:bodyPr/>
        <a:lstStyle/>
        <a:p>
          <a:r>
            <a:rPr lang="en-GB" sz="2400" dirty="0">
              <a:latin typeface="Arial" panose="020B0604020202020204" pitchFamily="34" charset="0"/>
              <a:cs typeface="Arial" panose="020B0604020202020204" pitchFamily="34" charset="0"/>
            </a:rPr>
            <a:t>Include as predictors of the current outcome the previous response, the explanatory variables as well as the interaction between the previous response and the explanatory variables. </a:t>
          </a:r>
          <a:endParaRPr lang="en-US" sz="2400" dirty="0">
            <a:latin typeface="Arial" panose="020B0604020202020204" pitchFamily="34" charset="0"/>
            <a:cs typeface="Arial" panose="020B0604020202020204" pitchFamily="34" charset="0"/>
          </a:endParaRPr>
        </a:p>
      </dgm:t>
    </dgm:pt>
    <dgm:pt modelId="{16174674-F499-49BB-A763-F0E8E0E15AF8}" type="parTrans" cxnId="{723331F0-4573-4863-9C71-19096F7F9D8F}">
      <dgm:prSet/>
      <dgm:spPr/>
      <dgm:t>
        <a:bodyPr/>
        <a:lstStyle/>
        <a:p>
          <a:endParaRPr lang="en-US"/>
        </a:p>
      </dgm:t>
    </dgm:pt>
    <dgm:pt modelId="{B868E309-7F07-487C-B8AB-DDA505F6FFE8}" type="sibTrans" cxnId="{723331F0-4573-4863-9C71-19096F7F9D8F}">
      <dgm:prSet/>
      <dgm:spPr/>
      <dgm:t>
        <a:bodyPr/>
        <a:lstStyle/>
        <a:p>
          <a:endParaRPr lang="en-US"/>
        </a:p>
      </dgm:t>
    </dgm:pt>
    <dgm:pt modelId="{81B787E7-EF72-4DFC-A817-1CA0781BD88E}">
      <dgm:prSet custT="1"/>
      <dgm:spPr/>
      <dgm:t>
        <a:bodyPr/>
        <a:lstStyle/>
        <a:p>
          <a:r>
            <a:rPr lang="en-GB" sz="2400" dirty="0">
              <a:latin typeface="Arial" panose="020B0604020202020204" pitchFamily="34" charset="0"/>
              <a:cs typeface="Arial" panose="020B0604020202020204" pitchFamily="34" charset="0"/>
            </a:rPr>
            <a:t>Correlation among responses (Y</a:t>
          </a:r>
          <a:r>
            <a:rPr lang="en-GB" sz="2400" i="1" baseline="-25000" dirty="0">
              <a:latin typeface="Arial" panose="020B0604020202020204" pitchFamily="34" charset="0"/>
              <a:cs typeface="Arial" panose="020B0604020202020204" pitchFamily="34" charset="0"/>
            </a:rPr>
            <a:t>i1</a:t>
          </a:r>
          <a:r>
            <a:rPr lang="en-GB" sz="2400" dirty="0">
              <a:latin typeface="Arial" panose="020B0604020202020204" pitchFamily="34" charset="0"/>
              <a:cs typeface="Arial" panose="020B0604020202020204" pitchFamily="34" charset="0"/>
            </a:rPr>
            <a:t>….</a:t>
          </a:r>
          <a:r>
            <a:rPr lang="en-GB" sz="2400" dirty="0" err="1">
              <a:latin typeface="Arial" panose="020B0604020202020204" pitchFamily="34" charset="0"/>
              <a:cs typeface="Arial" panose="020B0604020202020204" pitchFamily="34" charset="0"/>
            </a:rPr>
            <a:t>Y</a:t>
          </a:r>
          <a:r>
            <a:rPr lang="en-GB" sz="2400" i="1" baseline="-25000" dirty="0" err="1">
              <a:latin typeface="Arial" panose="020B0604020202020204" pitchFamily="34" charset="0"/>
              <a:cs typeface="Arial" panose="020B0604020202020204" pitchFamily="34" charset="0"/>
            </a:rPr>
            <a:t>ini</a:t>
          </a:r>
          <a:r>
            <a:rPr lang="en-GB" sz="2400" dirty="0">
              <a:latin typeface="Arial" panose="020B0604020202020204" pitchFamily="34" charset="0"/>
              <a:cs typeface="Arial" panose="020B0604020202020204" pitchFamily="34" charset="0"/>
            </a:rPr>
            <a:t>) exists because the past values explicitly influence the present observation.</a:t>
          </a:r>
        </a:p>
      </dgm:t>
    </dgm:pt>
    <dgm:pt modelId="{6B8FC2A3-485F-4D81-9C93-A25D5A4D374C}" type="parTrans" cxnId="{F4CAA2D4-6138-48C9-BB62-10FEEDD230EB}">
      <dgm:prSet/>
      <dgm:spPr/>
      <dgm:t>
        <a:bodyPr/>
        <a:lstStyle/>
        <a:p>
          <a:endParaRPr lang="en-GB"/>
        </a:p>
      </dgm:t>
    </dgm:pt>
    <dgm:pt modelId="{C6C816F4-EBE1-488A-BE92-D5732E85FB3A}" type="sibTrans" cxnId="{F4CAA2D4-6138-48C9-BB62-10FEEDD230EB}">
      <dgm:prSet/>
      <dgm:spPr/>
      <dgm:t>
        <a:bodyPr/>
        <a:lstStyle/>
        <a:p>
          <a:endParaRPr lang="en-GB"/>
        </a:p>
      </dgm:t>
    </dgm:pt>
    <dgm:pt modelId="{7D296D05-69F2-43FA-9AE4-C561D7EF12FC}" type="pres">
      <dgm:prSet presAssocID="{0E1ADEE3-74DD-4D40-917E-9F65F5890122}" presName="vert0" presStyleCnt="0">
        <dgm:presLayoutVars>
          <dgm:dir/>
          <dgm:animOne val="branch"/>
          <dgm:animLvl val="lvl"/>
        </dgm:presLayoutVars>
      </dgm:prSet>
      <dgm:spPr/>
    </dgm:pt>
    <dgm:pt modelId="{BE171BA3-97CD-406F-A4B8-06752CBBFA65}" type="pres">
      <dgm:prSet presAssocID="{81B787E7-EF72-4DFC-A817-1CA0781BD88E}" presName="thickLine" presStyleLbl="alignNode1" presStyleIdx="0" presStyleCnt="2"/>
      <dgm:spPr/>
    </dgm:pt>
    <dgm:pt modelId="{A4534661-21E9-4140-92FD-08988FF3A342}" type="pres">
      <dgm:prSet presAssocID="{81B787E7-EF72-4DFC-A817-1CA0781BD88E}" presName="horz1" presStyleCnt="0"/>
      <dgm:spPr/>
    </dgm:pt>
    <dgm:pt modelId="{766CF365-D76A-446B-BFF9-20CD915A6381}" type="pres">
      <dgm:prSet presAssocID="{81B787E7-EF72-4DFC-A817-1CA0781BD88E}" presName="tx1" presStyleLbl="revTx" presStyleIdx="0" presStyleCnt="2"/>
      <dgm:spPr/>
    </dgm:pt>
    <dgm:pt modelId="{97296712-60DE-481B-9160-29B7B8F0892E}" type="pres">
      <dgm:prSet presAssocID="{81B787E7-EF72-4DFC-A817-1CA0781BD88E}" presName="vert1" presStyleCnt="0"/>
      <dgm:spPr/>
    </dgm:pt>
    <dgm:pt modelId="{1567D33C-3377-48BE-B7B5-81D9C9950CBB}" type="pres">
      <dgm:prSet presAssocID="{E26535A1-5E88-4817-AD81-8EA5D48B5D8E}" presName="thickLine" presStyleLbl="alignNode1" presStyleIdx="1" presStyleCnt="2"/>
      <dgm:spPr/>
    </dgm:pt>
    <dgm:pt modelId="{99033254-8A63-4728-B656-A4250B837530}" type="pres">
      <dgm:prSet presAssocID="{E26535A1-5E88-4817-AD81-8EA5D48B5D8E}" presName="horz1" presStyleCnt="0"/>
      <dgm:spPr/>
    </dgm:pt>
    <dgm:pt modelId="{A8C2F8BF-9170-49FA-8C64-1C41D596DDE4}" type="pres">
      <dgm:prSet presAssocID="{E26535A1-5E88-4817-AD81-8EA5D48B5D8E}" presName="tx1" presStyleLbl="revTx" presStyleIdx="1" presStyleCnt="2"/>
      <dgm:spPr/>
    </dgm:pt>
    <dgm:pt modelId="{1FBA53A5-8D7C-4AC3-B71D-5F7A91FDBE7B}" type="pres">
      <dgm:prSet presAssocID="{E26535A1-5E88-4817-AD81-8EA5D48B5D8E}" presName="vert1" presStyleCnt="0"/>
      <dgm:spPr/>
    </dgm:pt>
  </dgm:ptLst>
  <dgm:cxnLst>
    <dgm:cxn modelId="{38CBE61E-56FA-4BA8-B601-0356B1C6A867}" type="presOf" srcId="{0E1ADEE3-74DD-4D40-917E-9F65F5890122}" destId="{7D296D05-69F2-43FA-9AE4-C561D7EF12FC}" srcOrd="0" destOrd="0" presId="urn:microsoft.com/office/officeart/2008/layout/LinedList"/>
    <dgm:cxn modelId="{50D34E87-B73B-4AF0-8D45-B2611137BFEA}" type="presOf" srcId="{E26535A1-5E88-4817-AD81-8EA5D48B5D8E}" destId="{A8C2F8BF-9170-49FA-8C64-1C41D596DDE4}" srcOrd="0" destOrd="0" presId="urn:microsoft.com/office/officeart/2008/layout/LinedList"/>
    <dgm:cxn modelId="{F4CAA2D4-6138-48C9-BB62-10FEEDD230EB}" srcId="{0E1ADEE3-74DD-4D40-917E-9F65F5890122}" destId="{81B787E7-EF72-4DFC-A817-1CA0781BD88E}" srcOrd="0" destOrd="0" parTransId="{6B8FC2A3-485F-4D81-9C93-A25D5A4D374C}" sibTransId="{C6C816F4-EBE1-488A-BE92-D5732E85FB3A}"/>
    <dgm:cxn modelId="{48E99CEB-7FE8-4901-B994-45E3AEE2A638}" type="presOf" srcId="{81B787E7-EF72-4DFC-A817-1CA0781BD88E}" destId="{766CF365-D76A-446B-BFF9-20CD915A6381}" srcOrd="0" destOrd="0" presId="urn:microsoft.com/office/officeart/2008/layout/LinedList"/>
    <dgm:cxn modelId="{723331F0-4573-4863-9C71-19096F7F9D8F}" srcId="{0E1ADEE3-74DD-4D40-917E-9F65F5890122}" destId="{E26535A1-5E88-4817-AD81-8EA5D48B5D8E}" srcOrd="1" destOrd="0" parTransId="{16174674-F499-49BB-A763-F0E8E0E15AF8}" sibTransId="{B868E309-7F07-487C-B8AB-DDA505F6FFE8}"/>
    <dgm:cxn modelId="{CE4E1BA2-671D-43BC-AF46-1682761F7EEB}" type="presParOf" srcId="{7D296D05-69F2-43FA-9AE4-C561D7EF12FC}" destId="{BE171BA3-97CD-406F-A4B8-06752CBBFA65}" srcOrd="0" destOrd="0" presId="urn:microsoft.com/office/officeart/2008/layout/LinedList"/>
    <dgm:cxn modelId="{E268AD23-1555-4934-B36E-ED669C61992E}" type="presParOf" srcId="{7D296D05-69F2-43FA-9AE4-C561D7EF12FC}" destId="{A4534661-21E9-4140-92FD-08988FF3A342}" srcOrd="1" destOrd="0" presId="urn:microsoft.com/office/officeart/2008/layout/LinedList"/>
    <dgm:cxn modelId="{FAFA607C-EFF8-48F1-AD2E-ACD8FAFB90B5}" type="presParOf" srcId="{A4534661-21E9-4140-92FD-08988FF3A342}" destId="{766CF365-D76A-446B-BFF9-20CD915A6381}" srcOrd="0" destOrd="0" presId="urn:microsoft.com/office/officeart/2008/layout/LinedList"/>
    <dgm:cxn modelId="{964FB9EB-7D94-4718-AB80-E36114891AF8}" type="presParOf" srcId="{A4534661-21E9-4140-92FD-08988FF3A342}" destId="{97296712-60DE-481B-9160-29B7B8F0892E}" srcOrd="1" destOrd="0" presId="urn:microsoft.com/office/officeart/2008/layout/LinedList"/>
    <dgm:cxn modelId="{340FBF85-C316-4B64-AE98-2353A7387808}" type="presParOf" srcId="{7D296D05-69F2-43FA-9AE4-C561D7EF12FC}" destId="{1567D33C-3377-48BE-B7B5-81D9C9950CBB}" srcOrd="2" destOrd="0" presId="urn:microsoft.com/office/officeart/2008/layout/LinedList"/>
    <dgm:cxn modelId="{9AD3E244-EDAB-4D44-BF43-BF97E5F8ED65}" type="presParOf" srcId="{7D296D05-69F2-43FA-9AE4-C561D7EF12FC}" destId="{99033254-8A63-4728-B656-A4250B837530}" srcOrd="3" destOrd="0" presId="urn:microsoft.com/office/officeart/2008/layout/LinedList"/>
    <dgm:cxn modelId="{D076A3AB-A0D3-4124-A8F1-2A6203120730}" type="presParOf" srcId="{99033254-8A63-4728-B656-A4250B837530}" destId="{A8C2F8BF-9170-49FA-8C64-1C41D596DDE4}" srcOrd="0" destOrd="0" presId="urn:microsoft.com/office/officeart/2008/layout/LinedList"/>
    <dgm:cxn modelId="{69410D8D-F9DC-4E47-A337-092AA010823D}" type="presParOf" srcId="{99033254-8A63-4728-B656-A4250B837530}" destId="{1FBA53A5-8D7C-4AC3-B71D-5F7A91FDBE7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443129F-2CEC-4A9D-BCED-5D461696F41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A3980A7-3CAB-4882-ADB8-FBC13DF79848}">
      <dgm:prSet/>
      <dgm:spPr/>
      <dgm:t>
        <a:bodyPr/>
        <a:lstStyle/>
        <a:p>
          <a:r>
            <a:rPr lang="en-GB"/>
            <a:t>The study remains observational; does not lead to a firm conclusion that interventions targeting fruit &amp; vegetable intake and depression will reduce incidence of starting to smoke and make people quit smoking.</a:t>
          </a:r>
          <a:endParaRPr lang="en-US"/>
        </a:p>
      </dgm:t>
    </dgm:pt>
    <dgm:pt modelId="{E518F697-F262-4A4B-BCA3-60284684A631}" type="parTrans" cxnId="{01A81153-DBAE-471A-AC9F-9AD16174129B}">
      <dgm:prSet/>
      <dgm:spPr/>
      <dgm:t>
        <a:bodyPr/>
        <a:lstStyle/>
        <a:p>
          <a:endParaRPr lang="en-US"/>
        </a:p>
      </dgm:t>
    </dgm:pt>
    <dgm:pt modelId="{0B045D3E-6AB5-4863-9BFE-165E555017BA}" type="sibTrans" cxnId="{01A81153-DBAE-471A-AC9F-9AD16174129B}">
      <dgm:prSet/>
      <dgm:spPr/>
      <dgm:t>
        <a:bodyPr/>
        <a:lstStyle/>
        <a:p>
          <a:endParaRPr lang="en-US"/>
        </a:p>
      </dgm:t>
    </dgm:pt>
    <dgm:pt modelId="{8ED3C65F-54E5-447E-B0A7-ABC31BA7A640}">
      <dgm:prSet/>
      <dgm:spPr/>
      <dgm:t>
        <a:bodyPr/>
        <a:lstStyle/>
        <a:p>
          <a:r>
            <a:rPr lang="en-GB"/>
            <a:t>However, experimental designs to determine whether higher FVI inhibits smoking progression are limited by feasibility and design considerations.</a:t>
          </a:r>
          <a:endParaRPr lang="en-US"/>
        </a:p>
      </dgm:t>
    </dgm:pt>
    <dgm:pt modelId="{88EA1B61-D9ED-4468-AC78-F7844B62A801}" type="parTrans" cxnId="{655E1EB4-A833-45EA-A742-55994E1AC470}">
      <dgm:prSet/>
      <dgm:spPr/>
      <dgm:t>
        <a:bodyPr/>
        <a:lstStyle/>
        <a:p>
          <a:endParaRPr lang="en-US"/>
        </a:p>
      </dgm:t>
    </dgm:pt>
    <dgm:pt modelId="{EAFF63F5-B875-4C3C-899B-399DB7579F0F}" type="sibTrans" cxnId="{655E1EB4-A833-45EA-A742-55994E1AC470}">
      <dgm:prSet/>
      <dgm:spPr/>
      <dgm:t>
        <a:bodyPr/>
        <a:lstStyle/>
        <a:p>
          <a:endParaRPr lang="en-US"/>
        </a:p>
      </dgm:t>
    </dgm:pt>
    <dgm:pt modelId="{18A3A745-7D2D-4DD9-B00F-E93A71126B42}">
      <dgm:prSet/>
      <dgm:spPr/>
      <dgm:t>
        <a:bodyPr/>
        <a:lstStyle/>
        <a:p>
          <a:r>
            <a:rPr lang="en-GB"/>
            <a:t>Potential bias from missing data.</a:t>
          </a:r>
          <a:endParaRPr lang="en-US"/>
        </a:p>
      </dgm:t>
    </dgm:pt>
    <dgm:pt modelId="{054103A3-1A26-42B0-A248-9C5DEF6879EB}" type="parTrans" cxnId="{202EC3B3-056B-4EBE-9894-FF00C77EF0C2}">
      <dgm:prSet/>
      <dgm:spPr/>
      <dgm:t>
        <a:bodyPr/>
        <a:lstStyle/>
        <a:p>
          <a:endParaRPr lang="en-US"/>
        </a:p>
      </dgm:t>
    </dgm:pt>
    <dgm:pt modelId="{7793ABC2-7D90-428F-951E-B1BE39F03B87}" type="sibTrans" cxnId="{202EC3B3-056B-4EBE-9894-FF00C77EF0C2}">
      <dgm:prSet/>
      <dgm:spPr/>
      <dgm:t>
        <a:bodyPr/>
        <a:lstStyle/>
        <a:p>
          <a:endParaRPr lang="en-US"/>
        </a:p>
      </dgm:t>
    </dgm:pt>
    <dgm:pt modelId="{8B225CC1-24F7-4CA6-B770-DDCB9100627D}" type="pres">
      <dgm:prSet presAssocID="{6443129F-2CEC-4A9D-BCED-5D461696F412}" presName="root" presStyleCnt="0">
        <dgm:presLayoutVars>
          <dgm:dir/>
          <dgm:resizeHandles val="exact"/>
        </dgm:presLayoutVars>
      </dgm:prSet>
      <dgm:spPr/>
    </dgm:pt>
    <dgm:pt modelId="{930408F8-6F84-4913-A69B-F1235B435EAC}" type="pres">
      <dgm:prSet presAssocID="{9A3980A7-3CAB-4882-ADB8-FBC13DF79848}" presName="compNode" presStyleCnt="0"/>
      <dgm:spPr/>
    </dgm:pt>
    <dgm:pt modelId="{7123432E-8B33-4E10-B17E-5B9772D70A88}" type="pres">
      <dgm:prSet presAssocID="{9A3980A7-3CAB-4882-ADB8-FBC13DF79848}" presName="bgRect" presStyleLbl="bgShp" presStyleIdx="0" presStyleCnt="3"/>
      <dgm:spPr/>
    </dgm:pt>
    <dgm:pt modelId="{41B5DB5A-78F3-46D2-B47E-A2ABAADBB2EE}" type="pres">
      <dgm:prSet presAssocID="{9A3980A7-3CAB-4882-ADB8-FBC13DF7984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o Smoking"/>
        </a:ext>
      </dgm:extLst>
    </dgm:pt>
    <dgm:pt modelId="{DA70E597-EB06-4EB2-BB66-886F5AD4DAD6}" type="pres">
      <dgm:prSet presAssocID="{9A3980A7-3CAB-4882-ADB8-FBC13DF79848}" presName="spaceRect" presStyleCnt="0"/>
      <dgm:spPr/>
    </dgm:pt>
    <dgm:pt modelId="{95A3FCDF-F65C-42AA-AFD4-3029241295DB}" type="pres">
      <dgm:prSet presAssocID="{9A3980A7-3CAB-4882-ADB8-FBC13DF79848}" presName="parTx" presStyleLbl="revTx" presStyleIdx="0" presStyleCnt="3">
        <dgm:presLayoutVars>
          <dgm:chMax val="0"/>
          <dgm:chPref val="0"/>
        </dgm:presLayoutVars>
      </dgm:prSet>
      <dgm:spPr/>
    </dgm:pt>
    <dgm:pt modelId="{6312107E-93C7-4178-A92C-EAB3828F0AB0}" type="pres">
      <dgm:prSet presAssocID="{0B045D3E-6AB5-4863-9BFE-165E555017BA}" presName="sibTrans" presStyleCnt="0"/>
      <dgm:spPr/>
    </dgm:pt>
    <dgm:pt modelId="{32032138-EC9A-450B-AEEE-8B536D53E02D}" type="pres">
      <dgm:prSet presAssocID="{8ED3C65F-54E5-447E-B0A7-ABC31BA7A640}" presName="compNode" presStyleCnt="0"/>
      <dgm:spPr/>
    </dgm:pt>
    <dgm:pt modelId="{5FD1A4BF-0939-4453-95DF-1ED3676B35E0}" type="pres">
      <dgm:prSet presAssocID="{8ED3C65F-54E5-447E-B0A7-ABC31BA7A640}" presName="bgRect" presStyleLbl="bgShp" presStyleIdx="1" presStyleCnt="3"/>
      <dgm:spPr/>
    </dgm:pt>
    <dgm:pt modelId="{F91C6780-E836-450D-9DCE-BBB0885C597E}" type="pres">
      <dgm:prSet presAssocID="{8ED3C65F-54E5-447E-B0A7-ABC31BA7A64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t"/>
        </a:ext>
      </dgm:extLst>
    </dgm:pt>
    <dgm:pt modelId="{440065E9-E209-43B9-9F6B-9995B8519B8C}" type="pres">
      <dgm:prSet presAssocID="{8ED3C65F-54E5-447E-B0A7-ABC31BA7A640}" presName="spaceRect" presStyleCnt="0"/>
      <dgm:spPr/>
    </dgm:pt>
    <dgm:pt modelId="{F6B6BECA-78E3-4AF4-BC5D-B2867C8C2D2F}" type="pres">
      <dgm:prSet presAssocID="{8ED3C65F-54E5-447E-B0A7-ABC31BA7A640}" presName="parTx" presStyleLbl="revTx" presStyleIdx="1" presStyleCnt="3">
        <dgm:presLayoutVars>
          <dgm:chMax val="0"/>
          <dgm:chPref val="0"/>
        </dgm:presLayoutVars>
      </dgm:prSet>
      <dgm:spPr/>
    </dgm:pt>
    <dgm:pt modelId="{738BEF6C-D024-4F46-9EA3-A7E01129E861}" type="pres">
      <dgm:prSet presAssocID="{EAFF63F5-B875-4C3C-899B-399DB7579F0F}" presName="sibTrans" presStyleCnt="0"/>
      <dgm:spPr/>
    </dgm:pt>
    <dgm:pt modelId="{B84312D4-56B1-4C19-96E4-BDB4AD89EA7D}" type="pres">
      <dgm:prSet presAssocID="{18A3A745-7D2D-4DD9-B00F-E93A71126B42}" presName="compNode" presStyleCnt="0"/>
      <dgm:spPr/>
    </dgm:pt>
    <dgm:pt modelId="{337805E2-CB28-476B-93E3-489F032734ED}" type="pres">
      <dgm:prSet presAssocID="{18A3A745-7D2D-4DD9-B00F-E93A71126B42}" presName="bgRect" presStyleLbl="bgShp" presStyleIdx="2" presStyleCnt="3"/>
      <dgm:spPr/>
    </dgm:pt>
    <dgm:pt modelId="{ECD098A6-6AB0-48FB-B23C-BCA454DDE9B8}" type="pres">
      <dgm:prSet presAssocID="{18A3A745-7D2D-4DD9-B00F-E93A71126B4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rning"/>
        </a:ext>
      </dgm:extLst>
    </dgm:pt>
    <dgm:pt modelId="{6D682401-7FD9-452B-B1CB-EC6CA9675952}" type="pres">
      <dgm:prSet presAssocID="{18A3A745-7D2D-4DD9-B00F-E93A71126B42}" presName="spaceRect" presStyleCnt="0"/>
      <dgm:spPr/>
    </dgm:pt>
    <dgm:pt modelId="{5187EC74-9928-4AD6-A758-F75F0EE5D248}" type="pres">
      <dgm:prSet presAssocID="{18A3A745-7D2D-4DD9-B00F-E93A71126B42}" presName="parTx" presStyleLbl="revTx" presStyleIdx="2" presStyleCnt="3">
        <dgm:presLayoutVars>
          <dgm:chMax val="0"/>
          <dgm:chPref val="0"/>
        </dgm:presLayoutVars>
      </dgm:prSet>
      <dgm:spPr/>
    </dgm:pt>
  </dgm:ptLst>
  <dgm:cxnLst>
    <dgm:cxn modelId="{819A5820-3277-4D7F-AA2E-AB6C32040052}" type="presOf" srcId="{9A3980A7-3CAB-4882-ADB8-FBC13DF79848}" destId="{95A3FCDF-F65C-42AA-AFD4-3029241295DB}" srcOrd="0" destOrd="0" presId="urn:microsoft.com/office/officeart/2018/2/layout/IconVerticalSolidList"/>
    <dgm:cxn modelId="{908FE12F-781A-46E2-A5D5-226626110A0E}" type="presOf" srcId="{18A3A745-7D2D-4DD9-B00F-E93A71126B42}" destId="{5187EC74-9928-4AD6-A758-F75F0EE5D248}" srcOrd="0" destOrd="0" presId="urn:microsoft.com/office/officeart/2018/2/layout/IconVerticalSolidList"/>
    <dgm:cxn modelId="{01A81153-DBAE-471A-AC9F-9AD16174129B}" srcId="{6443129F-2CEC-4A9D-BCED-5D461696F412}" destId="{9A3980A7-3CAB-4882-ADB8-FBC13DF79848}" srcOrd="0" destOrd="0" parTransId="{E518F697-F262-4A4B-BCA3-60284684A631}" sibTransId="{0B045D3E-6AB5-4863-9BFE-165E555017BA}"/>
    <dgm:cxn modelId="{1640949F-7AED-4991-8945-87A89F5B09A3}" type="presOf" srcId="{6443129F-2CEC-4A9D-BCED-5D461696F412}" destId="{8B225CC1-24F7-4CA6-B770-DDCB9100627D}" srcOrd="0" destOrd="0" presId="urn:microsoft.com/office/officeart/2018/2/layout/IconVerticalSolidList"/>
    <dgm:cxn modelId="{202EC3B3-056B-4EBE-9894-FF00C77EF0C2}" srcId="{6443129F-2CEC-4A9D-BCED-5D461696F412}" destId="{18A3A745-7D2D-4DD9-B00F-E93A71126B42}" srcOrd="2" destOrd="0" parTransId="{054103A3-1A26-42B0-A248-9C5DEF6879EB}" sibTransId="{7793ABC2-7D90-428F-951E-B1BE39F03B87}"/>
    <dgm:cxn modelId="{655E1EB4-A833-45EA-A742-55994E1AC470}" srcId="{6443129F-2CEC-4A9D-BCED-5D461696F412}" destId="{8ED3C65F-54E5-447E-B0A7-ABC31BA7A640}" srcOrd="1" destOrd="0" parTransId="{88EA1B61-D9ED-4468-AC78-F7844B62A801}" sibTransId="{EAFF63F5-B875-4C3C-899B-399DB7579F0F}"/>
    <dgm:cxn modelId="{9F2C0FB9-9115-49D0-9C35-862ACC4B4D68}" type="presOf" srcId="{8ED3C65F-54E5-447E-B0A7-ABC31BA7A640}" destId="{F6B6BECA-78E3-4AF4-BC5D-B2867C8C2D2F}" srcOrd="0" destOrd="0" presId="urn:microsoft.com/office/officeart/2018/2/layout/IconVerticalSolidList"/>
    <dgm:cxn modelId="{5E32CC09-11C0-49F9-82EC-2EFD3682EA17}" type="presParOf" srcId="{8B225CC1-24F7-4CA6-B770-DDCB9100627D}" destId="{930408F8-6F84-4913-A69B-F1235B435EAC}" srcOrd="0" destOrd="0" presId="urn:microsoft.com/office/officeart/2018/2/layout/IconVerticalSolidList"/>
    <dgm:cxn modelId="{50150996-0227-43D8-8910-B8C263A19C40}" type="presParOf" srcId="{930408F8-6F84-4913-A69B-F1235B435EAC}" destId="{7123432E-8B33-4E10-B17E-5B9772D70A88}" srcOrd="0" destOrd="0" presId="urn:microsoft.com/office/officeart/2018/2/layout/IconVerticalSolidList"/>
    <dgm:cxn modelId="{DC39F443-CA30-4701-B261-DCF2BC0A6C42}" type="presParOf" srcId="{930408F8-6F84-4913-A69B-F1235B435EAC}" destId="{41B5DB5A-78F3-46D2-B47E-A2ABAADBB2EE}" srcOrd="1" destOrd="0" presId="urn:microsoft.com/office/officeart/2018/2/layout/IconVerticalSolidList"/>
    <dgm:cxn modelId="{0658CDB6-5574-4BC4-A0AA-4D6B6A90DF50}" type="presParOf" srcId="{930408F8-6F84-4913-A69B-F1235B435EAC}" destId="{DA70E597-EB06-4EB2-BB66-886F5AD4DAD6}" srcOrd="2" destOrd="0" presId="urn:microsoft.com/office/officeart/2018/2/layout/IconVerticalSolidList"/>
    <dgm:cxn modelId="{A44772DA-CCEA-4702-92B7-7461FDE9EA05}" type="presParOf" srcId="{930408F8-6F84-4913-A69B-F1235B435EAC}" destId="{95A3FCDF-F65C-42AA-AFD4-3029241295DB}" srcOrd="3" destOrd="0" presId="urn:microsoft.com/office/officeart/2018/2/layout/IconVerticalSolidList"/>
    <dgm:cxn modelId="{E28AF29B-D62E-4BBD-A629-2317957EBEE0}" type="presParOf" srcId="{8B225CC1-24F7-4CA6-B770-DDCB9100627D}" destId="{6312107E-93C7-4178-A92C-EAB3828F0AB0}" srcOrd="1" destOrd="0" presId="urn:microsoft.com/office/officeart/2018/2/layout/IconVerticalSolidList"/>
    <dgm:cxn modelId="{EABD02FA-5147-4BBF-9C86-32EE0263A953}" type="presParOf" srcId="{8B225CC1-24F7-4CA6-B770-DDCB9100627D}" destId="{32032138-EC9A-450B-AEEE-8B536D53E02D}" srcOrd="2" destOrd="0" presId="urn:microsoft.com/office/officeart/2018/2/layout/IconVerticalSolidList"/>
    <dgm:cxn modelId="{DE8DA8E5-6265-47C6-A196-922677C10528}" type="presParOf" srcId="{32032138-EC9A-450B-AEEE-8B536D53E02D}" destId="{5FD1A4BF-0939-4453-95DF-1ED3676B35E0}" srcOrd="0" destOrd="0" presId="urn:microsoft.com/office/officeart/2018/2/layout/IconVerticalSolidList"/>
    <dgm:cxn modelId="{617A193E-C2BB-4840-B8FD-256A95C6250B}" type="presParOf" srcId="{32032138-EC9A-450B-AEEE-8B536D53E02D}" destId="{F91C6780-E836-450D-9DCE-BBB0885C597E}" srcOrd="1" destOrd="0" presId="urn:microsoft.com/office/officeart/2018/2/layout/IconVerticalSolidList"/>
    <dgm:cxn modelId="{BBF9F62D-5AD4-46C7-92D9-41A9E65945F9}" type="presParOf" srcId="{32032138-EC9A-450B-AEEE-8B536D53E02D}" destId="{440065E9-E209-43B9-9F6B-9995B8519B8C}" srcOrd="2" destOrd="0" presId="urn:microsoft.com/office/officeart/2018/2/layout/IconVerticalSolidList"/>
    <dgm:cxn modelId="{79668EF6-96DF-4095-98B5-37019075A879}" type="presParOf" srcId="{32032138-EC9A-450B-AEEE-8B536D53E02D}" destId="{F6B6BECA-78E3-4AF4-BC5D-B2867C8C2D2F}" srcOrd="3" destOrd="0" presId="urn:microsoft.com/office/officeart/2018/2/layout/IconVerticalSolidList"/>
    <dgm:cxn modelId="{D3BF7769-3044-4C94-9823-99A16C9F9811}" type="presParOf" srcId="{8B225CC1-24F7-4CA6-B770-DDCB9100627D}" destId="{738BEF6C-D024-4F46-9EA3-A7E01129E861}" srcOrd="3" destOrd="0" presId="urn:microsoft.com/office/officeart/2018/2/layout/IconVerticalSolidList"/>
    <dgm:cxn modelId="{5B3BC26E-B803-4628-AF51-A7425C0C952E}" type="presParOf" srcId="{8B225CC1-24F7-4CA6-B770-DDCB9100627D}" destId="{B84312D4-56B1-4C19-96E4-BDB4AD89EA7D}" srcOrd="4" destOrd="0" presId="urn:microsoft.com/office/officeart/2018/2/layout/IconVerticalSolidList"/>
    <dgm:cxn modelId="{4F1C2AD4-6003-41D5-86DD-CBBCEEE420C6}" type="presParOf" srcId="{B84312D4-56B1-4C19-96E4-BDB4AD89EA7D}" destId="{337805E2-CB28-476B-93E3-489F032734ED}" srcOrd="0" destOrd="0" presId="urn:microsoft.com/office/officeart/2018/2/layout/IconVerticalSolidList"/>
    <dgm:cxn modelId="{CD8C6C19-8087-4175-87FB-8E5E1783A264}" type="presParOf" srcId="{B84312D4-56B1-4C19-96E4-BDB4AD89EA7D}" destId="{ECD098A6-6AB0-48FB-B23C-BCA454DDE9B8}" srcOrd="1" destOrd="0" presId="urn:microsoft.com/office/officeart/2018/2/layout/IconVerticalSolidList"/>
    <dgm:cxn modelId="{BF9A8545-85BE-4332-93B1-2463B81D8326}" type="presParOf" srcId="{B84312D4-56B1-4C19-96E4-BDB4AD89EA7D}" destId="{6D682401-7FD9-452B-B1CB-EC6CA9675952}" srcOrd="2" destOrd="0" presId="urn:microsoft.com/office/officeart/2018/2/layout/IconVerticalSolidList"/>
    <dgm:cxn modelId="{EB987E3D-DCB7-4CB6-B0D6-066386E75561}" type="presParOf" srcId="{B84312D4-56B1-4C19-96E4-BDB4AD89EA7D}" destId="{5187EC74-9928-4AD6-A758-F75F0EE5D24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535F85F-49B1-4586-93A8-F2C00714BC2B}"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7DE0BF44-6BC6-48FE-B5D6-9C8358FD1778}">
      <dgm:prSet/>
      <dgm:spPr/>
      <dgm:t>
        <a:bodyPr/>
        <a:lstStyle/>
        <a:p>
          <a:r>
            <a:rPr lang="en-GB"/>
            <a:t>It is possible to know the determinants of observing a particular health behaviour, and which determinant contributes the most, for certain sub-groups of the population. </a:t>
          </a:r>
          <a:endParaRPr lang="en-US"/>
        </a:p>
      </dgm:t>
    </dgm:pt>
    <dgm:pt modelId="{AEFE45DA-3598-459D-9487-691AC89ABEC7}" type="parTrans" cxnId="{AD8327D7-D243-47A8-AD5F-C84272D66227}">
      <dgm:prSet/>
      <dgm:spPr/>
      <dgm:t>
        <a:bodyPr/>
        <a:lstStyle/>
        <a:p>
          <a:endParaRPr lang="en-US"/>
        </a:p>
      </dgm:t>
    </dgm:pt>
    <dgm:pt modelId="{314C2E17-169F-408C-9B6C-80DDBCF6CFC5}" type="sibTrans" cxnId="{AD8327D7-D243-47A8-AD5F-C84272D66227}">
      <dgm:prSet/>
      <dgm:spPr/>
      <dgm:t>
        <a:bodyPr/>
        <a:lstStyle/>
        <a:p>
          <a:endParaRPr lang="en-US"/>
        </a:p>
      </dgm:t>
    </dgm:pt>
    <dgm:pt modelId="{4EDFC37B-5D1A-4C21-AB6C-EDE53C2BEF5F}">
      <dgm:prSet/>
      <dgm:spPr/>
      <dgm:t>
        <a:bodyPr/>
        <a:lstStyle/>
        <a:p>
          <a:r>
            <a:rPr lang="en-GB"/>
            <a:t>If we have evidence on the effectiveness of a public health intervention in changing a health behaviour, we can determine how change in one health behaviour influences another over time.</a:t>
          </a:r>
          <a:endParaRPr lang="en-US"/>
        </a:p>
      </dgm:t>
    </dgm:pt>
    <dgm:pt modelId="{EE62ACCB-B319-404C-81EC-95DF86AC6F79}" type="parTrans" cxnId="{1E8B561B-3877-4527-B2D8-2C14C6447EBC}">
      <dgm:prSet/>
      <dgm:spPr/>
      <dgm:t>
        <a:bodyPr/>
        <a:lstStyle/>
        <a:p>
          <a:endParaRPr lang="en-US"/>
        </a:p>
      </dgm:t>
    </dgm:pt>
    <dgm:pt modelId="{651D39FC-A09A-4930-A522-5372CB42B09F}" type="sibTrans" cxnId="{1E8B561B-3877-4527-B2D8-2C14C6447EBC}">
      <dgm:prSet/>
      <dgm:spPr/>
      <dgm:t>
        <a:bodyPr/>
        <a:lstStyle/>
        <a:p>
          <a:endParaRPr lang="en-US"/>
        </a:p>
      </dgm:t>
    </dgm:pt>
    <dgm:pt modelId="{91332EE3-7942-43ED-ABE2-04461E064DF9}">
      <dgm:prSet/>
      <dgm:spPr/>
      <dgm:t>
        <a:bodyPr/>
        <a:lstStyle/>
        <a:p>
          <a:r>
            <a:rPr lang="en-GB"/>
            <a:t>Effect of explanatory variables on smoking by socioeconomic status.</a:t>
          </a:r>
          <a:endParaRPr lang="en-US"/>
        </a:p>
      </dgm:t>
    </dgm:pt>
    <dgm:pt modelId="{7D0D98ED-FF9C-4E6D-AAFF-A724F68D7149}" type="parTrans" cxnId="{38285AB4-51B1-4B7C-8970-0557263D32CE}">
      <dgm:prSet/>
      <dgm:spPr/>
      <dgm:t>
        <a:bodyPr/>
        <a:lstStyle/>
        <a:p>
          <a:endParaRPr lang="en-US"/>
        </a:p>
      </dgm:t>
    </dgm:pt>
    <dgm:pt modelId="{480469BF-B80C-4228-B17F-CD9F1522D74A}" type="sibTrans" cxnId="{38285AB4-51B1-4B7C-8970-0557263D32CE}">
      <dgm:prSet/>
      <dgm:spPr/>
      <dgm:t>
        <a:bodyPr/>
        <a:lstStyle/>
        <a:p>
          <a:endParaRPr lang="en-US"/>
        </a:p>
      </dgm:t>
    </dgm:pt>
    <dgm:pt modelId="{469C1BDC-4011-425E-9500-6199FFF9674B}">
      <dgm:prSet/>
      <dgm:spPr/>
      <dgm:t>
        <a:bodyPr/>
        <a:lstStyle/>
        <a:p>
          <a:r>
            <a:rPr lang="en-GB" dirty="0"/>
            <a:t>Other longitudinal models such as state transition models to explore determinants of quitting and starting smoking.</a:t>
          </a:r>
          <a:endParaRPr lang="en-US" dirty="0"/>
        </a:p>
      </dgm:t>
    </dgm:pt>
    <dgm:pt modelId="{5A3996BD-F215-426A-A266-9B419691969D}" type="parTrans" cxnId="{FCAA5AD6-692D-4D6E-96F3-FBF10E8C4974}">
      <dgm:prSet/>
      <dgm:spPr/>
      <dgm:t>
        <a:bodyPr/>
        <a:lstStyle/>
        <a:p>
          <a:endParaRPr lang="en-US"/>
        </a:p>
      </dgm:t>
    </dgm:pt>
    <dgm:pt modelId="{E91A7ED9-BA5B-4BB4-A199-E91C2182A21F}" type="sibTrans" cxnId="{FCAA5AD6-692D-4D6E-96F3-FBF10E8C4974}">
      <dgm:prSet/>
      <dgm:spPr/>
      <dgm:t>
        <a:bodyPr/>
        <a:lstStyle/>
        <a:p>
          <a:endParaRPr lang="en-US"/>
        </a:p>
      </dgm:t>
    </dgm:pt>
    <dgm:pt modelId="{9E46ABD4-BD32-486E-BB67-78F913C5E6DE}" type="pres">
      <dgm:prSet presAssocID="{A535F85F-49B1-4586-93A8-F2C00714BC2B}" presName="linear" presStyleCnt="0">
        <dgm:presLayoutVars>
          <dgm:animLvl val="lvl"/>
          <dgm:resizeHandles val="exact"/>
        </dgm:presLayoutVars>
      </dgm:prSet>
      <dgm:spPr/>
    </dgm:pt>
    <dgm:pt modelId="{AFA1B585-73DC-4625-9973-95EEFCB224A8}" type="pres">
      <dgm:prSet presAssocID="{7DE0BF44-6BC6-48FE-B5D6-9C8358FD1778}" presName="parentText" presStyleLbl="node1" presStyleIdx="0" presStyleCnt="4">
        <dgm:presLayoutVars>
          <dgm:chMax val="0"/>
          <dgm:bulletEnabled val="1"/>
        </dgm:presLayoutVars>
      </dgm:prSet>
      <dgm:spPr/>
    </dgm:pt>
    <dgm:pt modelId="{17D5E132-CDD3-4B94-A7D2-7C4F8B5C4CB0}" type="pres">
      <dgm:prSet presAssocID="{314C2E17-169F-408C-9B6C-80DDBCF6CFC5}" presName="spacer" presStyleCnt="0"/>
      <dgm:spPr/>
    </dgm:pt>
    <dgm:pt modelId="{3697E52E-38F6-44F0-9265-38CFAF517ABE}" type="pres">
      <dgm:prSet presAssocID="{4EDFC37B-5D1A-4C21-AB6C-EDE53C2BEF5F}" presName="parentText" presStyleLbl="node1" presStyleIdx="1" presStyleCnt="4">
        <dgm:presLayoutVars>
          <dgm:chMax val="0"/>
          <dgm:bulletEnabled val="1"/>
        </dgm:presLayoutVars>
      </dgm:prSet>
      <dgm:spPr/>
    </dgm:pt>
    <dgm:pt modelId="{90198097-2796-40B3-9123-B0D5D1526CEB}" type="pres">
      <dgm:prSet presAssocID="{651D39FC-A09A-4930-A522-5372CB42B09F}" presName="spacer" presStyleCnt="0"/>
      <dgm:spPr/>
    </dgm:pt>
    <dgm:pt modelId="{DA241E83-F109-4E21-B805-1E3A387D9D94}" type="pres">
      <dgm:prSet presAssocID="{91332EE3-7942-43ED-ABE2-04461E064DF9}" presName="parentText" presStyleLbl="node1" presStyleIdx="2" presStyleCnt="4">
        <dgm:presLayoutVars>
          <dgm:chMax val="0"/>
          <dgm:bulletEnabled val="1"/>
        </dgm:presLayoutVars>
      </dgm:prSet>
      <dgm:spPr/>
    </dgm:pt>
    <dgm:pt modelId="{E3EE7B87-5575-40E9-BF07-55B7A3124D07}" type="pres">
      <dgm:prSet presAssocID="{480469BF-B80C-4228-B17F-CD9F1522D74A}" presName="spacer" presStyleCnt="0"/>
      <dgm:spPr/>
    </dgm:pt>
    <dgm:pt modelId="{B4B9CFC9-55CD-47C7-8375-A8A8D861CA2E}" type="pres">
      <dgm:prSet presAssocID="{469C1BDC-4011-425E-9500-6199FFF9674B}" presName="parentText" presStyleLbl="node1" presStyleIdx="3" presStyleCnt="4">
        <dgm:presLayoutVars>
          <dgm:chMax val="0"/>
          <dgm:bulletEnabled val="1"/>
        </dgm:presLayoutVars>
      </dgm:prSet>
      <dgm:spPr/>
    </dgm:pt>
  </dgm:ptLst>
  <dgm:cxnLst>
    <dgm:cxn modelId="{B2A94D1B-7F83-4A31-8060-814D5D1B6641}" type="presOf" srcId="{7DE0BF44-6BC6-48FE-B5D6-9C8358FD1778}" destId="{AFA1B585-73DC-4625-9973-95EEFCB224A8}" srcOrd="0" destOrd="0" presId="urn:microsoft.com/office/officeart/2005/8/layout/vList2"/>
    <dgm:cxn modelId="{1E8B561B-3877-4527-B2D8-2C14C6447EBC}" srcId="{A535F85F-49B1-4586-93A8-F2C00714BC2B}" destId="{4EDFC37B-5D1A-4C21-AB6C-EDE53C2BEF5F}" srcOrd="1" destOrd="0" parTransId="{EE62ACCB-B319-404C-81EC-95DF86AC6F79}" sibTransId="{651D39FC-A09A-4930-A522-5372CB42B09F}"/>
    <dgm:cxn modelId="{85A2EA25-2AE7-4BDD-A64F-9511FCD8B5C5}" type="presOf" srcId="{4EDFC37B-5D1A-4C21-AB6C-EDE53C2BEF5F}" destId="{3697E52E-38F6-44F0-9265-38CFAF517ABE}" srcOrd="0" destOrd="0" presId="urn:microsoft.com/office/officeart/2005/8/layout/vList2"/>
    <dgm:cxn modelId="{FC50605C-86DF-4DAF-86AC-6D4851DE4F07}" type="presOf" srcId="{469C1BDC-4011-425E-9500-6199FFF9674B}" destId="{B4B9CFC9-55CD-47C7-8375-A8A8D861CA2E}" srcOrd="0" destOrd="0" presId="urn:microsoft.com/office/officeart/2005/8/layout/vList2"/>
    <dgm:cxn modelId="{F7AB7B68-8368-4EB6-8BE5-C11FD4E35889}" type="presOf" srcId="{91332EE3-7942-43ED-ABE2-04461E064DF9}" destId="{DA241E83-F109-4E21-B805-1E3A387D9D94}" srcOrd="0" destOrd="0" presId="urn:microsoft.com/office/officeart/2005/8/layout/vList2"/>
    <dgm:cxn modelId="{38285AB4-51B1-4B7C-8970-0557263D32CE}" srcId="{A535F85F-49B1-4586-93A8-F2C00714BC2B}" destId="{91332EE3-7942-43ED-ABE2-04461E064DF9}" srcOrd="2" destOrd="0" parTransId="{7D0D98ED-FF9C-4E6D-AAFF-A724F68D7149}" sibTransId="{480469BF-B80C-4228-B17F-CD9F1522D74A}"/>
    <dgm:cxn modelId="{FCAA5AD6-692D-4D6E-96F3-FBF10E8C4974}" srcId="{A535F85F-49B1-4586-93A8-F2C00714BC2B}" destId="{469C1BDC-4011-425E-9500-6199FFF9674B}" srcOrd="3" destOrd="0" parTransId="{5A3996BD-F215-426A-A266-9B419691969D}" sibTransId="{E91A7ED9-BA5B-4BB4-A199-E91C2182A21F}"/>
    <dgm:cxn modelId="{AD8327D7-D243-47A8-AD5F-C84272D66227}" srcId="{A535F85F-49B1-4586-93A8-F2C00714BC2B}" destId="{7DE0BF44-6BC6-48FE-B5D6-9C8358FD1778}" srcOrd="0" destOrd="0" parTransId="{AEFE45DA-3598-459D-9487-691AC89ABEC7}" sibTransId="{314C2E17-169F-408C-9B6C-80DDBCF6CFC5}"/>
    <dgm:cxn modelId="{971704D8-A765-425B-9F3D-6134D843488F}" type="presOf" srcId="{A535F85F-49B1-4586-93A8-F2C00714BC2B}" destId="{9E46ABD4-BD32-486E-BB67-78F913C5E6DE}" srcOrd="0" destOrd="0" presId="urn:microsoft.com/office/officeart/2005/8/layout/vList2"/>
    <dgm:cxn modelId="{81650774-2305-4562-8F4E-CC7334BD0BE3}" type="presParOf" srcId="{9E46ABD4-BD32-486E-BB67-78F913C5E6DE}" destId="{AFA1B585-73DC-4625-9973-95EEFCB224A8}" srcOrd="0" destOrd="0" presId="urn:microsoft.com/office/officeart/2005/8/layout/vList2"/>
    <dgm:cxn modelId="{9D97C46C-8DC3-47F9-A029-F6381F0969AC}" type="presParOf" srcId="{9E46ABD4-BD32-486E-BB67-78F913C5E6DE}" destId="{17D5E132-CDD3-4B94-A7D2-7C4F8B5C4CB0}" srcOrd="1" destOrd="0" presId="urn:microsoft.com/office/officeart/2005/8/layout/vList2"/>
    <dgm:cxn modelId="{62D6681F-E07C-4C9B-B6BA-DCCAAC6B25B0}" type="presParOf" srcId="{9E46ABD4-BD32-486E-BB67-78F913C5E6DE}" destId="{3697E52E-38F6-44F0-9265-38CFAF517ABE}" srcOrd="2" destOrd="0" presId="urn:microsoft.com/office/officeart/2005/8/layout/vList2"/>
    <dgm:cxn modelId="{29E09A4C-6AD8-49BD-AEEA-35C7F3524CBD}" type="presParOf" srcId="{9E46ABD4-BD32-486E-BB67-78F913C5E6DE}" destId="{90198097-2796-40B3-9123-B0D5D1526CEB}" srcOrd="3" destOrd="0" presId="urn:microsoft.com/office/officeart/2005/8/layout/vList2"/>
    <dgm:cxn modelId="{B18E8575-0B4A-479C-A1D9-351092D1E967}" type="presParOf" srcId="{9E46ABD4-BD32-486E-BB67-78F913C5E6DE}" destId="{DA241E83-F109-4E21-B805-1E3A387D9D94}" srcOrd="4" destOrd="0" presId="urn:microsoft.com/office/officeart/2005/8/layout/vList2"/>
    <dgm:cxn modelId="{6F574213-FED2-4389-BE75-690D45AAD39C}" type="presParOf" srcId="{9E46ABD4-BD32-486E-BB67-78F913C5E6DE}" destId="{E3EE7B87-5575-40E9-BF07-55B7A3124D07}" srcOrd="5" destOrd="0" presId="urn:microsoft.com/office/officeart/2005/8/layout/vList2"/>
    <dgm:cxn modelId="{40095838-F850-4331-BFAF-C0DA89A2F361}" type="presParOf" srcId="{9E46ABD4-BD32-486E-BB67-78F913C5E6DE}" destId="{B4B9CFC9-55CD-47C7-8375-A8A8D861CA2E}"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8C789E7-A104-437B-B5C8-8C7C4B9FE74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64979A1-0B52-49BF-999F-8D00D78D2997}">
      <dgm:prSet custT="1"/>
      <dgm:spPr/>
      <dgm:t>
        <a:bodyPr/>
        <a:lstStyle/>
        <a:p>
          <a:pPr>
            <a:lnSpc>
              <a:spcPct val="100000"/>
            </a:lnSpc>
          </a:pPr>
          <a:r>
            <a:rPr lang="en-US" sz="1600" dirty="0"/>
            <a:t>Understanding ELSA</a:t>
          </a:r>
        </a:p>
      </dgm:t>
    </dgm:pt>
    <dgm:pt modelId="{8A8F4257-4F14-4609-9D88-DD655B98780A}" type="parTrans" cxnId="{739864C9-EC2B-4105-AE9C-3087B3AD4244}">
      <dgm:prSet/>
      <dgm:spPr/>
      <dgm:t>
        <a:bodyPr/>
        <a:lstStyle/>
        <a:p>
          <a:endParaRPr lang="en-US"/>
        </a:p>
      </dgm:t>
    </dgm:pt>
    <dgm:pt modelId="{56A9857B-C559-468D-8827-820A9336721B}" type="sibTrans" cxnId="{739864C9-EC2B-4105-AE9C-3087B3AD4244}">
      <dgm:prSet/>
      <dgm:spPr/>
      <dgm:t>
        <a:bodyPr/>
        <a:lstStyle/>
        <a:p>
          <a:endParaRPr lang="en-US"/>
        </a:p>
      </dgm:t>
    </dgm:pt>
    <dgm:pt modelId="{FBAEA80F-E68D-4ABB-A601-6943E45275A0}">
      <dgm:prSet custT="1"/>
      <dgm:spPr/>
      <dgm:t>
        <a:bodyPr/>
        <a:lstStyle/>
        <a:p>
          <a:pPr>
            <a:lnSpc>
              <a:spcPct val="100000"/>
            </a:lnSpc>
          </a:pPr>
          <a:r>
            <a:rPr lang="en-GB" sz="1600" dirty="0"/>
            <a:t>Identifying and extracting variables of interest</a:t>
          </a:r>
          <a:endParaRPr lang="en-US" sz="1600" dirty="0"/>
        </a:p>
      </dgm:t>
    </dgm:pt>
    <dgm:pt modelId="{06C4723B-25C9-48A7-B9E3-B775536E8280}" type="parTrans" cxnId="{E515A604-1535-48BB-84D2-28DE824D1F1A}">
      <dgm:prSet/>
      <dgm:spPr/>
      <dgm:t>
        <a:bodyPr/>
        <a:lstStyle/>
        <a:p>
          <a:endParaRPr lang="en-US"/>
        </a:p>
      </dgm:t>
    </dgm:pt>
    <dgm:pt modelId="{E82A9598-D72C-4ED5-B98A-16245A088E0C}" type="sibTrans" cxnId="{E515A604-1535-48BB-84D2-28DE824D1F1A}">
      <dgm:prSet/>
      <dgm:spPr/>
      <dgm:t>
        <a:bodyPr/>
        <a:lstStyle/>
        <a:p>
          <a:endParaRPr lang="en-US"/>
        </a:p>
      </dgm:t>
    </dgm:pt>
    <dgm:pt modelId="{EB0D5333-F3A6-4BD2-AAD0-78AA43F26F5A}">
      <dgm:prSet custT="1"/>
      <dgm:spPr/>
      <dgm:t>
        <a:bodyPr/>
        <a:lstStyle/>
        <a:p>
          <a:pPr>
            <a:lnSpc>
              <a:spcPct val="100000"/>
            </a:lnSpc>
          </a:pPr>
          <a:r>
            <a:rPr lang="en-GB" sz="1600" dirty="0"/>
            <a:t>Characterizing data with descriptive analysis and deciding how to recode</a:t>
          </a:r>
          <a:endParaRPr lang="en-US" sz="1600" dirty="0"/>
        </a:p>
      </dgm:t>
    </dgm:pt>
    <dgm:pt modelId="{100F7355-6D83-44A3-A494-04AE54112D83}" type="parTrans" cxnId="{23CF86C7-00E4-462E-9EEC-6DDDF0EDDA83}">
      <dgm:prSet/>
      <dgm:spPr/>
      <dgm:t>
        <a:bodyPr/>
        <a:lstStyle/>
        <a:p>
          <a:endParaRPr lang="en-US"/>
        </a:p>
      </dgm:t>
    </dgm:pt>
    <dgm:pt modelId="{5C05D07D-C1A9-4611-B51C-103DC615C5D6}" type="sibTrans" cxnId="{23CF86C7-00E4-462E-9EEC-6DDDF0EDDA83}">
      <dgm:prSet/>
      <dgm:spPr/>
      <dgm:t>
        <a:bodyPr/>
        <a:lstStyle/>
        <a:p>
          <a:endParaRPr lang="en-US"/>
        </a:p>
      </dgm:t>
    </dgm:pt>
    <dgm:pt modelId="{0819F810-3A4B-403B-AE83-216B2061DFAF}">
      <dgm:prSet custT="1"/>
      <dgm:spPr/>
      <dgm:t>
        <a:bodyPr/>
        <a:lstStyle/>
        <a:p>
          <a:pPr>
            <a:lnSpc>
              <a:spcPct val="100000"/>
            </a:lnSpc>
          </a:pPr>
          <a:r>
            <a:rPr lang="en-GB" sz="1600" dirty="0"/>
            <a:t>Identifying the right statistical test</a:t>
          </a:r>
          <a:endParaRPr lang="en-US" sz="1600" dirty="0"/>
        </a:p>
      </dgm:t>
    </dgm:pt>
    <dgm:pt modelId="{A3FDA503-F5AB-44B8-A565-99C56C901B4D}" type="parTrans" cxnId="{89371E6A-F793-43D0-A665-21843FB6865C}">
      <dgm:prSet/>
      <dgm:spPr/>
      <dgm:t>
        <a:bodyPr/>
        <a:lstStyle/>
        <a:p>
          <a:endParaRPr lang="en-US"/>
        </a:p>
      </dgm:t>
    </dgm:pt>
    <dgm:pt modelId="{0D61F5F4-2380-471A-8BF2-B77CA983C74C}" type="sibTrans" cxnId="{89371E6A-F793-43D0-A665-21843FB6865C}">
      <dgm:prSet/>
      <dgm:spPr/>
      <dgm:t>
        <a:bodyPr/>
        <a:lstStyle/>
        <a:p>
          <a:endParaRPr lang="en-US"/>
        </a:p>
      </dgm:t>
    </dgm:pt>
    <dgm:pt modelId="{FA342403-C2E3-4157-A195-1C8AF8E2E391}">
      <dgm:prSet custT="1"/>
      <dgm:spPr/>
      <dgm:t>
        <a:bodyPr/>
        <a:lstStyle/>
        <a:p>
          <a:pPr>
            <a:lnSpc>
              <a:spcPct val="100000"/>
            </a:lnSpc>
          </a:pPr>
          <a:r>
            <a:rPr lang="en-GB" sz="1600" dirty="0"/>
            <a:t>Exploratory analysis</a:t>
          </a:r>
          <a:endParaRPr lang="en-US" sz="1600" dirty="0"/>
        </a:p>
      </dgm:t>
    </dgm:pt>
    <dgm:pt modelId="{238E46C4-1F76-42F6-9C8A-C951ACA62ACD}" type="parTrans" cxnId="{434DCE00-0536-4841-BA61-57CABA8FD809}">
      <dgm:prSet/>
      <dgm:spPr/>
      <dgm:t>
        <a:bodyPr/>
        <a:lstStyle/>
        <a:p>
          <a:endParaRPr lang="en-US"/>
        </a:p>
      </dgm:t>
    </dgm:pt>
    <dgm:pt modelId="{339030F6-AD8C-40BD-B0EA-523DF72F7435}" type="sibTrans" cxnId="{434DCE00-0536-4841-BA61-57CABA8FD809}">
      <dgm:prSet/>
      <dgm:spPr/>
      <dgm:t>
        <a:bodyPr/>
        <a:lstStyle/>
        <a:p>
          <a:endParaRPr lang="en-US"/>
        </a:p>
      </dgm:t>
    </dgm:pt>
    <dgm:pt modelId="{759EF135-38E9-4E00-98A3-999E3463A334}">
      <dgm:prSet custT="1"/>
      <dgm:spPr/>
      <dgm:t>
        <a:bodyPr/>
        <a:lstStyle/>
        <a:p>
          <a:pPr>
            <a:lnSpc>
              <a:spcPct val="100000"/>
            </a:lnSpc>
          </a:pPr>
          <a:r>
            <a:rPr lang="en-GB" sz="1600" dirty="0"/>
            <a:t>Background reading on theories regarding health behaviours</a:t>
          </a:r>
          <a:endParaRPr lang="en-US" sz="1600" dirty="0"/>
        </a:p>
      </dgm:t>
    </dgm:pt>
    <dgm:pt modelId="{76F1A83E-E4F7-4D9F-AC0A-EE50AD2C2664}" type="parTrans" cxnId="{81432DC6-990E-445A-A6CC-790C65D88129}">
      <dgm:prSet/>
      <dgm:spPr/>
      <dgm:t>
        <a:bodyPr/>
        <a:lstStyle/>
        <a:p>
          <a:endParaRPr lang="en-US"/>
        </a:p>
      </dgm:t>
    </dgm:pt>
    <dgm:pt modelId="{0AEB9270-6A91-4AC8-AB7C-27B48D00503C}" type="sibTrans" cxnId="{81432DC6-990E-445A-A6CC-790C65D88129}">
      <dgm:prSet/>
      <dgm:spPr/>
      <dgm:t>
        <a:bodyPr/>
        <a:lstStyle/>
        <a:p>
          <a:endParaRPr lang="en-US"/>
        </a:p>
      </dgm:t>
    </dgm:pt>
    <dgm:pt modelId="{7C94447B-86C8-4760-AE96-08FC2A71EF02}">
      <dgm:prSet custT="1"/>
      <dgm:spPr/>
      <dgm:t>
        <a:bodyPr/>
        <a:lstStyle/>
        <a:p>
          <a:pPr>
            <a:lnSpc>
              <a:spcPct val="100000"/>
            </a:lnSpc>
          </a:pPr>
          <a:r>
            <a:rPr lang="en-GB" sz="1600" dirty="0"/>
            <a:t>Understanding longitudinal study design, models for analysing longitudinal data and concepts underlying these models</a:t>
          </a:r>
          <a:endParaRPr lang="en-US" sz="1600" dirty="0"/>
        </a:p>
      </dgm:t>
    </dgm:pt>
    <dgm:pt modelId="{4F76C8DB-C8CB-4F00-B3EC-56DD4DDB9802}" type="parTrans" cxnId="{9D52BCBB-072B-49C3-BDF3-F664469ABD1C}">
      <dgm:prSet/>
      <dgm:spPr/>
      <dgm:t>
        <a:bodyPr/>
        <a:lstStyle/>
        <a:p>
          <a:endParaRPr lang="en-US"/>
        </a:p>
      </dgm:t>
    </dgm:pt>
    <dgm:pt modelId="{F1261E7F-4F81-493C-8A63-3A8DA08ADFD5}" type="sibTrans" cxnId="{9D52BCBB-072B-49C3-BDF3-F664469ABD1C}">
      <dgm:prSet/>
      <dgm:spPr/>
      <dgm:t>
        <a:bodyPr/>
        <a:lstStyle/>
        <a:p>
          <a:endParaRPr lang="en-US"/>
        </a:p>
      </dgm:t>
    </dgm:pt>
    <dgm:pt modelId="{25C9102E-C2DA-4659-BEDE-A71C2AD0F8C8}">
      <dgm:prSet/>
      <dgm:spPr/>
      <dgm:t>
        <a:bodyPr/>
        <a:lstStyle/>
        <a:p>
          <a:pPr>
            <a:lnSpc>
              <a:spcPct val="100000"/>
            </a:lnSpc>
          </a:pPr>
          <a:r>
            <a:rPr lang="en-GB" dirty="0"/>
            <a:t>Coding in Stata</a:t>
          </a:r>
          <a:endParaRPr lang="en-US" dirty="0"/>
        </a:p>
      </dgm:t>
    </dgm:pt>
    <dgm:pt modelId="{9135C03C-619C-43D6-AD0D-63175791798B}" type="parTrans" cxnId="{CD731AD0-543C-4EB5-9009-821FD90843D6}">
      <dgm:prSet/>
      <dgm:spPr/>
      <dgm:t>
        <a:bodyPr/>
        <a:lstStyle/>
        <a:p>
          <a:endParaRPr lang="en-US"/>
        </a:p>
      </dgm:t>
    </dgm:pt>
    <dgm:pt modelId="{EFE88B07-AD1D-405B-BDD8-FF94101B3D32}" type="sibTrans" cxnId="{CD731AD0-543C-4EB5-9009-821FD90843D6}">
      <dgm:prSet/>
      <dgm:spPr/>
      <dgm:t>
        <a:bodyPr/>
        <a:lstStyle/>
        <a:p>
          <a:endParaRPr lang="en-US"/>
        </a:p>
      </dgm:t>
    </dgm:pt>
    <dgm:pt modelId="{950555C1-3887-419B-9C10-723DF9B33E97}" type="pres">
      <dgm:prSet presAssocID="{38C789E7-A104-437B-B5C8-8C7C4B9FE74A}" presName="root" presStyleCnt="0">
        <dgm:presLayoutVars>
          <dgm:dir/>
          <dgm:resizeHandles val="exact"/>
        </dgm:presLayoutVars>
      </dgm:prSet>
      <dgm:spPr/>
    </dgm:pt>
    <dgm:pt modelId="{C56B99D5-ED7C-40B9-AF8A-8213290412EC}" type="pres">
      <dgm:prSet presAssocID="{F64979A1-0B52-49BF-999F-8D00D78D2997}" presName="compNode" presStyleCnt="0"/>
      <dgm:spPr/>
    </dgm:pt>
    <dgm:pt modelId="{182ECF25-F2E1-4DD2-9601-1053AF793082}" type="pres">
      <dgm:prSet presAssocID="{F64979A1-0B52-49BF-999F-8D00D78D2997}" presName="bgRect" presStyleLbl="bgShp" presStyleIdx="0" presStyleCnt="8"/>
      <dgm:spPr/>
    </dgm:pt>
    <dgm:pt modelId="{6CD3BAD0-7340-4906-93E2-AB2F68498516}" type="pres">
      <dgm:prSet presAssocID="{F64979A1-0B52-49BF-999F-8D00D78D2997}"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nected"/>
        </a:ext>
      </dgm:extLst>
    </dgm:pt>
    <dgm:pt modelId="{FCC0F6A7-E028-47C8-992D-A8B7495BD059}" type="pres">
      <dgm:prSet presAssocID="{F64979A1-0B52-49BF-999F-8D00D78D2997}" presName="spaceRect" presStyleCnt="0"/>
      <dgm:spPr/>
    </dgm:pt>
    <dgm:pt modelId="{675B7F96-A298-40D2-AA44-70C0F323FF67}" type="pres">
      <dgm:prSet presAssocID="{F64979A1-0B52-49BF-999F-8D00D78D2997}" presName="parTx" presStyleLbl="revTx" presStyleIdx="0" presStyleCnt="8">
        <dgm:presLayoutVars>
          <dgm:chMax val="0"/>
          <dgm:chPref val="0"/>
        </dgm:presLayoutVars>
      </dgm:prSet>
      <dgm:spPr/>
    </dgm:pt>
    <dgm:pt modelId="{58595047-1C54-49EA-A94D-FE0A769706F9}" type="pres">
      <dgm:prSet presAssocID="{56A9857B-C559-468D-8827-820A9336721B}" presName="sibTrans" presStyleCnt="0"/>
      <dgm:spPr/>
    </dgm:pt>
    <dgm:pt modelId="{FBBE1D19-123C-4E84-9B51-06700E3AAF93}" type="pres">
      <dgm:prSet presAssocID="{FBAEA80F-E68D-4ABB-A601-6943E45275A0}" presName="compNode" presStyleCnt="0"/>
      <dgm:spPr/>
    </dgm:pt>
    <dgm:pt modelId="{84BAFD6E-D5FE-423F-B7B6-B3B8E689EA57}" type="pres">
      <dgm:prSet presAssocID="{FBAEA80F-E68D-4ABB-A601-6943E45275A0}" presName="bgRect" presStyleLbl="bgShp" presStyleIdx="1" presStyleCnt="8"/>
      <dgm:spPr/>
    </dgm:pt>
    <dgm:pt modelId="{8732E9FE-1032-4BE0-96AE-A62C3BCFBE6B}" type="pres">
      <dgm:prSet presAssocID="{FBAEA80F-E68D-4ABB-A601-6943E45275A0}"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er"/>
        </a:ext>
      </dgm:extLst>
    </dgm:pt>
    <dgm:pt modelId="{A120771B-2436-475C-9C2E-4F8329FA80E9}" type="pres">
      <dgm:prSet presAssocID="{FBAEA80F-E68D-4ABB-A601-6943E45275A0}" presName="spaceRect" presStyleCnt="0"/>
      <dgm:spPr/>
    </dgm:pt>
    <dgm:pt modelId="{C1FB15DC-D09F-4222-AC19-F2FC9B8BE582}" type="pres">
      <dgm:prSet presAssocID="{FBAEA80F-E68D-4ABB-A601-6943E45275A0}" presName="parTx" presStyleLbl="revTx" presStyleIdx="1" presStyleCnt="8">
        <dgm:presLayoutVars>
          <dgm:chMax val="0"/>
          <dgm:chPref val="0"/>
        </dgm:presLayoutVars>
      </dgm:prSet>
      <dgm:spPr/>
    </dgm:pt>
    <dgm:pt modelId="{7A2A421D-BCFC-49A6-B562-BB5047D8FBA5}" type="pres">
      <dgm:prSet presAssocID="{E82A9598-D72C-4ED5-B98A-16245A088E0C}" presName="sibTrans" presStyleCnt="0"/>
      <dgm:spPr/>
    </dgm:pt>
    <dgm:pt modelId="{56F34B8A-E141-4328-9AB0-1BD1FCC79280}" type="pres">
      <dgm:prSet presAssocID="{EB0D5333-F3A6-4BD2-AAD0-78AA43F26F5A}" presName="compNode" presStyleCnt="0"/>
      <dgm:spPr/>
    </dgm:pt>
    <dgm:pt modelId="{8937F16C-F49A-485A-A157-B67A46EA20AB}" type="pres">
      <dgm:prSet presAssocID="{EB0D5333-F3A6-4BD2-AAD0-78AA43F26F5A}" presName="bgRect" presStyleLbl="bgShp" presStyleIdx="2" presStyleCnt="8"/>
      <dgm:spPr/>
    </dgm:pt>
    <dgm:pt modelId="{FA865DB1-7A30-4FF1-80BB-FC3D2A29F8D5}" type="pres">
      <dgm:prSet presAssocID="{EB0D5333-F3A6-4BD2-AAD0-78AA43F26F5A}"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ze"/>
        </a:ext>
      </dgm:extLst>
    </dgm:pt>
    <dgm:pt modelId="{65D6EE4C-8CCA-48B1-A13D-F3A5750C2B94}" type="pres">
      <dgm:prSet presAssocID="{EB0D5333-F3A6-4BD2-AAD0-78AA43F26F5A}" presName="spaceRect" presStyleCnt="0"/>
      <dgm:spPr/>
    </dgm:pt>
    <dgm:pt modelId="{1BAA9B70-9AFB-492D-A686-247995AD3C16}" type="pres">
      <dgm:prSet presAssocID="{EB0D5333-F3A6-4BD2-AAD0-78AA43F26F5A}" presName="parTx" presStyleLbl="revTx" presStyleIdx="2" presStyleCnt="8">
        <dgm:presLayoutVars>
          <dgm:chMax val="0"/>
          <dgm:chPref val="0"/>
        </dgm:presLayoutVars>
      </dgm:prSet>
      <dgm:spPr/>
    </dgm:pt>
    <dgm:pt modelId="{7C1346F1-751F-46C1-8348-D4E8B4ECFC19}" type="pres">
      <dgm:prSet presAssocID="{5C05D07D-C1A9-4611-B51C-103DC615C5D6}" presName="sibTrans" presStyleCnt="0"/>
      <dgm:spPr/>
    </dgm:pt>
    <dgm:pt modelId="{2D514720-43B6-4179-B03C-3285B8C80222}" type="pres">
      <dgm:prSet presAssocID="{0819F810-3A4B-403B-AE83-216B2061DFAF}" presName="compNode" presStyleCnt="0"/>
      <dgm:spPr/>
    </dgm:pt>
    <dgm:pt modelId="{820E0A41-1A52-4112-AE1E-6D5355A5E46F}" type="pres">
      <dgm:prSet presAssocID="{0819F810-3A4B-403B-AE83-216B2061DFAF}" presName="bgRect" presStyleLbl="bgShp" presStyleIdx="3" presStyleCnt="8"/>
      <dgm:spPr/>
    </dgm:pt>
    <dgm:pt modelId="{02B81532-6B8E-4B06-8227-04B7F62661B1}" type="pres">
      <dgm:prSet presAssocID="{0819F810-3A4B-403B-AE83-216B2061DFAF}"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FA63C395-1514-4B9A-A4FB-4E215E38F7E0}" type="pres">
      <dgm:prSet presAssocID="{0819F810-3A4B-403B-AE83-216B2061DFAF}" presName="spaceRect" presStyleCnt="0"/>
      <dgm:spPr/>
    </dgm:pt>
    <dgm:pt modelId="{55156585-099E-4B67-83CC-82B488023A9F}" type="pres">
      <dgm:prSet presAssocID="{0819F810-3A4B-403B-AE83-216B2061DFAF}" presName="parTx" presStyleLbl="revTx" presStyleIdx="3" presStyleCnt="8">
        <dgm:presLayoutVars>
          <dgm:chMax val="0"/>
          <dgm:chPref val="0"/>
        </dgm:presLayoutVars>
      </dgm:prSet>
      <dgm:spPr/>
    </dgm:pt>
    <dgm:pt modelId="{79B6D8E9-0BE4-4138-ADDD-7C1F5221D002}" type="pres">
      <dgm:prSet presAssocID="{0D61F5F4-2380-471A-8BF2-B77CA983C74C}" presName="sibTrans" presStyleCnt="0"/>
      <dgm:spPr/>
    </dgm:pt>
    <dgm:pt modelId="{2B395B4D-8023-4E2A-A456-6D01A7FA14AD}" type="pres">
      <dgm:prSet presAssocID="{FA342403-C2E3-4157-A195-1C8AF8E2E391}" presName="compNode" presStyleCnt="0"/>
      <dgm:spPr/>
    </dgm:pt>
    <dgm:pt modelId="{0CF862CD-48DA-4D64-AA0E-E92D916E4F8B}" type="pres">
      <dgm:prSet presAssocID="{FA342403-C2E3-4157-A195-1C8AF8E2E391}" presName="bgRect" presStyleLbl="bgShp" presStyleIdx="4" presStyleCnt="8"/>
      <dgm:spPr/>
    </dgm:pt>
    <dgm:pt modelId="{62A2A23C-ADE6-4C7E-A4A7-B23303BACBBB}" type="pres">
      <dgm:prSet presAssocID="{FA342403-C2E3-4157-A195-1C8AF8E2E391}"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gnifying glass"/>
        </a:ext>
      </dgm:extLst>
    </dgm:pt>
    <dgm:pt modelId="{C7643670-1237-4090-9165-F392962EC5DA}" type="pres">
      <dgm:prSet presAssocID="{FA342403-C2E3-4157-A195-1C8AF8E2E391}" presName="spaceRect" presStyleCnt="0"/>
      <dgm:spPr/>
    </dgm:pt>
    <dgm:pt modelId="{3749121B-D88F-4DC7-8BEE-DC9EE0CA3570}" type="pres">
      <dgm:prSet presAssocID="{FA342403-C2E3-4157-A195-1C8AF8E2E391}" presName="parTx" presStyleLbl="revTx" presStyleIdx="4" presStyleCnt="8">
        <dgm:presLayoutVars>
          <dgm:chMax val="0"/>
          <dgm:chPref val="0"/>
        </dgm:presLayoutVars>
      </dgm:prSet>
      <dgm:spPr/>
    </dgm:pt>
    <dgm:pt modelId="{0A9B1489-F64D-4CDD-BE4F-71D77D5DE3D0}" type="pres">
      <dgm:prSet presAssocID="{339030F6-AD8C-40BD-B0EA-523DF72F7435}" presName="sibTrans" presStyleCnt="0"/>
      <dgm:spPr/>
    </dgm:pt>
    <dgm:pt modelId="{0A81DEAF-8FF8-4B5F-BB87-45EBE5D6A15D}" type="pres">
      <dgm:prSet presAssocID="{759EF135-38E9-4E00-98A3-999E3463A334}" presName="compNode" presStyleCnt="0"/>
      <dgm:spPr/>
    </dgm:pt>
    <dgm:pt modelId="{90DE549F-658D-41C3-BEDA-1EE3865024BB}" type="pres">
      <dgm:prSet presAssocID="{759EF135-38E9-4E00-98A3-999E3463A334}" presName="bgRect" presStyleLbl="bgShp" presStyleIdx="5" presStyleCnt="8"/>
      <dgm:spPr/>
    </dgm:pt>
    <dgm:pt modelId="{51A9B252-72CB-4A59-B76E-C83061CD6228}" type="pres">
      <dgm:prSet presAssocID="{759EF135-38E9-4E00-98A3-999E3463A334}"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ooks"/>
        </a:ext>
      </dgm:extLst>
    </dgm:pt>
    <dgm:pt modelId="{7AE728B8-7682-4866-92AA-ED54C8B035F9}" type="pres">
      <dgm:prSet presAssocID="{759EF135-38E9-4E00-98A3-999E3463A334}" presName="spaceRect" presStyleCnt="0"/>
      <dgm:spPr/>
    </dgm:pt>
    <dgm:pt modelId="{5D52221E-ECB2-4396-A532-AD525C16D5CE}" type="pres">
      <dgm:prSet presAssocID="{759EF135-38E9-4E00-98A3-999E3463A334}" presName="parTx" presStyleLbl="revTx" presStyleIdx="5" presStyleCnt="8">
        <dgm:presLayoutVars>
          <dgm:chMax val="0"/>
          <dgm:chPref val="0"/>
        </dgm:presLayoutVars>
      </dgm:prSet>
      <dgm:spPr/>
    </dgm:pt>
    <dgm:pt modelId="{FCB66DF2-863F-4C47-9A1D-C102D773E5C5}" type="pres">
      <dgm:prSet presAssocID="{0AEB9270-6A91-4AC8-AB7C-27B48D00503C}" presName="sibTrans" presStyleCnt="0"/>
      <dgm:spPr/>
    </dgm:pt>
    <dgm:pt modelId="{E819C5F6-1C31-4A2A-AEE8-AC5A1F0E8E1A}" type="pres">
      <dgm:prSet presAssocID="{7C94447B-86C8-4760-AE96-08FC2A71EF02}" presName="compNode" presStyleCnt="0"/>
      <dgm:spPr/>
    </dgm:pt>
    <dgm:pt modelId="{6BD821EE-0ED7-4494-928A-CD41018700D0}" type="pres">
      <dgm:prSet presAssocID="{7C94447B-86C8-4760-AE96-08FC2A71EF02}" presName="bgRect" presStyleLbl="bgShp" presStyleIdx="6" presStyleCnt="8"/>
      <dgm:spPr/>
    </dgm:pt>
    <dgm:pt modelId="{1A75BCCA-D74A-4CA1-8281-66E52D59395E}" type="pres">
      <dgm:prSet presAssocID="{7C94447B-86C8-4760-AE96-08FC2A71EF02}"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Statistics"/>
        </a:ext>
      </dgm:extLst>
    </dgm:pt>
    <dgm:pt modelId="{6DC3CAF0-1712-4DE3-869A-747265154F74}" type="pres">
      <dgm:prSet presAssocID="{7C94447B-86C8-4760-AE96-08FC2A71EF02}" presName="spaceRect" presStyleCnt="0"/>
      <dgm:spPr/>
    </dgm:pt>
    <dgm:pt modelId="{555BA3A0-BD2F-498F-9911-FCFCE958D278}" type="pres">
      <dgm:prSet presAssocID="{7C94447B-86C8-4760-AE96-08FC2A71EF02}" presName="parTx" presStyleLbl="revTx" presStyleIdx="6" presStyleCnt="8">
        <dgm:presLayoutVars>
          <dgm:chMax val="0"/>
          <dgm:chPref val="0"/>
        </dgm:presLayoutVars>
      </dgm:prSet>
      <dgm:spPr/>
    </dgm:pt>
    <dgm:pt modelId="{FA01EB6D-CA5D-4404-9538-35B38807CCB5}" type="pres">
      <dgm:prSet presAssocID="{F1261E7F-4F81-493C-8A63-3A8DA08ADFD5}" presName="sibTrans" presStyleCnt="0"/>
      <dgm:spPr/>
    </dgm:pt>
    <dgm:pt modelId="{3415BF0A-1EE3-4681-89EC-E4634A63473C}" type="pres">
      <dgm:prSet presAssocID="{25C9102E-C2DA-4659-BEDE-A71C2AD0F8C8}" presName="compNode" presStyleCnt="0"/>
      <dgm:spPr/>
    </dgm:pt>
    <dgm:pt modelId="{AF4FDABB-8C3F-47C3-82AA-A766BF0609C1}" type="pres">
      <dgm:prSet presAssocID="{25C9102E-C2DA-4659-BEDE-A71C2AD0F8C8}" presName="bgRect" presStyleLbl="bgShp" presStyleIdx="7" presStyleCnt="8"/>
      <dgm:spPr/>
    </dgm:pt>
    <dgm:pt modelId="{B7CA024F-4E09-462E-8B7E-284780CD9C66}" type="pres">
      <dgm:prSet presAssocID="{25C9102E-C2DA-4659-BEDE-A71C2AD0F8C8}"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Processor"/>
        </a:ext>
      </dgm:extLst>
    </dgm:pt>
    <dgm:pt modelId="{D81203B7-4ED1-4E84-8D29-1527AAE07310}" type="pres">
      <dgm:prSet presAssocID="{25C9102E-C2DA-4659-BEDE-A71C2AD0F8C8}" presName="spaceRect" presStyleCnt="0"/>
      <dgm:spPr/>
    </dgm:pt>
    <dgm:pt modelId="{9B1F2093-4EE9-43F5-9752-18411A79D4EA}" type="pres">
      <dgm:prSet presAssocID="{25C9102E-C2DA-4659-BEDE-A71C2AD0F8C8}" presName="parTx" presStyleLbl="revTx" presStyleIdx="7" presStyleCnt="8">
        <dgm:presLayoutVars>
          <dgm:chMax val="0"/>
          <dgm:chPref val="0"/>
        </dgm:presLayoutVars>
      </dgm:prSet>
      <dgm:spPr/>
    </dgm:pt>
  </dgm:ptLst>
  <dgm:cxnLst>
    <dgm:cxn modelId="{434DCE00-0536-4841-BA61-57CABA8FD809}" srcId="{38C789E7-A104-437B-B5C8-8C7C4B9FE74A}" destId="{FA342403-C2E3-4157-A195-1C8AF8E2E391}" srcOrd="4" destOrd="0" parTransId="{238E46C4-1F76-42F6-9C8A-C951ACA62ACD}" sibTransId="{339030F6-AD8C-40BD-B0EA-523DF72F7435}"/>
    <dgm:cxn modelId="{E515A604-1535-48BB-84D2-28DE824D1F1A}" srcId="{38C789E7-A104-437B-B5C8-8C7C4B9FE74A}" destId="{FBAEA80F-E68D-4ABB-A601-6943E45275A0}" srcOrd="1" destOrd="0" parTransId="{06C4723B-25C9-48A7-B9E3-B775536E8280}" sibTransId="{E82A9598-D72C-4ED5-B98A-16245A088E0C}"/>
    <dgm:cxn modelId="{06CE380E-16B4-4237-B811-09C09752A9B5}" type="presOf" srcId="{EB0D5333-F3A6-4BD2-AAD0-78AA43F26F5A}" destId="{1BAA9B70-9AFB-492D-A686-247995AD3C16}" srcOrd="0" destOrd="0" presId="urn:microsoft.com/office/officeart/2018/2/layout/IconVerticalSolidList"/>
    <dgm:cxn modelId="{52441B12-A1AA-4BFF-829E-3F2D9D4834DB}" type="presOf" srcId="{0819F810-3A4B-403B-AE83-216B2061DFAF}" destId="{55156585-099E-4B67-83CC-82B488023A9F}" srcOrd="0" destOrd="0" presId="urn:microsoft.com/office/officeart/2018/2/layout/IconVerticalSolidList"/>
    <dgm:cxn modelId="{4564ED2E-E475-440C-84CF-4D95045B1634}" type="presOf" srcId="{759EF135-38E9-4E00-98A3-999E3463A334}" destId="{5D52221E-ECB2-4396-A532-AD525C16D5CE}" srcOrd="0" destOrd="0" presId="urn:microsoft.com/office/officeart/2018/2/layout/IconVerticalSolidList"/>
    <dgm:cxn modelId="{EB63DB30-6708-45A7-ADF9-5FBA2EC37271}" type="presOf" srcId="{FA342403-C2E3-4157-A195-1C8AF8E2E391}" destId="{3749121B-D88F-4DC7-8BEE-DC9EE0CA3570}" srcOrd="0" destOrd="0" presId="urn:microsoft.com/office/officeart/2018/2/layout/IconVerticalSolidList"/>
    <dgm:cxn modelId="{2C304838-554B-4578-A102-0DA08811B428}" type="presOf" srcId="{38C789E7-A104-437B-B5C8-8C7C4B9FE74A}" destId="{950555C1-3887-419B-9C10-723DF9B33E97}" srcOrd="0" destOrd="0" presId="urn:microsoft.com/office/officeart/2018/2/layout/IconVerticalSolidList"/>
    <dgm:cxn modelId="{A101BE5F-1BF8-4C9B-9243-26C32C0CFC04}" type="presOf" srcId="{F64979A1-0B52-49BF-999F-8D00D78D2997}" destId="{675B7F96-A298-40D2-AA44-70C0F323FF67}" srcOrd="0" destOrd="0" presId="urn:microsoft.com/office/officeart/2018/2/layout/IconVerticalSolidList"/>
    <dgm:cxn modelId="{B9D52947-1265-4D09-9B48-DC1416A15999}" type="presOf" srcId="{FBAEA80F-E68D-4ABB-A601-6943E45275A0}" destId="{C1FB15DC-D09F-4222-AC19-F2FC9B8BE582}" srcOrd="0" destOrd="0" presId="urn:microsoft.com/office/officeart/2018/2/layout/IconVerticalSolidList"/>
    <dgm:cxn modelId="{89371E6A-F793-43D0-A665-21843FB6865C}" srcId="{38C789E7-A104-437B-B5C8-8C7C4B9FE74A}" destId="{0819F810-3A4B-403B-AE83-216B2061DFAF}" srcOrd="3" destOrd="0" parTransId="{A3FDA503-F5AB-44B8-A565-99C56C901B4D}" sibTransId="{0D61F5F4-2380-471A-8BF2-B77CA983C74C}"/>
    <dgm:cxn modelId="{C42B7BAB-B83F-4574-A949-1E0F9D8A63C1}" type="presOf" srcId="{25C9102E-C2DA-4659-BEDE-A71C2AD0F8C8}" destId="{9B1F2093-4EE9-43F5-9752-18411A79D4EA}" srcOrd="0" destOrd="0" presId="urn:microsoft.com/office/officeart/2018/2/layout/IconVerticalSolidList"/>
    <dgm:cxn modelId="{9D52BCBB-072B-49C3-BDF3-F664469ABD1C}" srcId="{38C789E7-A104-437B-B5C8-8C7C4B9FE74A}" destId="{7C94447B-86C8-4760-AE96-08FC2A71EF02}" srcOrd="6" destOrd="0" parTransId="{4F76C8DB-C8CB-4F00-B3EC-56DD4DDB9802}" sibTransId="{F1261E7F-4F81-493C-8A63-3A8DA08ADFD5}"/>
    <dgm:cxn modelId="{81432DC6-990E-445A-A6CC-790C65D88129}" srcId="{38C789E7-A104-437B-B5C8-8C7C4B9FE74A}" destId="{759EF135-38E9-4E00-98A3-999E3463A334}" srcOrd="5" destOrd="0" parTransId="{76F1A83E-E4F7-4D9F-AC0A-EE50AD2C2664}" sibTransId="{0AEB9270-6A91-4AC8-AB7C-27B48D00503C}"/>
    <dgm:cxn modelId="{23CF86C7-00E4-462E-9EEC-6DDDF0EDDA83}" srcId="{38C789E7-A104-437B-B5C8-8C7C4B9FE74A}" destId="{EB0D5333-F3A6-4BD2-AAD0-78AA43F26F5A}" srcOrd="2" destOrd="0" parTransId="{100F7355-6D83-44A3-A494-04AE54112D83}" sibTransId="{5C05D07D-C1A9-4611-B51C-103DC615C5D6}"/>
    <dgm:cxn modelId="{739864C9-EC2B-4105-AE9C-3087B3AD4244}" srcId="{38C789E7-A104-437B-B5C8-8C7C4B9FE74A}" destId="{F64979A1-0B52-49BF-999F-8D00D78D2997}" srcOrd="0" destOrd="0" parTransId="{8A8F4257-4F14-4609-9D88-DD655B98780A}" sibTransId="{56A9857B-C559-468D-8827-820A9336721B}"/>
    <dgm:cxn modelId="{CD731AD0-543C-4EB5-9009-821FD90843D6}" srcId="{38C789E7-A104-437B-B5C8-8C7C4B9FE74A}" destId="{25C9102E-C2DA-4659-BEDE-A71C2AD0F8C8}" srcOrd="7" destOrd="0" parTransId="{9135C03C-619C-43D6-AD0D-63175791798B}" sibTransId="{EFE88B07-AD1D-405B-BDD8-FF94101B3D32}"/>
    <dgm:cxn modelId="{8642C7D5-A5F8-4427-9060-4D8AD18F6B28}" type="presOf" srcId="{7C94447B-86C8-4760-AE96-08FC2A71EF02}" destId="{555BA3A0-BD2F-498F-9911-FCFCE958D278}" srcOrd="0" destOrd="0" presId="urn:microsoft.com/office/officeart/2018/2/layout/IconVerticalSolidList"/>
    <dgm:cxn modelId="{5202F6CE-C226-4EBB-B2E6-CB8E7D55277C}" type="presParOf" srcId="{950555C1-3887-419B-9C10-723DF9B33E97}" destId="{C56B99D5-ED7C-40B9-AF8A-8213290412EC}" srcOrd="0" destOrd="0" presId="urn:microsoft.com/office/officeart/2018/2/layout/IconVerticalSolidList"/>
    <dgm:cxn modelId="{CE3B2E0E-8A7B-4843-B29F-77203C46FA7F}" type="presParOf" srcId="{C56B99D5-ED7C-40B9-AF8A-8213290412EC}" destId="{182ECF25-F2E1-4DD2-9601-1053AF793082}" srcOrd="0" destOrd="0" presId="urn:microsoft.com/office/officeart/2018/2/layout/IconVerticalSolidList"/>
    <dgm:cxn modelId="{C572D36C-DB51-4532-9480-A9272C1739B1}" type="presParOf" srcId="{C56B99D5-ED7C-40B9-AF8A-8213290412EC}" destId="{6CD3BAD0-7340-4906-93E2-AB2F68498516}" srcOrd="1" destOrd="0" presId="urn:microsoft.com/office/officeart/2018/2/layout/IconVerticalSolidList"/>
    <dgm:cxn modelId="{9DF7DF6E-863F-4928-82C5-E671A1123A8D}" type="presParOf" srcId="{C56B99D5-ED7C-40B9-AF8A-8213290412EC}" destId="{FCC0F6A7-E028-47C8-992D-A8B7495BD059}" srcOrd="2" destOrd="0" presId="urn:microsoft.com/office/officeart/2018/2/layout/IconVerticalSolidList"/>
    <dgm:cxn modelId="{EB781EAF-911D-42FE-AA0D-8AB13DC3A4CA}" type="presParOf" srcId="{C56B99D5-ED7C-40B9-AF8A-8213290412EC}" destId="{675B7F96-A298-40D2-AA44-70C0F323FF67}" srcOrd="3" destOrd="0" presId="urn:microsoft.com/office/officeart/2018/2/layout/IconVerticalSolidList"/>
    <dgm:cxn modelId="{615CA90A-0BEF-4A90-A1C5-40EA80EB4AA7}" type="presParOf" srcId="{950555C1-3887-419B-9C10-723DF9B33E97}" destId="{58595047-1C54-49EA-A94D-FE0A769706F9}" srcOrd="1" destOrd="0" presId="urn:microsoft.com/office/officeart/2018/2/layout/IconVerticalSolidList"/>
    <dgm:cxn modelId="{8D49F89C-C25C-4218-8088-1DB1ABE5FDE4}" type="presParOf" srcId="{950555C1-3887-419B-9C10-723DF9B33E97}" destId="{FBBE1D19-123C-4E84-9B51-06700E3AAF93}" srcOrd="2" destOrd="0" presId="urn:microsoft.com/office/officeart/2018/2/layout/IconVerticalSolidList"/>
    <dgm:cxn modelId="{44DC9937-F8D5-4A74-A4A4-D70A6273D604}" type="presParOf" srcId="{FBBE1D19-123C-4E84-9B51-06700E3AAF93}" destId="{84BAFD6E-D5FE-423F-B7B6-B3B8E689EA57}" srcOrd="0" destOrd="0" presId="urn:microsoft.com/office/officeart/2018/2/layout/IconVerticalSolidList"/>
    <dgm:cxn modelId="{C207BD63-B510-4514-BD37-DE7CFED3080D}" type="presParOf" srcId="{FBBE1D19-123C-4E84-9B51-06700E3AAF93}" destId="{8732E9FE-1032-4BE0-96AE-A62C3BCFBE6B}" srcOrd="1" destOrd="0" presId="urn:microsoft.com/office/officeart/2018/2/layout/IconVerticalSolidList"/>
    <dgm:cxn modelId="{D43A3486-2196-420F-AA9D-541EFCB5887A}" type="presParOf" srcId="{FBBE1D19-123C-4E84-9B51-06700E3AAF93}" destId="{A120771B-2436-475C-9C2E-4F8329FA80E9}" srcOrd="2" destOrd="0" presId="urn:microsoft.com/office/officeart/2018/2/layout/IconVerticalSolidList"/>
    <dgm:cxn modelId="{3D30C940-5AE9-4C25-B3B7-141034351C9B}" type="presParOf" srcId="{FBBE1D19-123C-4E84-9B51-06700E3AAF93}" destId="{C1FB15DC-D09F-4222-AC19-F2FC9B8BE582}" srcOrd="3" destOrd="0" presId="urn:microsoft.com/office/officeart/2018/2/layout/IconVerticalSolidList"/>
    <dgm:cxn modelId="{7E2CE7A9-5DF4-4AC5-8B33-FD89D291FB41}" type="presParOf" srcId="{950555C1-3887-419B-9C10-723DF9B33E97}" destId="{7A2A421D-BCFC-49A6-B562-BB5047D8FBA5}" srcOrd="3" destOrd="0" presId="urn:microsoft.com/office/officeart/2018/2/layout/IconVerticalSolidList"/>
    <dgm:cxn modelId="{BCC586B6-B989-4012-9A51-664D83A113B6}" type="presParOf" srcId="{950555C1-3887-419B-9C10-723DF9B33E97}" destId="{56F34B8A-E141-4328-9AB0-1BD1FCC79280}" srcOrd="4" destOrd="0" presId="urn:microsoft.com/office/officeart/2018/2/layout/IconVerticalSolidList"/>
    <dgm:cxn modelId="{F0610C87-2FC6-4356-9227-DEE42C19EE23}" type="presParOf" srcId="{56F34B8A-E141-4328-9AB0-1BD1FCC79280}" destId="{8937F16C-F49A-485A-A157-B67A46EA20AB}" srcOrd="0" destOrd="0" presId="urn:microsoft.com/office/officeart/2018/2/layout/IconVerticalSolidList"/>
    <dgm:cxn modelId="{84886BD3-C700-4D97-9BCC-7B01D77DC70D}" type="presParOf" srcId="{56F34B8A-E141-4328-9AB0-1BD1FCC79280}" destId="{FA865DB1-7A30-4FF1-80BB-FC3D2A29F8D5}" srcOrd="1" destOrd="0" presId="urn:microsoft.com/office/officeart/2018/2/layout/IconVerticalSolidList"/>
    <dgm:cxn modelId="{D6D901EE-E344-4110-9EA2-4D353298191B}" type="presParOf" srcId="{56F34B8A-E141-4328-9AB0-1BD1FCC79280}" destId="{65D6EE4C-8CCA-48B1-A13D-F3A5750C2B94}" srcOrd="2" destOrd="0" presId="urn:microsoft.com/office/officeart/2018/2/layout/IconVerticalSolidList"/>
    <dgm:cxn modelId="{5B49D590-1BF6-4B7D-ACDD-D047A539BA59}" type="presParOf" srcId="{56F34B8A-E141-4328-9AB0-1BD1FCC79280}" destId="{1BAA9B70-9AFB-492D-A686-247995AD3C16}" srcOrd="3" destOrd="0" presId="urn:microsoft.com/office/officeart/2018/2/layout/IconVerticalSolidList"/>
    <dgm:cxn modelId="{67CC2A5E-1CDE-41F5-810F-258E7447FFDE}" type="presParOf" srcId="{950555C1-3887-419B-9C10-723DF9B33E97}" destId="{7C1346F1-751F-46C1-8348-D4E8B4ECFC19}" srcOrd="5" destOrd="0" presId="urn:microsoft.com/office/officeart/2018/2/layout/IconVerticalSolidList"/>
    <dgm:cxn modelId="{1DE5605F-1288-4FF8-BD94-7B6967E710E2}" type="presParOf" srcId="{950555C1-3887-419B-9C10-723DF9B33E97}" destId="{2D514720-43B6-4179-B03C-3285B8C80222}" srcOrd="6" destOrd="0" presId="urn:microsoft.com/office/officeart/2018/2/layout/IconVerticalSolidList"/>
    <dgm:cxn modelId="{72745A28-E073-4593-9CE3-A4119102B0C3}" type="presParOf" srcId="{2D514720-43B6-4179-B03C-3285B8C80222}" destId="{820E0A41-1A52-4112-AE1E-6D5355A5E46F}" srcOrd="0" destOrd="0" presId="urn:microsoft.com/office/officeart/2018/2/layout/IconVerticalSolidList"/>
    <dgm:cxn modelId="{6536FB9E-9599-4D51-BC24-CB3FDEA0E834}" type="presParOf" srcId="{2D514720-43B6-4179-B03C-3285B8C80222}" destId="{02B81532-6B8E-4B06-8227-04B7F62661B1}" srcOrd="1" destOrd="0" presId="urn:microsoft.com/office/officeart/2018/2/layout/IconVerticalSolidList"/>
    <dgm:cxn modelId="{42C1B984-0A8E-45D7-A457-F01382798D9B}" type="presParOf" srcId="{2D514720-43B6-4179-B03C-3285B8C80222}" destId="{FA63C395-1514-4B9A-A4FB-4E215E38F7E0}" srcOrd="2" destOrd="0" presId="urn:microsoft.com/office/officeart/2018/2/layout/IconVerticalSolidList"/>
    <dgm:cxn modelId="{3303F9DA-D908-40C4-B036-FC6D8F0FC0D7}" type="presParOf" srcId="{2D514720-43B6-4179-B03C-3285B8C80222}" destId="{55156585-099E-4B67-83CC-82B488023A9F}" srcOrd="3" destOrd="0" presId="urn:microsoft.com/office/officeart/2018/2/layout/IconVerticalSolidList"/>
    <dgm:cxn modelId="{AE943FC9-3AC4-46C3-99A9-FF2C086AFF0F}" type="presParOf" srcId="{950555C1-3887-419B-9C10-723DF9B33E97}" destId="{79B6D8E9-0BE4-4138-ADDD-7C1F5221D002}" srcOrd="7" destOrd="0" presId="urn:microsoft.com/office/officeart/2018/2/layout/IconVerticalSolidList"/>
    <dgm:cxn modelId="{FB2443C5-2DBA-442C-8B5B-B5A06340FCEF}" type="presParOf" srcId="{950555C1-3887-419B-9C10-723DF9B33E97}" destId="{2B395B4D-8023-4E2A-A456-6D01A7FA14AD}" srcOrd="8" destOrd="0" presId="urn:microsoft.com/office/officeart/2018/2/layout/IconVerticalSolidList"/>
    <dgm:cxn modelId="{03DBF487-1DD6-4F80-BB8A-BC0E9091C137}" type="presParOf" srcId="{2B395B4D-8023-4E2A-A456-6D01A7FA14AD}" destId="{0CF862CD-48DA-4D64-AA0E-E92D916E4F8B}" srcOrd="0" destOrd="0" presId="urn:microsoft.com/office/officeart/2018/2/layout/IconVerticalSolidList"/>
    <dgm:cxn modelId="{8E50C537-A8D9-4408-BB75-295E0DDFE434}" type="presParOf" srcId="{2B395B4D-8023-4E2A-A456-6D01A7FA14AD}" destId="{62A2A23C-ADE6-4C7E-A4A7-B23303BACBBB}" srcOrd="1" destOrd="0" presId="urn:microsoft.com/office/officeart/2018/2/layout/IconVerticalSolidList"/>
    <dgm:cxn modelId="{8A1B5FA8-FF03-4E65-9BCE-4ED66B30AF93}" type="presParOf" srcId="{2B395B4D-8023-4E2A-A456-6D01A7FA14AD}" destId="{C7643670-1237-4090-9165-F392962EC5DA}" srcOrd="2" destOrd="0" presId="urn:microsoft.com/office/officeart/2018/2/layout/IconVerticalSolidList"/>
    <dgm:cxn modelId="{DDCF6A94-B971-45AD-8A96-F9197CEE5049}" type="presParOf" srcId="{2B395B4D-8023-4E2A-A456-6D01A7FA14AD}" destId="{3749121B-D88F-4DC7-8BEE-DC9EE0CA3570}" srcOrd="3" destOrd="0" presId="urn:microsoft.com/office/officeart/2018/2/layout/IconVerticalSolidList"/>
    <dgm:cxn modelId="{105E2001-A4CE-4FC0-80B0-23E1AB9A97B0}" type="presParOf" srcId="{950555C1-3887-419B-9C10-723DF9B33E97}" destId="{0A9B1489-F64D-4CDD-BE4F-71D77D5DE3D0}" srcOrd="9" destOrd="0" presId="urn:microsoft.com/office/officeart/2018/2/layout/IconVerticalSolidList"/>
    <dgm:cxn modelId="{60C440E0-5025-419D-B95F-514676F8B392}" type="presParOf" srcId="{950555C1-3887-419B-9C10-723DF9B33E97}" destId="{0A81DEAF-8FF8-4B5F-BB87-45EBE5D6A15D}" srcOrd="10" destOrd="0" presId="urn:microsoft.com/office/officeart/2018/2/layout/IconVerticalSolidList"/>
    <dgm:cxn modelId="{3F76940C-0879-4402-90B9-128D018663E2}" type="presParOf" srcId="{0A81DEAF-8FF8-4B5F-BB87-45EBE5D6A15D}" destId="{90DE549F-658D-41C3-BEDA-1EE3865024BB}" srcOrd="0" destOrd="0" presId="urn:microsoft.com/office/officeart/2018/2/layout/IconVerticalSolidList"/>
    <dgm:cxn modelId="{579294FC-A675-4CC3-8B98-AA33587A8CBD}" type="presParOf" srcId="{0A81DEAF-8FF8-4B5F-BB87-45EBE5D6A15D}" destId="{51A9B252-72CB-4A59-B76E-C83061CD6228}" srcOrd="1" destOrd="0" presId="urn:microsoft.com/office/officeart/2018/2/layout/IconVerticalSolidList"/>
    <dgm:cxn modelId="{BFFCCA35-7D3C-4B93-95B1-AF66CD3A671B}" type="presParOf" srcId="{0A81DEAF-8FF8-4B5F-BB87-45EBE5D6A15D}" destId="{7AE728B8-7682-4866-92AA-ED54C8B035F9}" srcOrd="2" destOrd="0" presId="urn:microsoft.com/office/officeart/2018/2/layout/IconVerticalSolidList"/>
    <dgm:cxn modelId="{F2BD5FAB-AEC8-4A0B-9BE4-8B78DA76AFD5}" type="presParOf" srcId="{0A81DEAF-8FF8-4B5F-BB87-45EBE5D6A15D}" destId="{5D52221E-ECB2-4396-A532-AD525C16D5CE}" srcOrd="3" destOrd="0" presId="urn:microsoft.com/office/officeart/2018/2/layout/IconVerticalSolidList"/>
    <dgm:cxn modelId="{C52325DF-759C-45EA-A5D9-C8AB8077AE7B}" type="presParOf" srcId="{950555C1-3887-419B-9C10-723DF9B33E97}" destId="{FCB66DF2-863F-4C47-9A1D-C102D773E5C5}" srcOrd="11" destOrd="0" presId="urn:microsoft.com/office/officeart/2018/2/layout/IconVerticalSolidList"/>
    <dgm:cxn modelId="{45435228-3F0F-49FA-A442-8F59702D3D19}" type="presParOf" srcId="{950555C1-3887-419B-9C10-723DF9B33E97}" destId="{E819C5F6-1C31-4A2A-AEE8-AC5A1F0E8E1A}" srcOrd="12" destOrd="0" presId="urn:microsoft.com/office/officeart/2018/2/layout/IconVerticalSolidList"/>
    <dgm:cxn modelId="{E6B12D74-CFAD-493C-B8C7-688D5BB70DE0}" type="presParOf" srcId="{E819C5F6-1C31-4A2A-AEE8-AC5A1F0E8E1A}" destId="{6BD821EE-0ED7-4494-928A-CD41018700D0}" srcOrd="0" destOrd="0" presId="urn:microsoft.com/office/officeart/2018/2/layout/IconVerticalSolidList"/>
    <dgm:cxn modelId="{67B67A83-65E8-4FF4-8187-6B0FDF8061DC}" type="presParOf" srcId="{E819C5F6-1C31-4A2A-AEE8-AC5A1F0E8E1A}" destId="{1A75BCCA-D74A-4CA1-8281-66E52D59395E}" srcOrd="1" destOrd="0" presId="urn:microsoft.com/office/officeart/2018/2/layout/IconVerticalSolidList"/>
    <dgm:cxn modelId="{79AE46BC-FDD1-4181-B19A-5A59123B6CE0}" type="presParOf" srcId="{E819C5F6-1C31-4A2A-AEE8-AC5A1F0E8E1A}" destId="{6DC3CAF0-1712-4DE3-869A-747265154F74}" srcOrd="2" destOrd="0" presId="urn:microsoft.com/office/officeart/2018/2/layout/IconVerticalSolidList"/>
    <dgm:cxn modelId="{CDEA3D13-619C-4E86-A20E-4081E9FCA74F}" type="presParOf" srcId="{E819C5F6-1C31-4A2A-AEE8-AC5A1F0E8E1A}" destId="{555BA3A0-BD2F-498F-9911-FCFCE958D278}" srcOrd="3" destOrd="0" presId="urn:microsoft.com/office/officeart/2018/2/layout/IconVerticalSolidList"/>
    <dgm:cxn modelId="{80894BE3-6938-476C-85AC-CBAD479E414D}" type="presParOf" srcId="{950555C1-3887-419B-9C10-723DF9B33E97}" destId="{FA01EB6D-CA5D-4404-9538-35B38807CCB5}" srcOrd="13" destOrd="0" presId="urn:microsoft.com/office/officeart/2018/2/layout/IconVerticalSolidList"/>
    <dgm:cxn modelId="{538B0DEE-0456-4D57-85FC-7A191479EF02}" type="presParOf" srcId="{950555C1-3887-419B-9C10-723DF9B33E97}" destId="{3415BF0A-1EE3-4681-89EC-E4634A63473C}" srcOrd="14" destOrd="0" presId="urn:microsoft.com/office/officeart/2018/2/layout/IconVerticalSolidList"/>
    <dgm:cxn modelId="{2862682E-C906-4092-87E5-7964A9F9EB40}" type="presParOf" srcId="{3415BF0A-1EE3-4681-89EC-E4634A63473C}" destId="{AF4FDABB-8C3F-47C3-82AA-A766BF0609C1}" srcOrd="0" destOrd="0" presId="urn:microsoft.com/office/officeart/2018/2/layout/IconVerticalSolidList"/>
    <dgm:cxn modelId="{029B9E88-51BD-4F46-BA2F-31E674CF8DDB}" type="presParOf" srcId="{3415BF0A-1EE3-4681-89EC-E4634A63473C}" destId="{B7CA024F-4E09-462E-8B7E-284780CD9C66}" srcOrd="1" destOrd="0" presId="urn:microsoft.com/office/officeart/2018/2/layout/IconVerticalSolidList"/>
    <dgm:cxn modelId="{C195251F-7CFC-4E4D-A072-FD6CBDE870BF}" type="presParOf" srcId="{3415BF0A-1EE3-4681-89EC-E4634A63473C}" destId="{D81203B7-4ED1-4E84-8D29-1527AAE07310}" srcOrd="2" destOrd="0" presId="urn:microsoft.com/office/officeart/2018/2/layout/IconVerticalSolidList"/>
    <dgm:cxn modelId="{0C07F92F-BA67-4110-A322-2527CF17BFF9}" type="presParOf" srcId="{3415BF0A-1EE3-4681-89EC-E4634A63473C}" destId="{9B1F2093-4EE9-43F5-9752-18411A79D4E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022FA2-BD9B-4D2A-8AEC-7211CE99208F}">
      <dsp:nvSpPr>
        <dsp:cNvPr id="0" name=""/>
        <dsp:cNvSpPr/>
      </dsp:nvSpPr>
      <dsp:spPr>
        <a:xfrm>
          <a:off x="-130138" y="623586"/>
          <a:ext cx="6849877" cy="171167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E151B7-E9EF-4BCC-A18C-6C81502D48C3}">
      <dsp:nvSpPr>
        <dsp:cNvPr id="0" name=""/>
        <dsp:cNvSpPr/>
      </dsp:nvSpPr>
      <dsp:spPr>
        <a:xfrm>
          <a:off x="387644" y="1008714"/>
          <a:ext cx="941423" cy="9414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47F1C80-D870-4F03-A0C0-96CC1D797CF9}">
      <dsp:nvSpPr>
        <dsp:cNvPr id="0" name=""/>
        <dsp:cNvSpPr/>
      </dsp:nvSpPr>
      <dsp:spPr>
        <a:xfrm>
          <a:off x="1582706" y="155271"/>
          <a:ext cx="5397309" cy="2648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153" tIns="181153" rIns="181153" bIns="181153" numCol="1" spcCol="1270" anchor="ctr" anchorCtr="0">
          <a:noAutofit/>
        </a:bodyPr>
        <a:lstStyle/>
        <a:p>
          <a:pPr marL="0" lvl="0" indent="0" algn="l" defTabSz="889000">
            <a:lnSpc>
              <a:spcPct val="90000"/>
            </a:lnSpc>
            <a:spcBef>
              <a:spcPct val="0"/>
            </a:spcBef>
            <a:spcAft>
              <a:spcPct val="35000"/>
            </a:spcAft>
            <a:buNone/>
          </a:pPr>
          <a:r>
            <a:rPr lang="en-GB" sz="2000" kern="1200" dirty="0"/>
            <a:t>To investigate the associations between diet, physical activity, alcohol drinking and smoking over time in the English Longitudinal Study on Ageing (ELSA)</a:t>
          </a:r>
          <a:endParaRPr lang="en-US" sz="2000" kern="1200" dirty="0"/>
        </a:p>
      </dsp:txBody>
      <dsp:txXfrm>
        <a:off x="1582706" y="155271"/>
        <a:ext cx="5397309" cy="2648309"/>
      </dsp:txXfrm>
    </dsp:sp>
    <dsp:sp modelId="{B824EEFE-7578-417E-8D57-1833B08786EF}">
      <dsp:nvSpPr>
        <dsp:cNvPr id="0" name=""/>
        <dsp:cNvSpPr/>
      </dsp:nvSpPr>
      <dsp:spPr>
        <a:xfrm>
          <a:off x="-130138" y="3546244"/>
          <a:ext cx="6849877" cy="171167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123A2D-FB80-4A52-AFB6-5FA56AFBA1BA}">
      <dsp:nvSpPr>
        <dsp:cNvPr id="0" name=""/>
        <dsp:cNvSpPr/>
      </dsp:nvSpPr>
      <dsp:spPr>
        <a:xfrm>
          <a:off x="387644" y="3931372"/>
          <a:ext cx="941423" cy="9414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8D1BD19-A5E4-46AB-A5A2-B2B67AEC8F9E}">
      <dsp:nvSpPr>
        <dsp:cNvPr id="0" name=""/>
        <dsp:cNvSpPr/>
      </dsp:nvSpPr>
      <dsp:spPr>
        <a:xfrm>
          <a:off x="1628694" y="3231501"/>
          <a:ext cx="5305333" cy="2341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153" tIns="181153" rIns="181153" bIns="181153" numCol="1" spcCol="1270" anchor="ctr" anchorCtr="0">
          <a:noAutofit/>
        </a:bodyPr>
        <a:lstStyle/>
        <a:p>
          <a:pPr marL="0" lvl="0" indent="0" algn="l" defTabSz="889000">
            <a:lnSpc>
              <a:spcPct val="90000"/>
            </a:lnSpc>
            <a:spcBef>
              <a:spcPct val="0"/>
            </a:spcBef>
            <a:spcAft>
              <a:spcPct val="35000"/>
            </a:spcAft>
            <a:buNone/>
          </a:pPr>
          <a:r>
            <a:rPr lang="en-GB" sz="2000" kern="1200" dirty="0"/>
            <a:t>To determine which health behaviour (diet, physical activity and alcohol drinking) significantly predicts smoking among older people</a:t>
          </a:r>
          <a:endParaRPr lang="en-US" sz="2000" kern="1200" dirty="0"/>
        </a:p>
      </dsp:txBody>
      <dsp:txXfrm>
        <a:off x="1628694" y="3231501"/>
        <a:ext cx="5305333" cy="23411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C4857E-4B9F-4C73-92E5-1384A8F309D7}">
      <dsp:nvSpPr>
        <dsp:cNvPr id="0" name=""/>
        <dsp:cNvSpPr/>
      </dsp:nvSpPr>
      <dsp:spPr>
        <a:xfrm>
          <a:off x="0" y="607"/>
          <a:ext cx="6628804" cy="142239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668B8E-CAA4-4EC5-B0B0-BFAD55832360}">
      <dsp:nvSpPr>
        <dsp:cNvPr id="0" name=""/>
        <dsp:cNvSpPr/>
      </dsp:nvSpPr>
      <dsp:spPr>
        <a:xfrm>
          <a:off x="430272" y="320645"/>
          <a:ext cx="782314" cy="7823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CDFA80E-2A2E-4B04-B5C7-F4165ACD1ECD}">
      <dsp:nvSpPr>
        <dsp:cNvPr id="0" name=""/>
        <dsp:cNvSpPr/>
      </dsp:nvSpPr>
      <dsp:spPr>
        <a:xfrm>
          <a:off x="1642860" y="607"/>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755650">
            <a:lnSpc>
              <a:spcPct val="90000"/>
            </a:lnSpc>
            <a:spcBef>
              <a:spcPct val="0"/>
            </a:spcBef>
            <a:spcAft>
              <a:spcPct val="35000"/>
            </a:spcAft>
            <a:buNone/>
          </a:pPr>
          <a:r>
            <a:rPr lang="en-GB" sz="1700" kern="1200"/>
            <a:t>Higher fruit and vegetable intake was associated with fewer cigarettes smoked per day and predicted abstinence at follow-up (Haibach et al. 2013).</a:t>
          </a:r>
          <a:endParaRPr lang="en-US" sz="1700" kern="1200"/>
        </a:p>
      </dsp:txBody>
      <dsp:txXfrm>
        <a:off x="1642860" y="607"/>
        <a:ext cx="4985943" cy="1422390"/>
      </dsp:txXfrm>
    </dsp:sp>
    <dsp:sp modelId="{6953D863-DDFD-4080-9CEB-EC9DB8130B76}">
      <dsp:nvSpPr>
        <dsp:cNvPr id="0" name=""/>
        <dsp:cNvSpPr/>
      </dsp:nvSpPr>
      <dsp:spPr>
        <a:xfrm>
          <a:off x="0" y="1778595"/>
          <a:ext cx="6628804" cy="142239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3BC3F2-98CD-47B4-A9EC-6A163D60476E}">
      <dsp:nvSpPr>
        <dsp:cNvPr id="0" name=""/>
        <dsp:cNvSpPr/>
      </dsp:nvSpPr>
      <dsp:spPr>
        <a:xfrm>
          <a:off x="430272" y="2098633"/>
          <a:ext cx="782314" cy="7823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4AD1F73-12E0-41FB-8E16-1FB0B2C5788B}">
      <dsp:nvSpPr>
        <dsp:cNvPr id="0" name=""/>
        <dsp:cNvSpPr/>
      </dsp:nvSpPr>
      <dsp:spPr>
        <a:xfrm>
          <a:off x="1642860" y="1778595"/>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755650">
            <a:lnSpc>
              <a:spcPct val="90000"/>
            </a:lnSpc>
            <a:spcBef>
              <a:spcPct val="0"/>
            </a:spcBef>
            <a:spcAft>
              <a:spcPct val="35000"/>
            </a:spcAft>
            <a:buNone/>
          </a:pPr>
          <a:r>
            <a:rPr lang="en-GB" sz="1700" kern="1200"/>
            <a:t>Fruit consumption was inversely associated with smoking frequency cross-sectionally, but not longitudinally (Haibach et al. 2014)</a:t>
          </a:r>
          <a:endParaRPr lang="en-US" sz="1700" kern="1200"/>
        </a:p>
      </dsp:txBody>
      <dsp:txXfrm>
        <a:off x="1642860" y="1778595"/>
        <a:ext cx="4985943" cy="1422390"/>
      </dsp:txXfrm>
    </dsp:sp>
    <dsp:sp modelId="{BB23AE30-9230-4ED4-B04E-B3848C2F7184}">
      <dsp:nvSpPr>
        <dsp:cNvPr id="0" name=""/>
        <dsp:cNvSpPr/>
      </dsp:nvSpPr>
      <dsp:spPr>
        <a:xfrm>
          <a:off x="0" y="3556583"/>
          <a:ext cx="6628804" cy="142239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7D8B24-9C42-4285-BD26-60A277ED6F6B}">
      <dsp:nvSpPr>
        <dsp:cNvPr id="0" name=""/>
        <dsp:cNvSpPr/>
      </dsp:nvSpPr>
      <dsp:spPr>
        <a:xfrm>
          <a:off x="430272" y="3876620"/>
          <a:ext cx="782314" cy="7823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C3CA31A-0003-467E-AB20-BE5129F22737}">
      <dsp:nvSpPr>
        <dsp:cNvPr id="0" name=""/>
        <dsp:cNvSpPr/>
      </dsp:nvSpPr>
      <dsp:spPr>
        <a:xfrm>
          <a:off x="1642860" y="3556583"/>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755650">
            <a:lnSpc>
              <a:spcPct val="90000"/>
            </a:lnSpc>
            <a:spcBef>
              <a:spcPct val="0"/>
            </a:spcBef>
            <a:spcAft>
              <a:spcPct val="35000"/>
            </a:spcAft>
            <a:buNone/>
          </a:pPr>
          <a:r>
            <a:rPr lang="en-GB" sz="1700" kern="1200"/>
            <a:t>Fruit and vegetable intake moderated the association between depression and smoking; and predicted smoking cessation longitudinally on follow-up (Haibach et al. 2016).</a:t>
          </a:r>
          <a:endParaRPr lang="en-US" sz="1700" kern="1200"/>
        </a:p>
      </dsp:txBody>
      <dsp:txXfrm>
        <a:off x="1642860" y="3556583"/>
        <a:ext cx="4985943" cy="14223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424578-8539-4D29-BCDD-3DEAD0FF4793}">
      <dsp:nvSpPr>
        <dsp:cNvPr id="0" name=""/>
        <dsp:cNvSpPr/>
      </dsp:nvSpPr>
      <dsp:spPr>
        <a:xfrm>
          <a:off x="0" y="33172"/>
          <a:ext cx="6628804" cy="1559025"/>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GB" sz="4100" kern="1200"/>
            <a:t>Marginal models</a:t>
          </a:r>
          <a:endParaRPr lang="en-US" sz="4100" kern="1200"/>
        </a:p>
      </dsp:txBody>
      <dsp:txXfrm>
        <a:off x="76105" y="109277"/>
        <a:ext cx="6476594" cy="1406815"/>
      </dsp:txXfrm>
    </dsp:sp>
    <dsp:sp modelId="{33DFA9A8-9681-4FE6-B242-298C9CDEECBE}">
      <dsp:nvSpPr>
        <dsp:cNvPr id="0" name=""/>
        <dsp:cNvSpPr/>
      </dsp:nvSpPr>
      <dsp:spPr>
        <a:xfrm>
          <a:off x="0" y="1710278"/>
          <a:ext cx="6628804" cy="1559025"/>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GB" sz="4100" kern="1200"/>
            <a:t>Random effects models</a:t>
          </a:r>
          <a:endParaRPr lang="en-US" sz="4100" kern="1200"/>
        </a:p>
      </dsp:txBody>
      <dsp:txXfrm>
        <a:off x="76105" y="1786383"/>
        <a:ext cx="6476594" cy="1406815"/>
      </dsp:txXfrm>
    </dsp:sp>
    <dsp:sp modelId="{09C8B48D-EB05-44E3-B21F-E633CB40B703}">
      <dsp:nvSpPr>
        <dsp:cNvPr id="0" name=""/>
        <dsp:cNvSpPr/>
      </dsp:nvSpPr>
      <dsp:spPr>
        <a:xfrm>
          <a:off x="0" y="3387383"/>
          <a:ext cx="6628804" cy="1559025"/>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GB" sz="4100" kern="1200"/>
            <a:t>Transition (Markov) models</a:t>
          </a:r>
          <a:endParaRPr lang="en-US" sz="4100" kern="1200"/>
        </a:p>
      </dsp:txBody>
      <dsp:txXfrm>
        <a:off x="76105" y="3463488"/>
        <a:ext cx="6476594" cy="14068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F43AAC-B0D6-4F16-BB39-5F3EDE71EE29}">
      <dsp:nvSpPr>
        <dsp:cNvPr id="0" name=""/>
        <dsp:cNvSpPr/>
      </dsp:nvSpPr>
      <dsp:spPr>
        <a:xfrm>
          <a:off x="0" y="0"/>
          <a:ext cx="8596312"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3A56A0-577B-48BE-BFDF-C7D57082D4FF}">
      <dsp:nvSpPr>
        <dsp:cNvPr id="0" name=""/>
        <dsp:cNvSpPr/>
      </dsp:nvSpPr>
      <dsp:spPr>
        <a:xfrm>
          <a:off x="0" y="0"/>
          <a:ext cx="8596312" cy="970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kern="1200">
              <a:latin typeface="Arial" panose="020B0604020202020204" pitchFamily="34" charset="0"/>
              <a:cs typeface="Arial" panose="020B0604020202020204" pitchFamily="34" charset="0"/>
            </a:rPr>
            <a:t>Appropriate when inferences about the population average are the focus, not the difference for any on individual.</a:t>
          </a:r>
        </a:p>
      </dsp:txBody>
      <dsp:txXfrm>
        <a:off x="0" y="0"/>
        <a:ext cx="8596312" cy="970359"/>
      </dsp:txXfrm>
    </dsp:sp>
    <dsp:sp modelId="{400ABD1D-D507-4D29-BE96-5BA6DA3D2BEA}">
      <dsp:nvSpPr>
        <dsp:cNvPr id="0" name=""/>
        <dsp:cNvSpPr/>
      </dsp:nvSpPr>
      <dsp:spPr>
        <a:xfrm>
          <a:off x="0" y="970359"/>
          <a:ext cx="8596312"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A6E2AA-000F-48FF-9BBF-DCAA0579249B}">
      <dsp:nvSpPr>
        <dsp:cNvPr id="0" name=""/>
        <dsp:cNvSpPr/>
      </dsp:nvSpPr>
      <dsp:spPr>
        <a:xfrm>
          <a:off x="0" y="970359"/>
          <a:ext cx="8596312" cy="970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kern="1200">
              <a:latin typeface="Arial" panose="020B0604020202020204" pitchFamily="34" charset="0"/>
              <a:cs typeface="Arial" panose="020B0604020202020204" pitchFamily="34" charset="0"/>
            </a:rPr>
            <a:t>Separate modelling for (i) the regression of the response on explanatory variables and (ii) the association among repeated observations of Y for each individual.</a:t>
          </a:r>
          <a:endParaRPr lang="en-US" sz="2000" kern="1200">
            <a:latin typeface="Arial" panose="020B0604020202020204" pitchFamily="34" charset="0"/>
            <a:cs typeface="Arial" panose="020B0604020202020204" pitchFamily="34" charset="0"/>
          </a:endParaRPr>
        </a:p>
      </dsp:txBody>
      <dsp:txXfrm>
        <a:off x="0" y="970359"/>
        <a:ext cx="8596312" cy="970359"/>
      </dsp:txXfrm>
    </dsp:sp>
    <dsp:sp modelId="{E77ED903-2B45-4A5F-920B-A01B47E65DFE}">
      <dsp:nvSpPr>
        <dsp:cNvPr id="0" name=""/>
        <dsp:cNvSpPr/>
      </dsp:nvSpPr>
      <dsp:spPr>
        <a:xfrm>
          <a:off x="0" y="1940718"/>
          <a:ext cx="8596312"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2AA5EF-1F09-4A95-9C64-DC36A0CBFF4A}">
      <dsp:nvSpPr>
        <dsp:cNvPr id="0" name=""/>
        <dsp:cNvSpPr/>
      </dsp:nvSpPr>
      <dsp:spPr>
        <a:xfrm>
          <a:off x="0" y="1940718"/>
          <a:ext cx="8596312" cy="970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kern="1200" dirty="0">
              <a:latin typeface="Arial" panose="020B0604020202020204" pitchFamily="34" charset="0"/>
              <a:cs typeface="Arial" panose="020B0604020202020204" pitchFamily="34" charset="0"/>
            </a:rPr>
            <a:t>Marginal regression coefficients (</a:t>
          </a:r>
          <a:r>
            <a:rPr lang="en-GB" sz="2000" i="1" kern="1200" dirty="0">
              <a:latin typeface="Arial" panose="020B0604020202020204" pitchFamily="34" charset="0"/>
              <a:cs typeface="Arial" panose="020B0604020202020204" pitchFamily="34" charset="0"/>
            </a:rPr>
            <a:t>B</a:t>
          </a:r>
          <a:r>
            <a:rPr lang="en-GB" sz="2000" kern="1200" dirty="0">
              <a:latin typeface="Arial" panose="020B0604020202020204" pitchFamily="34" charset="0"/>
              <a:cs typeface="Arial" panose="020B0604020202020204" pitchFamily="34" charset="0"/>
            </a:rPr>
            <a:t>) have the same interpretation as coefficients in a cross-sectional study; all individuals with the same X are assumed to have the same probability of disease.</a:t>
          </a:r>
          <a:endParaRPr lang="en-US" sz="2000" kern="1200" dirty="0">
            <a:latin typeface="Arial" panose="020B0604020202020204" pitchFamily="34" charset="0"/>
            <a:cs typeface="Arial" panose="020B0604020202020204" pitchFamily="34" charset="0"/>
          </a:endParaRPr>
        </a:p>
      </dsp:txBody>
      <dsp:txXfrm>
        <a:off x="0" y="1940718"/>
        <a:ext cx="8596312" cy="970359"/>
      </dsp:txXfrm>
    </dsp:sp>
    <dsp:sp modelId="{820564FF-23ED-4544-A0AE-BED68AABAC41}">
      <dsp:nvSpPr>
        <dsp:cNvPr id="0" name=""/>
        <dsp:cNvSpPr/>
      </dsp:nvSpPr>
      <dsp:spPr>
        <a:xfrm>
          <a:off x="0" y="2911077"/>
          <a:ext cx="8596312"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929832-36DB-41CA-AD24-601DC71C4C6F}">
      <dsp:nvSpPr>
        <dsp:cNvPr id="0" name=""/>
        <dsp:cNvSpPr/>
      </dsp:nvSpPr>
      <dsp:spPr>
        <a:xfrm>
          <a:off x="0" y="2911077"/>
          <a:ext cx="8596312" cy="970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kern="1200" baseline="0">
              <a:latin typeface="Arial" panose="020B0604020202020204" pitchFamily="34" charset="0"/>
              <a:cs typeface="Arial" panose="020B0604020202020204" pitchFamily="34" charset="0"/>
            </a:rPr>
            <a:t>When there is heterogeneity in the risk of disease among subjects with a common X, the population frequency is the average of the individual risks</a:t>
          </a:r>
          <a:endParaRPr lang="en-US" sz="2000" kern="1200">
            <a:latin typeface="Arial" panose="020B0604020202020204" pitchFamily="34" charset="0"/>
            <a:cs typeface="Arial" panose="020B0604020202020204" pitchFamily="34" charset="0"/>
          </a:endParaRPr>
        </a:p>
      </dsp:txBody>
      <dsp:txXfrm>
        <a:off x="0" y="2911077"/>
        <a:ext cx="8596312" cy="97035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337470-27F3-4E9F-BF15-FD34E907ECEA}">
      <dsp:nvSpPr>
        <dsp:cNvPr id="0" name=""/>
        <dsp:cNvSpPr/>
      </dsp:nvSpPr>
      <dsp:spPr>
        <a:xfrm>
          <a:off x="0" y="0"/>
          <a:ext cx="9618133"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B80233-8AEA-47DE-80C0-233D7630EFC5}">
      <dsp:nvSpPr>
        <dsp:cNvPr id="0" name=""/>
        <dsp:cNvSpPr/>
      </dsp:nvSpPr>
      <dsp:spPr>
        <a:xfrm>
          <a:off x="0" y="0"/>
          <a:ext cx="9618133" cy="1023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dirty="0">
              <a:latin typeface="Arial" panose="020B0604020202020204" pitchFamily="34" charset="0"/>
              <a:cs typeface="Arial" panose="020B0604020202020204" pitchFamily="34" charset="0"/>
            </a:rPr>
            <a:t>Useful when the objective is to make inference about an individual’s chance of disease rather than the effect of the explanatory variables on the population average.</a:t>
          </a:r>
        </a:p>
      </dsp:txBody>
      <dsp:txXfrm>
        <a:off x="0" y="0"/>
        <a:ext cx="9618133" cy="1023370"/>
      </dsp:txXfrm>
    </dsp:sp>
    <dsp:sp modelId="{9F7445F9-2F10-4020-AC4B-A573E073E8DA}">
      <dsp:nvSpPr>
        <dsp:cNvPr id="0" name=""/>
        <dsp:cNvSpPr/>
      </dsp:nvSpPr>
      <dsp:spPr>
        <a:xfrm>
          <a:off x="0" y="1023370"/>
          <a:ext cx="9618133"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CD3EEA-B174-489D-A04C-634CFD1DAF4B}">
      <dsp:nvSpPr>
        <dsp:cNvPr id="0" name=""/>
        <dsp:cNvSpPr/>
      </dsp:nvSpPr>
      <dsp:spPr>
        <a:xfrm>
          <a:off x="0" y="1023370"/>
          <a:ext cx="9618133" cy="1023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dirty="0">
              <a:latin typeface="Arial" panose="020B0604020202020204" pitchFamily="34" charset="0"/>
              <a:cs typeface="Arial" panose="020B0604020202020204" pitchFamily="34" charset="0"/>
            </a:rPr>
            <a:t>There is natural heterogeneity in the risk (of disease) across individuals with a common X due to unmeasured factors that are difficult or impossible to quantify. </a:t>
          </a:r>
          <a:endParaRPr lang="en-US" sz="2100" kern="1200" dirty="0">
            <a:latin typeface="Arial" panose="020B0604020202020204" pitchFamily="34" charset="0"/>
            <a:cs typeface="Arial" panose="020B0604020202020204" pitchFamily="34" charset="0"/>
          </a:endParaRPr>
        </a:p>
      </dsp:txBody>
      <dsp:txXfrm>
        <a:off x="0" y="1023370"/>
        <a:ext cx="9618133" cy="1023370"/>
      </dsp:txXfrm>
    </dsp:sp>
    <dsp:sp modelId="{37F5BC9D-10DB-44AA-99F7-E901175CB0AC}">
      <dsp:nvSpPr>
        <dsp:cNvPr id="0" name=""/>
        <dsp:cNvSpPr/>
      </dsp:nvSpPr>
      <dsp:spPr>
        <a:xfrm>
          <a:off x="0" y="2046741"/>
          <a:ext cx="9618133"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AF9E5A-38FA-4DCF-8029-6289E9909B8C}">
      <dsp:nvSpPr>
        <dsp:cNvPr id="0" name=""/>
        <dsp:cNvSpPr/>
      </dsp:nvSpPr>
      <dsp:spPr>
        <a:xfrm>
          <a:off x="0" y="2046741"/>
          <a:ext cx="9618133" cy="1023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dirty="0">
              <a:latin typeface="Arial" panose="020B0604020202020204" pitchFamily="34" charset="0"/>
              <a:cs typeface="Arial" panose="020B0604020202020204" pitchFamily="34" charset="0"/>
            </a:rPr>
            <a:t>Hence, the regression coefficients, which represent the effect of explanatory variables on an individual’s chance of disease, vary from one individual to another.</a:t>
          </a:r>
          <a:endParaRPr lang="en-US" sz="2100" kern="1200" dirty="0">
            <a:latin typeface="Arial" panose="020B0604020202020204" pitchFamily="34" charset="0"/>
            <a:cs typeface="Arial" panose="020B0604020202020204" pitchFamily="34" charset="0"/>
          </a:endParaRPr>
        </a:p>
      </dsp:txBody>
      <dsp:txXfrm>
        <a:off x="0" y="2046741"/>
        <a:ext cx="9618133" cy="1023370"/>
      </dsp:txXfrm>
    </dsp:sp>
    <dsp:sp modelId="{161AF287-E27D-4601-B3E0-AFA70CC0A779}">
      <dsp:nvSpPr>
        <dsp:cNvPr id="0" name=""/>
        <dsp:cNvSpPr/>
      </dsp:nvSpPr>
      <dsp:spPr>
        <a:xfrm>
          <a:off x="0" y="3070111"/>
          <a:ext cx="9618133"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B5BB44-99DF-44D1-AEF1-642FB467AC13}">
      <dsp:nvSpPr>
        <dsp:cNvPr id="0" name=""/>
        <dsp:cNvSpPr/>
      </dsp:nvSpPr>
      <dsp:spPr>
        <a:xfrm>
          <a:off x="0" y="3070111"/>
          <a:ext cx="9618133" cy="1023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dirty="0">
              <a:latin typeface="Arial" panose="020B0604020202020204" pitchFamily="34" charset="0"/>
              <a:cs typeface="Arial" panose="020B0604020202020204" pitchFamily="34" charset="0"/>
            </a:rPr>
            <a:t>Repeated observations for the person are independent. Yet, there is a correlation among repeated observations in one person that arises from observations sharing unobserved variables.</a:t>
          </a:r>
          <a:endParaRPr lang="en-US" sz="2100" kern="1200" dirty="0">
            <a:latin typeface="Arial" panose="020B0604020202020204" pitchFamily="34" charset="0"/>
            <a:cs typeface="Arial" panose="020B0604020202020204" pitchFamily="34" charset="0"/>
          </a:endParaRPr>
        </a:p>
      </dsp:txBody>
      <dsp:txXfrm>
        <a:off x="0" y="3070111"/>
        <a:ext cx="9618133" cy="10233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171BA3-97CD-406F-A4B8-06752CBBFA65}">
      <dsp:nvSpPr>
        <dsp:cNvPr id="0" name=""/>
        <dsp:cNvSpPr/>
      </dsp:nvSpPr>
      <dsp:spPr>
        <a:xfrm>
          <a:off x="0" y="0"/>
          <a:ext cx="8596312"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6CF365-D76A-446B-BFF9-20CD915A6381}">
      <dsp:nvSpPr>
        <dsp:cNvPr id="0" name=""/>
        <dsp:cNvSpPr/>
      </dsp:nvSpPr>
      <dsp:spPr>
        <a:xfrm>
          <a:off x="0" y="0"/>
          <a:ext cx="8596312" cy="1940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latin typeface="Arial" panose="020B0604020202020204" pitchFamily="34" charset="0"/>
              <a:cs typeface="Arial" panose="020B0604020202020204" pitchFamily="34" charset="0"/>
            </a:rPr>
            <a:t>Correlation among responses (Y</a:t>
          </a:r>
          <a:r>
            <a:rPr lang="en-GB" sz="2400" i="1" kern="1200" baseline="-25000" dirty="0">
              <a:latin typeface="Arial" panose="020B0604020202020204" pitchFamily="34" charset="0"/>
              <a:cs typeface="Arial" panose="020B0604020202020204" pitchFamily="34" charset="0"/>
            </a:rPr>
            <a:t>i1</a:t>
          </a:r>
          <a:r>
            <a:rPr lang="en-GB" sz="2400" kern="1200" dirty="0">
              <a:latin typeface="Arial" panose="020B0604020202020204" pitchFamily="34" charset="0"/>
              <a:cs typeface="Arial" panose="020B0604020202020204" pitchFamily="34" charset="0"/>
            </a:rPr>
            <a:t>….</a:t>
          </a:r>
          <a:r>
            <a:rPr lang="en-GB" sz="2400" kern="1200" dirty="0" err="1">
              <a:latin typeface="Arial" panose="020B0604020202020204" pitchFamily="34" charset="0"/>
              <a:cs typeface="Arial" panose="020B0604020202020204" pitchFamily="34" charset="0"/>
            </a:rPr>
            <a:t>Y</a:t>
          </a:r>
          <a:r>
            <a:rPr lang="en-GB" sz="2400" i="1" kern="1200" baseline="-25000" dirty="0" err="1">
              <a:latin typeface="Arial" panose="020B0604020202020204" pitchFamily="34" charset="0"/>
              <a:cs typeface="Arial" panose="020B0604020202020204" pitchFamily="34" charset="0"/>
            </a:rPr>
            <a:t>ini</a:t>
          </a:r>
          <a:r>
            <a:rPr lang="en-GB" sz="2400" kern="1200" dirty="0">
              <a:latin typeface="Arial" panose="020B0604020202020204" pitchFamily="34" charset="0"/>
              <a:cs typeface="Arial" panose="020B0604020202020204" pitchFamily="34" charset="0"/>
            </a:rPr>
            <a:t>) exists because the past values explicitly influence the present observation.</a:t>
          </a:r>
        </a:p>
      </dsp:txBody>
      <dsp:txXfrm>
        <a:off x="0" y="0"/>
        <a:ext cx="8596312" cy="1940718"/>
      </dsp:txXfrm>
    </dsp:sp>
    <dsp:sp modelId="{1567D33C-3377-48BE-B7B5-81D9C9950CBB}">
      <dsp:nvSpPr>
        <dsp:cNvPr id="0" name=""/>
        <dsp:cNvSpPr/>
      </dsp:nvSpPr>
      <dsp:spPr>
        <a:xfrm>
          <a:off x="0" y="1940718"/>
          <a:ext cx="8596312"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C2F8BF-9170-49FA-8C64-1C41D596DDE4}">
      <dsp:nvSpPr>
        <dsp:cNvPr id="0" name=""/>
        <dsp:cNvSpPr/>
      </dsp:nvSpPr>
      <dsp:spPr>
        <a:xfrm>
          <a:off x="0" y="1940718"/>
          <a:ext cx="8596312" cy="1940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latin typeface="Arial" panose="020B0604020202020204" pitchFamily="34" charset="0"/>
              <a:cs typeface="Arial" panose="020B0604020202020204" pitchFamily="34" charset="0"/>
            </a:rPr>
            <a:t>Include as predictors of the current outcome the previous response, the explanatory variables as well as the interaction between the previous response and the explanatory variables. </a:t>
          </a:r>
          <a:endParaRPr lang="en-US" sz="2400" kern="1200" dirty="0">
            <a:latin typeface="Arial" panose="020B0604020202020204" pitchFamily="34" charset="0"/>
            <a:cs typeface="Arial" panose="020B0604020202020204" pitchFamily="34" charset="0"/>
          </a:endParaRPr>
        </a:p>
      </dsp:txBody>
      <dsp:txXfrm>
        <a:off x="0" y="1940718"/>
        <a:ext cx="8596312" cy="194071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23432E-8B33-4E10-B17E-5B9772D70A88}">
      <dsp:nvSpPr>
        <dsp:cNvPr id="0" name=""/>
        <dsp:cNvSpPr/>
      </dsp:nvSpPr>
      <dsp:spPr>
        <a:xfrm>
          <a:off x="0" y="607"/>
          <a:ext cx="6628804" cy="142239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B5DB5A-78F3-46D2-B47E-A2ABAADBB2EE}">
      <dsp:nvSpPr>
        <dsp:cNvPr id="0" name=""/>
        <dsp:cNvSpPr/>
      </dsp:nvSpPr>
      <dsp:spPr>
        <a:xfrm>
          <a:off x="430272" y="320645"/>
          <a:ext cx="782314" cy="7823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5A3FCDF-F65C-42AA-AFD4-3029241295DB}">
      <dsp:nvSpPr>
        <dsp:cNvPr id="0" name=""/>
        <dsp:cNvSpPr/>
      </dsp:nvSpPr>
      <dsp:spPr>
        <a:xfrm>
          <a:off x="1642860" y="607"/>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711200">
            <a:lnSpc>
              <a:spcPct val="90000"/>
            </a:lnSpc>
            <a:spcBef>
              <a:spcPct val="0"/>
            </a:spcBef>
            <a:spcAft>
              <a:spcPct val="35000"/>
            </a:spcAft>
            <a:buNone/>
          </a:pPr>
          <a:r>
            <a:rPr lang="en-GB" sz="1600" kern="1200"/>
            <a:t>The study remains observational; does not lead to a firm conclusion that interventions targeting fruit &amp; vegetable intake and depression will reduce incidence of starting to smoke and make people quit smoking.</a:t>
          </a:r>
          <a:endParaRPr lang="en-US" sz="1600" kern="1200"/>
        </a:p>
      </dsp:txBody>
      <dsp:txXfrm>
        <a:off x="1642860" y="607"/>
        <a:ext cx="4985943" cy="1422390"/>
      </dsp:txXfrm>
    </dsp:sp>
    <dsp:sp modelId="{5FD1A4BF-0939-4453-95DF-1ED3676B35E0}">
      <dsp:nvSpPr>
        <dsp:cNvPr id="0" name=""/>
        <dsp:cNvSpPr/>
      </dsp:nvSpPr>
      <dsp:spPr>
        <a:xfrm>
          <a:off x="0" y="1778595"/>
          <a:ext cx="6628804" cy="142239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1C6780-E836-450D-9DCE-BBB0885C597E}">
      <dsp:nvSpPr>
        <dsp:cNvPr id="0" name=""/>
        <dsp:cNvSpPr/>
      </dsp:nvSpPr>
      <dsp:spPr>
        <a:xfrm>
          <a:off x="430272" y="2098633"/>
          <a:ext cx="782314" cy="7823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6B6BECA-78E3-4AF4-BC5D-B2867C8C2D2F}">
      <dsp:nvSpPr>
        <dsp:cNvPr id="0" name=""/>
        <dsp:cNvSpPr/>
      </dsp:nvSpPr>
      <dsp:spPr>
        <a:xfrm>
          <a:off x="1642860" y="1778595"/>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711200">
            <a:lnSpc>
              <a:spcPct val="90000"/>
            </a:lnSpc>
            <a:spcBef>
              <a:spcPct val="0"/>
            </a:spcBef>
            <a:spcAft>
              <a:spcPct val="35000"/>
            </a:spcAft>
            <a:buNone/>
          </a:pPr>
          <a:r>
            <a:rPr lang="en-GB" sz="1600" kern="1200"/>
            <a:t>However, experimental designs to determine whether higher FVI inhibits smoking progression are limited by feasibility and design considerations.</a:t>
          </a:r>
          <a:endParaRPr lang="en-US" sz="1600" kern="1200"/>
        </a:p>
      </dsp:txBody>
      <dsp:txXfrm>
        <a:off x="1642860" y="1778595"/>
        <a:ext cx="4985943" cy="1422390"/>
      </dsp:txXfrm>
    </dsp:sp>
    <dsp:sp modelId="{337805E2-CB28-476B-93E3-489F032734ED}">
      <dsp:nvSpPr>
        <dsp:cNvPr id="0" name=""/>
        <dsp:cNvSpPr/>
      </dsp:nvSpPr>
      <dsp:spPr>
        <a:xfrm>
          <a:off x="0" y="3556583"/>
          <a:ext cx="6628804" cy="142239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D098A6-6AB0-48FB-B23C-BCA454DDE9B8}">
      <dsp:nvSpPr>
        <dsp:cNvPr id="0" name=""/>
        <dsp:cNvSpPr/>
      </dsp:nvSpPr>
      <dsp:spPr>
        <a:xfrm>
          <a:off x="430272" y="3876620"/>
          <a:ext cx="782314" cy="7823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187EC74-9928-4AD6-A758-F75F0EE5D248}">
      <dsp:nvSpPr>
        <dsp:cNvPr id="0" name=""/>
        <dsp:cNvSpPr/>
      </dsp:nvSpPr>
      <dsp:spPr>
        <a:xfrm>
          <a:off x="1642860" y="3556583"/>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711200">
            <a:lnSpc>
              <a:spcPct val="90000"/>
            </a:lnSpc>
            <a:spcBef>
              <a:spcPct val="0"/>
            </a:spcBef>
            <a:spcAft>
              <a:spcPct val="35000"/>
            </a:spcAft>
            <a:buNone/>
          </a:pPr>
          <a:r>
            <a:rPr lang="en-GB" sz="1600" kern="1200"/>
            <a:t>Potential bias from missing data.</a:t>
          </a:r>
          <a:endParaRPr lang="en-US" sz="1600" kern="1200"/>
        </a:p>
      </dsp:txBody>
      <dsp:txXfrm>
        <a:off x="1642860" y="3556583"/>
        <a:ext cx="4985943" cy="142239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A1B585-73DC-4625-9973-95EEFCB224A8}">
      <dsp:nvSpPr>
        <dsp:cNvPr id="0" name=""/>
        <dsp:cNvSpPr/>
      </dsp:nvSpPr>
      <dsp:spPr>
        <a:xfrm>
          <a:off x="0" y="122784"/>
          <a:ext cx="6628804" cy="1146782"/>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It is possible to know the determinants of observing a particular health behaviour, and which determinant contributes the most, for certain sub-groups of the population. </a:t>
          </a:r>
          <a:endParaRPr lang="en-US" sz="1700" kern="1200"/>
        </a:p>
      </dsp:txBody>
      <dsp:txXfrm>
        <a:off x="55981" y="178765"/>
        <a:ext cx="6516842" cy="1034820"/>
      </dsp:txXfrm>
    </dsp:sp>
    <dsp:sp modelId="{3697E52E-38F6-44F0-9265-38CFAF517ABE}">
      <dsp:nvSpPr>
        <dsp:cNvPr id="0" name=""/>
        <dsp:cNvSpPr/>
      </dsp:nvSpPr>
      <dsp:spPr>
        <a:xfrm>
          <a:off x="0" y="1318527"/>
          <a:ext cx="6628804" cy="1146782"/>
        </a:xfrm>
        <a:prstGeom prst="roundRect">
          <a:avLst/>
        </a:prstGeom>
        <a:gradFill rotWithShape="0">
          <a:gsLst>
            <a:gs pos="0">
              <a:schemeClr val="accent2">
                <a:hueOff val="-988095"/>
                <a:satOff val="4733"/>
                <a:lumOff val="4379"/>
                <a:alphaOff val="0"/>
                <a:tint val="96000"/>
                <a:lumMod val="100000"/>
              </a:schemeClr>
            </a:gs>
            <a:gs pos="78000">
              <a:schemeClr val="accent2">
                <a:hueOff val="-988095"/>
                <a:satOff val="4733"/>
                <a:lumOff val="437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If we have evidence on the effectiveness of a public health intervention in changing a health behaviour, we can determine how change in one health behaviour influences another over time.</a:t>
          </a:r>
          <a:endParaRPr lang="en-US" sz="1700" kern="1200"/>
        </a:p>
      </dsp:txBody>
      <dsp:txXfrm>
        <a:off x="55981" y="1374508"/>
        <a:ext cx="6516842" cy="1034820"/>
      </dsp:txXfrm>
    </dsp:sp>
    <dsp:sp modelId="{DA241E83-F109-4E21-B805-1E3A387D9D94}">
      <dsp:nvSpPr>
        <dsp:cNvPr id="0" name=""/>
        <dsp:cNvSpPr/>
      </dsp:nvSpPr>
      <dsp:spPr>
        <a:xfrm>
          <a:off x="0" y="2514270"/>
          <a:ext cx="6628804" cy="1146782"/>
        </a:xfrm>
        <a:prstGeom prst="roundRect">
          <a:avLst/>
        </a:prstGeom>
        <a:gradFill rotWithShape="0">
          <a:gsLst>
            <a:gs pos="0">
              <a:schemeClr val="accent2">
                <a:hueOff val="-1976191"/>
                <a:satOff val="9467"/>
                <a:lumOff val="8758"/>
                <a:alphaOff val="0"/>
                <a:tint val="96000"/>
                <a:lumMod val="100000"/>
              </a:schemeClr>
            </a:gs>
            <a:gs pos="78000">
              <a:schemeClr val="accent2">
                <a:hueOff val="-1976191"/>
                <a:satOff val="9467"/>
                <a:lumOff val="875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Effect of explanatory variables on smoking by socioeconomic status.</a:t>
          </a:r>
          <a:endParaRPr lang="en-US" sz="1700" kern="1200"/>
        </a:p>
      </dsp:txBody>
      <dsp:txXfrm>
        <a:off x="55981" y="2570251"/>
        <a:ext cx="6516842" cy="1034820"/>
      </dsp:txXfrm>
    </dsp:sp>
    <dsp:sp modelId="{B4B9CFC9-55CD-47C7-8375-A8A8D861CA2E}">
      <dsp:nvSpPr>
        <dsp:cNvPr id="0" name=""/>
        <dsp:cNvSpPr/>
      </dsp:nvSpPr>
      <dsp:spPr>
        <a:xfrm>
          <a:off x="0" y="3710013"/>
          <a:ext cx="6628804" cy="1146782"/>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dirty="0"/>
            <a:t>Other longitudinal models such as state transition models to explore determinants of quitting and starting smoking.</a:t>
          </a:r>
          <a:endParaRPr lang="en-US" sz="1700" kern="1200" dirty="0"/>
        </a:p>
      </dsp:txBody>
      <dsp:txXfrm>
        <a:off x="55981" y="3765994"/>
        <a:ext cx="6516842" cy="103482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2ECF25-F2E1-4DD2-9601-1053AF793082}">
      <dsp:nvSpPr>
        <dsp:cNvPr id="0" name=""/>
        <dsp:cNvSpPr/>
      </dsp:nvSpPr>
      <dsp:spPr>
        <a:xfrm>
          <a:off x="0" y="3470"/>
          <a:ext cx="6628804" cy="5650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D3BAD0-7340-4906-93E2-AB2F68498516}">
      <dsp:nvSpPr>
        <dsp:cNvPr id="0" name=""/>
        <dsp:cNvSpPr/>
      </dsp:nvSpPr>
      <dsp:spPr>
        <a:xfrm>
          <a:off x="170913" y="130596"/>
          <a:ext cx="311055" cy="3107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75B7F96-A298-40D2-AA44-70C0F323FF67}">
      <dsp:nvSpPr>
        <dsp:cNvPr id="0" name=""/>
        <dsp:cNvSpPr/>
      </dsp:nvSpPr>
      <dsp:spPr>
        <a:xfrm>
          <a:off x="652882" y="3470"/>
          <a:ext cx="5965866" cy="582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665" tIns="61665" rIns="61665" bIns="61665" numCol="1" spcCol="1270" anchor="ctr" anchorCtr="0">
          <a:noAutofit/>
        </a:bodyPr>
        <a:lstStyle/>
        <a:p>
          <a:pPr marL="0" lvl="0" indent="0" algn="l" defTabSz="711200">
            <a:lnSpc>
              <a:spcPct val="100000"/>
            </a:lnSpc>
            <a:spcBef>
              <a:spcPct val="0"/>
            </a:spcBef>
            <a:spcAft>
              <a:spcPct val="35000"/>
            </a:spcAft>
            <a:buNone/>
          </a:pPr>
          <a:r>
            <a:rPr lang="en-US" sz="1600" kern="1200" dirty="0"/>
            <a:t>Understanding ELSA</a:t>
          </a:r>
        </a:p>
      </dsp:txBody>
      <dsp:txXfrm>
        <a:off x="652882" y="3470"/>
        <a:ext cx="5965866" cy="582660"/>
      </dsp:txXfrm>
    </dsp:sp>
    <dsp:sp modelId="{84BAFD6E-D5FE-423F-B7B6-B3B8E689EA57}">
      <dsp:nvSpPr>
        <dsp:cNvPr id="0" name=""/>
        <dsp:cNvSpPr/>
      </dsp:nvSpPr>
      <dsp:spPr>
        <a:xfrm>
          <a:off x="0" y="731795"/>
          <a:ext cx="6628804" cy="5650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32E9FE-1032-4BE0-96AE-A62C3BCFBE6B}">
      <dsp:nvSpPr>
        <dsp:cNvPr id="0" name=""/>
        <dsp:cNvSpPr/>
      </dsp:nvSpPr>
      <dsp:spPr>
        <a:xfrm>
          <a:off x="170913" y="858921"/>
          <a:ext cx="311055" cy="3107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1FB15DC-D09F-4222-AC19-F2FC9B8BE582}">
      <dsp:nvSpPr>
        <dsp:cNvPr id="0" name=""/>
        <dsp:cNvSpPr/>
      </dsp:nvSpPr>
      <dsp:spPr>
        <a:xfrm>
          <a:off x="652882" y="731795"/>
          <a:ext cx="5965866" cy="582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665" tIns="61665" rIns="61665" bIns="61665" numCol="1" spcCol="1270" anchor="ctr" anchorCtr="0">
          <a:noAutofit/>
        </a:bodyPr>
        <a:lstStyle/>
        <a:p>
          <a:pPr marL="0" lvl="0" indent="0" algn="l" defTabSz="711200">
            <a:lnSpc>
              <a:spcPct val="100000"/>
            </a:lnSpc>
            <a:spcBef>
              <a:spcPct val="0"/>
            </a:spcBef>
            <a:spcAft>
              <a:spcPct val="35000"/>
            </a:spcAft>
            <a:buNone/>
          </a:pPr>
          <a:r>
            <a:rPr lang="en-GB" sz="1600" kern="1200" dirty="0"/>
            <a:t>Identifying and extracting variables of interest</a:t>
          </a:r>
          <a:endParaRPr lang="en-US" sz="1600" kern="1200" dirty="0"/>
        </a:p>
      </dsp:txBody>
      <dsp:txXfrm>
        <a:off x="652882" y="731795"/>
        <a:ext cx="5965866" cy="582660"/>
      </dsp:txXfrm>
    </dsp:sp>
    <dsp:sp modelId="{8937F16C-F49A-485A-A157-B67A46EA20AB}">
      <dsp:nvSpPr>
        <dsp:cNvPr id="0" name=""/>
        <dsp:cNvSpPr/>
      </dsp:nvSpPr>
      <dsp:spPr>
        <a:xfrm>
          <a:off x="0" y="1460120"/>
          <a:ext cx="6628804" cy="5650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865DB1-7A30-4FF1-80BB-FC3D2A29F8D5}">
      <dsp:nvSpPr>
        <dsp:cNvPr id="0" name=""/>
        <dsp:cNvSpPr/>
      </dsp:nvSpPr>
      <dsp:spPr>
        <a:xfrm>
          <a:off x="170913" y="1587246"/>
          <a:ext cx="311055" cy="3107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BAA9B70-9AFB-492D-A686-247995AD3C16}">
      <dsp:nvSpPr>
        <dsp:cNvPr id="0" name=""/>
        <dsp:cNvSpPr/>
      </dsp:nvSpPr>
      <dsp:spPr>
        <a:xfrm>
          <a:off x="652882" y="1460120"/>
          <a:ext cx="5965866" cy="582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665" tIns="61665" rIns="61665" bIns="61665" numCol="1" spcCol="1270" anchor="ctr" anchorCtr="0">
          <a:noAutofit/>
        </a:bodyPr>
        <a:lstStyle/>
        <a:p>
          <a:pPr marL="0" lvl="0" indent="0" algn="l" defTabSz="711200">
            <a:lnSpc>
              <a:spcPct val="100000"/>
            </a:lnSpc>
            <a:spcBef>
              <a:spcPct val="0"/>
            </a:spcBef>
            <a:spcAft>
              <a:spcPct val="35000"/>
            </a:spcAft>
            <a:buNone/>
          </a:pPr>
          <a:r>
            <a:rPr lang="en-GB" sz="1600" kern="1200" dirty="0"/>
            <a:t>Characterizing data with descriptive analysis and deciding how to recode</a:t>
          </a:r>
          <a:endParaRPr lang="en-US" sz="1600" kern="1200" dirty="0"/>
        </a:p>
      </dsp:txBody>
      <dsp:txXfrm>
        <a:off x="652882" y="1460120"/>
        <a:ext cx="5965866" cy="582660"/>
      </dsp:txXfrm>
    </dsp:sp>
    <dsp:sp modelId="{820E0A41-1A52-4112-AE1E-6D5355A5E46F}">
      <dsp:nvSpPr>
        <dsp:cNvPr id="0" name=""/>
        <dsp:cNvSpPr/>
      </dsp:nvSpPr>
      <dsp:spPr>
        <a:xfrm>
          <a:off x="0" y="2188445"/>
          <a:ext cx="6628804" cy="5650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B81532-6B8E-4B06-8227-04B7F62661B1}">
      <dsp:nvSpPr>
        <dsp:cNvPr id="0" name=""/>
        <dsp:cNvSpPr/>
      </dsp:nvSpPr>
      <dsp:spPr>
        <a:xfrm>
          <a:off x="170913" y="2315571"/>
          <a:ext cx="311055" cy="31075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156585-099E-4B67-83CC-82B488023A9F}">
      <dsp:nvSpPr>
        <dsp:cNvPr id="0" name=""/>
        <dsp:cNvSpPr/>
      </dsp:nvSpPr>
      <dsp:spPr>
        <a:xfrm>
          <a:off x="652882" y="2188445"/>
          <a:ext cx="5965866" cy="582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665" tIns="61665" rIns="61665" bIns="61665" numCol="1" spcCol="1270" anchor="ctr" anchorCtr="0">
          <a:noAutofit/>
        </a:bodyPr>
        <a:lstStyle/>
        <a:p>
          <a:pPr marL="0" lvl="0" indent="0" algn="l" defTabSz="711200">
            <a:lnSpc>
              <a:spcPct val="100000"/>
            </a:lnSpc>
            <a:spcBef>
              <a:spcPct val="0"/>
            </a:spcBef>
            <a:spcAft>
              <a:spcPct val="35000"/>
            </a:spcAft>
            <a:buNone/>
          </a:pPr>
          <a:r>
            <a:rPr lang="en-GB" sz="1600" kern="1200" dirty="0"/>
            <a:t>Identifying the right statistical test</a:t>
          </a:r>
          <a:endParaRPr lang="en-US" sz="1600" kern="1200" dirty="0"/>
        </a:p>
      </dsp:txBody>
      <dsp:txXfrm>
        <a:off x="652882" y="2188445"/>
        <a:ext cx="5965866" cy="582660"/>
      </dsp:txXfrm>
    </dsp:sp>
    <dsp:sp modelId="{0CF862CD-48DA-4D64-AA0E-E92D916E4F8B}">
      <dsp:nvSpPr>
        <dsp:cNvPr id="0" name=""/>
        <dsp:cNvSpPr/>
      </dsp:nvSpPr>
      <dsp:spPr>
        <a:xfrm>
          <a:off x="0" y="2916771"/>
          <a:ext cx="6628804" cy="5650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A2A23C-ADE6-4C7E-A4A7-B23303BACBBB}">
      <dsp:nvSpPr>
        <dsp:cNvPr id="0" name=""/>
        <dsp:cNvSpPr/>
      </dsp:nvSpPr>
      <dsp:spPr>
        <a:xfrm>
          <a:off x="170913" y="3043896"/>
          <a:ext cx="311055" cy="31075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749121B-D88F-4DC7-8BEE-DC9EE0CA3570}">
      <dsp:nvSpPr>
        <dsp:cNvPr id="0" name=""/>
        <dsp:cNvSpPr/>
      </dsp:nvSpPr>
      <dsp:spPr>
        <a:xfrm>
          <a:off x="652882" y="2916771"/>
          <a:ext cx="5965866" cy="582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665" tIns="61665" rIns="61665" bIns="61665" numCol="1" spcCol="1270" anchor="ctr" anchorCtr="0">
          <a:noAutofit/>
        </a:bodyPr>
        <a:lstStyle/>
        <a:p>
          <a:pPr marL="0" lvl="0" indent="0" algn="l" defTabSz="711200">
            <a:lnSpc>
              <a:spcPct val="100000"/>
            </a:lnSpc>
            <a:spcBef>
              <a:spcPct val="0"/>
            </a:spcBef>
            <a:spcAft>
              <a:spcPct val="35000"/>
            </a:spcAft>
            <a:buNone/>
          </a:pPr>
          <a:r>
            <a:rPr lang="en-GB" sz="1600" kern="1200" dirty="0"/>
            <a:t>Exploratory analysis</a:t>
          </a:r>
          <a:endParaRPr lang="en-US" sz="1600" kern="1200" dirty="0"/>
        </a:p>
      </dsp:txBody>
      <dsp:txXfrm>
        <a:off x="652882" y="2916771"/>
        <a:ext cx="5965866" cy="582660"/>
      </dsp:txXfrm>
    </dsp:sp>
    <dsp:sp modelId="{90DE549F-658D-41C3-BEDA-1EE3865024BB}">
      <dsp:nvSpPr>
        <dsp:cNvPr id="0" name=""/>
        <dsp:cNvSpPr/>
      </dsp:nvSpPr>
      <dsp:spPr>
        <a:xfrm>
          <a:off x="0" y="3645096"/>
          <a:ext cx="6628804" cy="5650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A9B252-72CB-4A59-B76E-C83061CD6228}">
      <dsp:nvSpPr>
        <dsp:cNvPr id="0" name=""/>
        <dsp:cNvSpPr/>
      </dsp:nvSpPr>
      <dsp:spPr>
        <a:xfrm>
          <a:off x="170913" y="3772221"/>
          <a:ext cx="311055" cy="31075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D52221E-ECB2-4396-A532-AD525C16D5CE}">
      <dsp:nvSpPr>
        <dsp:cNvPr id="0" name=""/>
        <dsp:cNvSpPr/>
      </dsp:nvSpPr>
      <dsp:spPr>
        <a:xfrm>
          <a:off x="652882" y="3645096"/>
          <a:ext cx="5965866" cy="582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665" tIns="61665" rIns="61665" bIns="61665" numCol="1" spcCol="1270" anchor="ctr" anchorCtr="0">
          <a:noAutofit/>
        </a:bodyPr>
        <a:lstStyle/>
        <a:p>
          <a:pPr marL="0" lvl="0" indent="0" algn="l" defTabSz="711200">
            <a:lnSpc>
              <a:spcPct val="100000"/>
            </a:lnSpc>
            <a:spcBef>
              <a:spcPct val="0"/>
            </a:spcBef>
            <a:spcAft>
              <a:spcPct val="35000"/>
            </a:spcAft>
            <a:buNone/>
          </a:pPr>
          <a:r>
            <a:rPr lang="en-GB" sz="1600" kern="1200" dirty="0"/>
            <a:t>Background reading on theories regarding health behaviours</a:t>
          </a:r>
          <a:endParaRPr lang="en-US" sz="1600" kern="1200" dirty="0"/>
        </a:p>
      </dsp:txBody>
      <dsp:txXfrm>
        <a:off x="652882" y="3645096"/>
        <a:ext cx="5965866" cy="582660"/>
      </dsp:txXfrm>
    </dsp:sp>
    <dsp:sp modelId="{6BD821EE-0ED7-4494-928A-CD41018700D0}">
      <dsp:nvSpPr>
        <dsp:cNvPr id="0" name=""/>
        <dsp:cNvSpPr/>
      </dsp:nvSpPr>
      <dsp:spPr>
        <a:xfrm>
          <a:off x="0" y="4373421"/>
          <a:ext cx="6628804" cy="5650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75BCCA-D74A-4CA1-8281-66E52D59395E}">
      <dsp:nvSpPr>
        <dsp:cNvPr id="0" name=""/>
        <dsp:cNvSpPr/>
      </dsp:nvSpPr>
      <dsp:spPr>
        <a:xfrm>
          <a:off x="170913" y="4500546"/>
          <a:ext cx="311055" cy="310752"/>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5BA3A0-BD2F-498F-9911-FCFCE958D278}">
      <dsp:nvSpPr>
        <dsp:cNvPr id="0" name=""/>
        <dsp:cNvSpPr/>
      </dsp:nvSpPr>
      <dsp:spPr>
        <a:xfrm>
          <a:off x="652882" y="4373421"/>
          <a:ext cx="5965866" cy="582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665" tIns="61665" rIns="61665" bIns="61665" numCol="1" spcCol="1270" anchor="ctr" anchorCtr="0">
          <a:noAutofit/>
        </a:bodyPr>
        <a:lstStyle/>
        <a:p>
          <a:pPr marL="0" lvl="0" indent="0" algn="l" defTabSz="711200">
            <a:lnSpc>
              <a:spcPct val="100000"/>
            </a:lnSpc>
            <a:spcBef>
              <a:spcPct val="0"/>
            </a:spcBef>
            <a:spcAft>
              <a:spcPct val="35000"/>
            </a:spcAft>
            <a:buNone/>
          </a:pPr>
          <a:r>
            <a:rPr lang="en-GB" sz="1600" kern="1200" dirty="0"/>
            <a:t>Understanding longitudinal study design, models for analysing longitudinal data and concepts underlying these models</a:t>
          </a:r>
          <a:endParaRPr lang="en-US" sz="1600" kern="1200" dirty="0"/>
        </a:p>
      </dsp:txBody>
      <dsp:txXfrm>
        <a:off x="652882" y="4373421"/>
        <a:ext cx="5965866" cy="582660"/>
      </dsp:txXfrm>
    </dsp:sp>
    <dsp:sp modelId="{AF4FDABB-8C3F-47C3-82AA-A766BF0609C1}">
      <dsp:nvSpPr>
        <dsp:cNvPr id="0" name=""/>
        <dsp:cNvSpPr/>
      </dsp:nvSpPr>
      <dsp:spPr>
        <a:xfrm>
          <a:off x="0" y="5101746"/>
          <a:ext cx="6628804" cy="5650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CA024F-4E09-462E-8B7E-284780CD9C66}">
      <dsp:nvSpPr>
        <dsp:cNvPr id="0" name=""/>
        <dsp:cNvSpPr/>
      </dsp:nvSpPr>
      <dsp:spPr>
        <a:xfrm>
          <a:off x="170913" y="5228871"/>
          <a:ext cx="311055" cy="310752"/>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B1F2093-4EE9-43F5-9752-18411A79D4EA}">
      <dsp:nvSpPr>
        <dsp:cNvPr id="0" name=""/>
        <dsp:cNvSpPr/>
      </dsp:nvSpPr>
      <dsp:spPr>
        <a:xfrm>
          <a:off x="652882" y="5101746"/>
          <a:ext cx="5965866" cy="582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665" tIns="61665" rIns="61665" bIns="61665" numCol="1" spcCol="1270" anchor="ctr" anchorCtr="0">
          <a:noAutofit/>
        </a:bodyPr>
        <a:lstStyle/>
        <a:p>
          <a:pPr marL="0" lvl="0" indent="0" algn="l" defTabSz="711200">
            <a:lnSpc>
              <a:spcPct val="100000"/>
            </a:lnSpc>
            <a:spcBef>
              <a:spcPct val="0"/>
            </a:spcBef>
            <a:spcAft>
              <a:spcPct val="35000"/>
            </a:spcAft>
            <a:buNone/>
          </a:pPr>
          <a:r>
            <a:rPr lang="en-GB" sz="1600" kern="1200" dirty="0"/>
            <a:t>Coding in Stata</a:t>
          </a:r>
          <a:endParaRPr lang="en-US" sz="1600" kern="1200" dirty="0"/>
        </a:p>
      </dsp:txBody>
      <dsp:txXfrm>
        <a:off x="652882" y="5101746"/>
        <a:ext cx="5965866" cy="58266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8760CC-FEEB-4D1C-BFDA-3C10CEE412BF}" type="datetimeFigureOut">
              <a:rPr lang="en-GB" smtClean="0"/>
              <a:t>30/04/2020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DFC865-8FD1-4D54-8530-142162265FE7}" type="slidenum">
              <a:rPr lang="en-GB" smtClean="0"/>
              <a:t>‹#›</a:t>
            </a:fld>
            <a:endParaRPr lang="en-GB"/>
          </a:p>
        </p:txBody>
      </p:sp>
    </p:spTree>
    <p:extLst>
      <p:ext uri="{BB962C8B-B14F-4D97-AF65-F5344CB8AC3E}">
        <p14:creationId xmlns:p14="http://schemas.microsoft.com/office/powerpoint/2010/main" val="2554807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2DFC865-8FD1-4D54-8530-142162265FE7}" type="slidenum">
              <a:rPr lang="en-GB" smtClean="0"/>
              <a:t>1</a:t>
            </a:fld>
            <a:endParaRPr lang="en-GB"/>
          </a:p>
        </p:txBody>
      </p:sp>
    </p:spTree>
    <p:extLst>
      <p:ext uri="{BB962C8B-B14F-4D97-AF65-F5344CB8AC3E}">
        <p14:creationId xmlns:p14="http://schemas.microsoft.com/office/powerpoint/2010/main" val="36457108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aseline="0" dirty="0"/>
              <a:t>Age, FVI, alcohol drinking and depression are significant predictors of smoking. </a:t>
            </a:r>
          </a:p>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r>
              <a:rPr lang="en-GB" baseline="0" dirty="0"/>
              <a:t>The strongest predictor of smoking was being depressed, recording an odds ratio of 4.35. This means that respondents who reported feeling depressed were over 4 times more likely to smoke than those who did not feel depressed, controlling for other factors in the model. </a:t>
            </a:r>
          </a:p>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r>
              <a:rPr lang="en-GB" baseline="0" dirty="0"/>
              <a:t>Those who eat &lt;5 portions of fruit and veg are 4 times more likely to smoke than those who eat &gt;5.</a:t>
            </a:r>
          </a:p>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r>
              <a:rPr lang="en-GB" baseline="0" dirty="0"/>
              <a:t>Those who drink alcohol 3-7 days a week are 1.4 times more likely to smoke than those who drink 4-7 days.</a:t>
            </a:r>
          </a:p>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r>
              <a:rPr lang="en-GB" baseline="0" dirty="0"/>
              <a:t>Those aged 50-59 are 3.2 times more likely to smoke than those aged 60-69, 9.6 times more likely than those 70-79, 93 times less likely to smoke than those 80-89, have perfect linear relationship with aged 90+.</a:t>
            </a:r>
          </a:p>
        </p:txBody>
      </p:sp>
      <p:sp>
        <p:nvSpPr>
          <p:cNvPr id="4" name="Slide Number Placeholder 3"/>
          <p:cNvSpPr>
            <a:spLocks noGrp="1"/>
          </p:cNvSpPr>
          <p:nvPr>
            <p:ph type="sldNum" sz="quarter" idx="10"/>
          </p:nvPr>
        </p:nvSpPr>
        <p:spPr/>
        <p:txBody>
          <a:bodyPr/>
          <a:lstStyle/>
          <a:p>
            <a:fld id="{62DFC865-8FD1-4D54-8530-142162265FE7}" type="slidenum">
              <a:rPr lang="en-GB" smtClean="0"/>
              <a:t>12</a:t>
            </a:fld>
            <a:endParaRPr lang="en-GB"/>
          </a:p>
        </p:txBody>
      </p:sp>
    </p:spTree>
    <p:extLst>
      <p:ext uri="{BB962C8B-B14F-4D97-AF65-F5344CB8AC3E}">
        <p14:creationId xmlns:p14="http://schemas.microsoft.com/office/powerpoint/2010/main" val="24564618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None of the interactions explored</a:t>
            </a:r>
            <a:r>
              <a:rPr lang="en-GB" baseline="0" dirty="0"/>
              <a:t> contributed significantly to smoking except being 80-89 years old and consuming more than five portions of fruits and vegetables per day (although may not have meaningful implications public health wise), but result seems weird. Also none of the interactions explored previously (not shown here) showed significant association with smoking.</a:t>
            </a:r>
          </a:p>
          <a:p>
            <a:endParaRPr lang="en-GB" baseline="0" dirty="0"/>
          </a:p>
          <a:p>
            <a:pPr marL="171450" indent="-171450">
              <a:buFontTx/>
              <a:buChar char="-"/>
            </a:pPr>
            <a:r>
              <a:rPr lang="en-GB" baseline="0" dirty="0"/>
              <a:t>Alcohol drinking and depression</a:t>
            </a:r>
          </a:p>
          <a:p>
            <a:pPr marL="171450" indent="-171450">
              <a:buFontTx/>
              <a:buChar char="-"/>
            </a:pPr>
            <a:r>
              <a:rPr lang="en-GB" baseline="0" dirty="0"/>
              <a:t>FVI and depression</a:t>
            </a:r>
          </a:p>
          <a:p>
            <a:pPr marL="171450" indent="-171450">
              <a:buFontTx/>
              <a:buChar char="-"/>
            </a:pPr>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latin typeface="+mn-lt"/>
                <a:ea typeface="+mn-ea"/>
                <a:cs typeface="+mn-cs"/>
              </a:rPr>
              <a:t>It is difficult to interpret this without seeing the non-interaction terms for age 80-89 and FVI. However, assuming the FVI coefficient is the same as in slide 11, I think this is showing that the difference in smoking prevalence between individuals meeting the fruit and veg and individuals not eating fruit and veg is not observed in this age group. The interaction term neutralises the FVI effect.</a:t>
            </a:r>
          </a:p>
          <a:p>
            <a:pPr marL="0" indent="0">
              <a:buFontTx/>
              <a:buNone/>
            </a:pPr>
            <a:endParaRPr lang="en-GB" dirty="0"/>
          </a:p>
        </p:txBody>
      </p:sp>
      <p:sp>
        <p:nvSpPr>
          <p:cNvPr id="4" name="Slide Number Placeholder 3"/>
          <p:cNvSpPr>
            <a:spLocks noGrp="1"/>
          </p:cNvSpPr>
          <p:nvPr>
            <p:ph type="sldNum" sz="quarter" idx="10"/>
          </p:nvPr>
        </p:nvSpPr>
        <p:spPr/>
        <p:txBody>
          <a:bodyPr/>
          <a:lstStyle/>
          <a:p>
            <a:fld id="{62DFC865-8FD1-4D54-8530-142162265FE7}" type="slidenum">
              <a:rPr lang="en-GB" smtClean="0"/>
              <a:t>13</a:t>
            </a:fld>
            <a:endParaRPr lang="en-GB"/>
          </a:p>
        </p:txBody>
      </p:sp>
    </p:spTree>
    <p:extLst>
      <p:ext uri="{BB962C8B-B14F-4D97-AF65-F5344CB8AC3E}">
        <p14:creationId xmlns:p14="http://schemas.microsoft.com/office/powerpoint/2010/main" val="456241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DFC865-8FD1-4D54-8530-142162265FE7}" type="slidenum">
              <a:rPr lang="en-GB" smtClean="0"/>
              <a:t>14</a:t>
            </a:fld>
            <a:endParaRPr lang="en-GB"/>
          </a:p>
        </p:txBody>
      </p:sp>
    </p:spTree>
    <p:extLst>
      <p:ext uri="{BB962C8B-B14F-4D97-AF65-F5344CB8AC3E}">
        <p14:creationId xmlns:p14="http://schemas.microsoft.com/office/powerpoint/2010/main" val="16204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Insig2u – logarithm of the random effect standard deviation,</a:t>
            </a:r>
            <a:r>
              <a:rPr lang="en-GB" baseline="0" dirty="0"/>
              <a:t> the parameter that is optimized in the RE as opposed to the SD directly</a:t>
            </a:r>
            <a:endParaRPr lang="en-GB" dirty="0"/>
          </a:p>
          <a:p>
            <a:endParaRPr lang="en-GB" dirty="0"/>
          </a:p>
          <a:p>
            <a:r>
              <a:rPr lang="en-GB" dirty="0" err="1"/>
              <a:t>Sigma_u</a:t>
            </a:r>
            <a:r>
              <a:rPr lang="en-GB" dirty="0"/>
              <a:t> - </a:t>
            </a:r>
            <a:r>
              <a:rPr lang="en-GB" sz="1200" kern="1200" dirty="0">
                <a:solidFill>
                  <a:schemeClr val="tx1"/>
                </a:solidFill>
                <a:latin typeface="+mn-lt"/>
                <a:ea typeface="+mn-ea"/>
                <a:cs typeface="+mn-cs"/>
              </a:rPr>
              <a:t>the standard deviation of the random effect term, which measures the degree of heterogeneity in </a:t>
            </a:r>
            <a:r>
              <a:rPr lang="en-GB" sz="1200" kern="1200" dirty="0" err="1">
                <a:solidFill>
                  <a:schemeClr val="tx1"/>
                </a:solidFill>
                <a:latin typeface="+mn-lt"/>
                <a:ea typeface="+mn-ea"/>
                <a:cs typeface="+mn-cs"/>
              </a:rPr>
              <a:t>u_i</a:t>
            </a:r>
            <a:r>
              <a:rPr lang="en-GB" sz="1200" kern="1200" dirty="0">
                <a:solidFill>
                  <a:schemeClr val="tx1"/>
                </a:solidFill>
                <a:latin typeface="+mn-lt"/>
                <a:ea typeface="+mn-ea"/>
                <a:cs typeface="+mn-cs"/>
              </a:rPr>
              <a:t> (random</a:t>
            </a:r>
            <a:r>
              <a:rPr lang="en-GB" sz="1200" kern="1200" baseline="0" dirty="0">
                <a:solidFill>
                  <a:schemeClr val="tx1"/>
                </a:solidFill>
                <a:latin typeface="+mn-lt"/>
                <a:ea typeface="+mn-ea"/>
                <a:cs typeface="+mn-cs"/>
              </a:rPr>
              <a:t> effect variable)</a:t>
            </a:r>
            <a:endParaRPr lang="en-GB" dirty="0"/>
          </a:p>
          <a:p>
            <a:endParaRPr lang="en-GB" dirty="0"/>
          </a:p>
          <a:p>
            <a:r>
              <a:rPr lang="en-GB" dirty="0"/>
              <a:t>Rho =</a:t>
            </a:r>
            <a:r>
              <a:rPr lang="en-GB" baseline="0" dirty="0"/>
              <a:t> Stata reports the </a:t>
            </a:r>
            <a:r>
              <a:rPr lang="en-GB" baseline="0" dirty="0" err="1"/>
              <a:t>intraclass</a:t>
            </a:r>
            <a:r>
              <a:rPr lang="en-GB" baseline="0" dirty="0"/>
              <a:t> correlation as 95%. This coefficient pertains to a latent variable reflecting propensity to smoke rather than manifested health </a:t>
            </a:r>
            <a:r>
              <a:rPr lang="en-GB" baseline="0" dirty="0" err="1"/>
              <a:t>behaviors</a:t>
            </a:r>
            <a:r>
              <a:rPr lang="en-GB" baseline="0" dirty="0"/>
              <a:t>. Although REs model assumes that observations are independent (repeated responses tend to be correlated with one another), the high </a:t>
            </a:r>
            <a:r>
              <a:rPr lang="en-GB" baseline="0" dirty="0" err="1"/>
              <a:t>intraclass</a:t>
            </a:r>
            <a:r>
              <a:rPr lang="en-GB" baseline="0" dirty="0"/>
              <a:t> correlation tells that a high proportion of variance in smoking status is attributed to this clustering/correlation. 95% of the variance in smoking status is due to differences across panels rather than on the inherent unobserved characteristic of the individual. Also</a:t>
            </a:r>
            <a:r>
              <a:rPr lang="en-GB" sz="1200" kern="1200" dirty="0">
                <a:solidFill>
                  <a:schemeClr val="tx1"/>
                </a:solidFill>
                <a:effectLst/>
                <a:latin typeface="+mn-lt"/>
                <a:ea typeface="+mn-ea"/>
                <a:cs typeface="+mn-cs"/>
              </a:rPr>
              <a:t> suggests that people are very persistent in their smoking behaviour, most of the variation comes from variation in smoking between people rather than changes in smoking within and individual. </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Because only a small proportion</a:t>
            </a:r>
            <a:r>
              <a:rPr lang="en-GB" sz="1200" kern="1200" baseline="0" dirty="0">
                <a:solidFill>
                  <a:schemeClr val="tx1"/>
                </a:solidFill>
                <a:effectLst/>
                <a:latin typeface="+mn-lt"/>
                <a:ea typeface="+mn-ea"/>
                <a:cs typeface="+mn-cs"/>
              </a:rPr>
              <a:t> of the variance is due to the inherent, unobserved characteristics of the individual, we may be very well explaining the determinants of smoking. Or we don’t have as many smoking quitters or smoking starters in the data. </a:t>
            </a:r>
          </a:p>
          <a:p>
            <a:endParaRPr lang="en-GB" sz="1200" kern="1200" baseline="0" dirty="0">
              <a:solidFill>
                <a:schemeClr val="tx1"/>
              </a:solidFill>
              <a:effectLst/>
              <a:latin typeface="+mn-lt"/>
              <a:ea typeface="+mn-ea"/>
              <a:cs typeface="+mn-cs"/>
            </a:endParaRPr>
          </a:p>
          <a:p>
            <a:r>
              <a:rPr lang="en-GB" sz="1200" kern="1200" baseline="0" dirty="0">
                <a:solidFill>
                  <a:schemeClr val="tx1"/>
                </a:solidFill>
                <a:effectLst/>
                <a:latin typeface="+mn-lt"/>
                <a:ea typeface="+mn-ea"/>
                <a:cs typeface="+mn-cs"/>
              </a:rPr>
              <a:t>However, (relate this to the transition probabilities in the next slides), looking at the probabilities in the transition table, the highest probabilities are:</a:t>
            </a:r>
          </a:p>
          <a:p>
            <a:pPr marL="228600" indent="-228600">
              <a:buAutoNum type="arabicPeriod"/>
            </a:pPr>
            <a:r>
              <a:rPr lang="en-GB" sz="1200" kern="1200" baseline="0" dirty="0">
                <a:solidFill>
                  <a:schemeClr val="tx1"/>
                </a:solidFill>
                <a:effectLst/>
                <a:latin typeface="+mn-lt"/>
                <a:ea typeface="+mn-ea"/>
                <a:cs typeface="+mn-cs"/>
              </a:rPr>
              <a:t>Those the persist in staying as a non-smoker (smoking status = 0) from wave to wave.</a:t>
            </a:r>
          </a:p>
          <a:p>
            <a:pPr marL="228600" indent="-228600">
              <a:buAutoNum type="arabicPeriod"/>
            </a:pPr>
            <a:r>
              <a:rPr lang="en-GB" sz="1200" kern="1200" baseline="0" dirty="0">
                <a:solidFill>
                  <a:schemeClr val="tx1"/>
                </a:solidFill>
                <a:effectLst/>
                <a:latin typeface="+mn-lt"/>
                <a:ea typeface="+mn-ea"/>
                <a:cs typeface="+mn-cs"/>
              </a:rPr>
              <a:t>Transitioning from being a smoker (1) to a non-smoker (0) </a:t>
            </a:r>
            <a:endParaRPr lang="en-GB" dirty="0"/>
          </a:p>
        </p:txBody>
      </p:sp>
      <p:sp>
        <p:nvSpPr>
          <p:cNvPr id="4" name="Slide Number Placeholder 3"/>
          <p:cNvSpPr>
            <a:spLocks noGrp="1"/>
          </p:cNvSpPr>
          <p:nvPr>
            <p:ph type="sldNum" sz="quarter" idx="10"/>
          </p:nvPr>
        </p:nvSpPr>
        <p:spPr/>
        <p:txBody>
          <a:bodyPr/>
          <a:lstStyle/>
          <a:p>
            <a:fld id="{62DFC865-8FD1-4D54-8530-142162265FE7}" type="slidenum">
              <a:rPr lang="en-GB" smtClean="0"/>
              <a:t>15</a:t>
            </a:fld>
            <a:endParaRPr lang="en-GB"/>
          </a:p>
        </p:txBody>
      </p:sp>
    </p:spTree>
    <p:extLst>
      <p:ext uri="{BB962C8B-B14F-4D97-AF65-F5344CB8AC3E}">
        <p14:creationId xmlns:p14="http://schemas.microsoft.com/office/powerpoint/2010/main" val="22135181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2DFC865-8FD1-4D54-8530-142162265FE7}" type="slidenum">
              <a:rPr lang="en-GB" smtClean="0"/>
              <a:t>16</a:t>
            </a:fld>
            <a:endParaRPr lang="en-GB"/>
          </a:p>
        </p:txBody>
      </p:sp>
    </p:spTree>
    <p:extLst>
      <p:ext uri="{BB962C8B-B14F-4D97-AF65-F5344CB8AC3E}">
        <p14:creationId xmlns:p14="http://schemas.microsoft.com/office/powerpoint/2010/main" val="3312944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DFC865-8FD1-4D54-8530-142162265FE7}" type="slidenum">
              <a:rPr lang="en-GB" smtClean="0"/>
              <a:t>17</a:t>
            </a:fld>
            <a:endParaRPr lang="en-GB"/>
          </a:p>
        </p:txBody>
      </p:sp>
    </p:spTree>
    <p:extLst>
      <p:ext uri="{BB962C8B-B14F-4D97-AF65-F5344CB8AC3E}">
        <p14:creationId xmlns:p14="http://schemas.microsoft.com/office/powerpoint/2010/main" val="31886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DFC865-8FD1-4D54-8530-142162265FE7}" type="slidenum">
              <a:rPr lang="en-GB" smtClean="0"/>
              <a:t>18</a:t>
            </a:fld>
            <a:endParaRPr lang="en-GB"/>
          </a:p>
        </p:txBody>
      </p:sp>
    </p:spTree>
    <p:extLst>
      <p:ext uri="{BB962C8B-B14F-4D97-AF65-F5344CB8AC3E}">
        <p14:creationId xmlns:p14="http://schemas.microsoft.com/office/powerpoint/2010/main" val="37605382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DFC865-8FD1-4D54-8530-142162265FE7}" type="slidenum">
              <a:rPr lang="en-GB" smtClean="0"/>
              <a:t>19</a:t>
            </a:fld>
            <a:endParaRPr lang="en-GB"/>
          </a:p>
        </p:txBody>
      </p:sp>
    </p:spTree>
    <p:extLst>
      <p:ext uri="{BB962C8B-B14F-4D97-AF65-F5344CB8AC3E}">
        <p14:creationId xmlns:p14="http://schemas.microsoft.com/office/powerpoint/2010/main" val="2185915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Emerging</a:t>
            </a:r>
            <a:r>
              <a:rPr lang="en-GB" baseline="0" dirty="0"/>
              <a:t> research suggests FVI at higher levels may predict smoking cessation.</a:t>
            </a:r>
          </a:p>
          <a:p>
            <a:endParaRPr lang="en-GB" baseline="0" dirty="0"/>
          </a:p>
          <a:p>
            <a:r>
              <a:rPr lang="en-GB" baseline="0" dirty="0" err="1"/>
              <a:t>Haibach</a:t>
            </a:r>
            <a:r>
              <a:rPr lang="en-GB" baseline="0" dirty="0"/>
              <a:t> et al. (2014):</a:t>
            </a:r>
          </a:p>
          <a:p>
            <a:pPr marL="171450" indent="-171450">
              <a:buFont typeface="Arial" panose="020B0604020202020204" pitchFamily="34" charset="0"/>
              <a:buChar char="•"/>
            </a:pPr>
            <a:r>
              <a:rPr lang="en-GB" baseline="0" dirty="0"/>
              <a:t>Whether baseline FVI predicted smoking progression among baseline never-smokers who tried a cigarette by 4 year follow-up.</a:t>
            </a:r>
          </a:p>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r>
              <a:rPr lang="en-GB" baseline="0" dirty="0"/>
              <a:t>Youth who consumed fruit ≥ 2 times per day were 53% less likely to be in a higher smoking frequency category. Fruit consumption was inversely associated cross-sectionally, but not longitudinally. No significant associations between veg and cigarette smoking.</a:t>
            </a:r>
          </a:p>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r>
              <a:rPr lang="en-GB" baseline="0" dirty="0"/>
              <a:t>The association between FVI and smoking may simply be a reflection of a common health behaviour in the population or a more generally unhealthy lifestyle of smokers, with no suggested directionality. Smokers also consume more saturated fat, cholesterol and alcohol and less </a:t>
            </a:r>
            <a:r>
              <a:rPr lang="en-GB" baseline="0" dirty="0" err="1"/>
              <a:t>fiber</a:t>
            </a:r>
            <a:r>
              <a:rPr lang="en-GB" baseline="0" dirty="0"/>
              <a:t>. But if you adjust for/isolated this common health behaviour (say as measured by socio-economic status, education and indicators  of health behaviour orientation), and the association still persists, then FVI may be an intervention worth considering.</a:t>
            </a:r>
          </a:p>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r>
              <a:rPr lang="en-GB" baseline="0" dirty="0"/>
              <a:t>FVI appears to have the strongest evidence base of any single food group in prior cross-sectional diet-smoking studies and in the theoretical explanation of biological mechanisms.</a:t>
            </a:r>
          </a:p>
        </p:txBody>
      </p:sp>
      <p:sp>
        <p:nvSpPr>
          <p:cNvPr id="4" name="Slide Number Placeholder 3"/>
          <p:cNvSpPr>
            <a:spLocks noGrp="1"/>
          </p:cNvSpPr>
          <p:nvPr>
            <p:ph type="sldNum" sz="quarter" idx="5"/>
          </p:nvPr>
        </p:nvSpPr>
        <p:spPr/>
        <p:txBody>
          <a:bodyPr/>
          <a:lstStyle/>
          <a:p>
            <a:fld id="{62DFC865-8FD1-4D54-8530-142162265FE7}" type="slidenum">
              <a:rPr lang="en-GB" smtClean="0"/>
              <a:t>3</a:t>
            </a:fld>
            <a:endParaRPr lang="en-GB"/>
          </a:p>
        </p:txBody>
      </p:sp>
    </p:spTree>
    <p:extLst>
      <p:ext uri="{BB962C8B-B14F-4D97-AF65-F5344CB8AC3E}">
        <p14:creationId xmlns:p14="http://schemas.microsoft.com/office/powerpoint/2010/main" val="123863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DFC865-8FD1-4D54-8530-142162265FE7}" type="slidenum">
              <a:rPr lang="en-GB" smtClean="0"/>
              <a:t>4</a:t>
            </a:fld>
            <a:endParaRPr lang="en-GB"/>
          </a:p>
        </p:txBody>
      </p:sp>
    </p:spTree>
    <p:extLst>
      <p:ext uri="{BB962C8B-B14F-4D97-AF65-F5344CB8AC3E}">
        <p14:creationId xmlns:p14="http://schemas.microsoft.com/office/powerpoint/2010/main" val="1515555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https://en.wikipedia.org/wiki/Longitudinal_study</a:t>
            </a:r>
          </a:p>
          <a:p>
            <a:r>
              <a:rPr lang="en-GB" baseline="0" dirty="0"/>
              <a:t>The major advantage of a longitudinal study is its ability to distinguish the cross-sectional and longitudinal relationships between the explanatory variables and the response. The longitudinal effect describes individual change, while in the cross-sectional effect, the comparison on Y is made between individuals with different values of X.</a:t>
            </a:r>
          </a:p>
          <a:p>
            <a:endParaRPr lang="en-GB" baseline="0" dirty="0"/>
          </a:p>
          <a:p>
            <a:r>
              <a:rPr lang="en-GB" baseline="0" dirty="0"/>
              <a:t>The defining feature of a longitudinal data set is repeated observations on individuals enabling direct study of change. Longitudinal data require special statistical methods because the set of observations on one subject tends to be inter-correlated. This correlation must be taken into account to draw valid scientific inferences.</a:t>
            </a:r>
          </a:p>
          <a:p>
            <a:endParaRPr lang="en-GB" baseline="0" dirty="0"/>
          </a:p>
          <a:p>
            <a:r>
              <a:rPr lang="en-GB" baseline="0" dirty="0"/>
              <a:t>Cross-sectional studies involve different individuals with the same (observable characteristics), but there still are unobserved factors that make individuals different (i.e. culture). In longitudinal studies, you can control for these unobserved factors so you obtain a better measure of association between (observed) explanatory variables and independent variable.</a:t>
            </a:r>
            <a:endParaRPr lang="en-GB" dirty="0"/>
          </a:p>
          <a:p>
            <a:endParaRPr lang="en-GB" dirty="0"/>
          </a:p>
          <a:p>
            <a:r>
              <a:rPr lang="en-GB" dirty="0"/>
              <a:t>In experimental studies – subject</a:t>
            </a:r>
            <a:r>
              <a:rPr lang="en-GB" baseline="0" dirty="0"/>
              <a:t>s are randomized into treatment and control groups, so any differences in outcome is only due to the intervention and not other unobserved characteristics.</a:t>
            </a:r>
          </a:p>
          <a:p>
            <a:endParaRPr lang="en-GB" baseline="0" dirty="0"/>
          </a:p>
          <a:p>
            <a:r>
              <a:rPr lang="en-GB" baseline="0" dirty="0"/>
              <a:t>In longitudinal studies, there is no randomization; each subject is allocated to a single treatment group for the duration of the study; but because you have repeated measurements of the explanatory variables, you can obtain an enhanced measure of association between the explanatory variables and response variable. However, this is not sufficient to infer a causal relationship.</a:t>
            </a:r>
          </a:p>
          <a:p>
            <a:endParaRPr lang="en-GB" baseline="0" dirty="0"/>
          </a:p>
          <a:p>
            <a:r>
              <a:rPr lang="en-GB" baseline="0" dirty="0"/>
              <a:t>Age and cohort effects mean you can distinguish changes over time within individuals (ageing effects) from differences among people in their baseline levels (cohort effects).</a:t>
            </a:r>
            <a:endParaRPr lang="en-GB" dirty="0"/>
          </a:p>
        </p:txBody>
      </p:sp>
      <p:sp>
        <p:nvSpPr>
          <p:cNvPr id="4" name="Slide Number Placeholder 3"/>
          <p:cNvSpPr>
            <a:spLocks noGrp="1"/>
          </p:cNvSpPr>
          <p:nvPr>
            <p:ph type="sldNum" sz="quarter" idx="10"/>
          </p:nvPr>
        </p:nvSpPr>
        <p:spPr/>
        <p:txBody>
          <a:bodyPr/>
          <a:lstStyle/>
          <a:p>
            <a:fld id="{C33836F2-0012-4D24-8865-0205F25DFC41}" type="slidenum">
              <a:rPr lang="en-GB" smtClean="0"/>
              <a:t>5</a:t>
            </a:fld>
            <a:endParaRPr lang="en-GB"/>
          </a:p>
        </p:txBody>
      </p:sp>
    </p:spTree>
    <p:extLst>
      <p:ext uri="{BB962C8B-B14F-4D97-AF65-F5344CB8AC3E}">
        <p14:creationId xmlns:p14="http://schemas.microsoft.com/office/powerpoint/2010/main" val="3924346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a:p>
        </p:txBody>
      </p:sp>
      <p:sp>
        <p:nvSpPr>
          <p:cNvPr id="4" name="Slide Number Placeholder 3"/>
          <p:cNvSpPr>
            <a:spLocks noGrp="1"/>
          </p:cNvSpPr>
          <p:nvPr>
            <p:ph type="sldNum" sz="quarter" idx="10"/>
          </p:nvPr>
        </p:nvSpPr>
        <p:spPr/>
        <p:txBody>
          <a:bodyPr/>
          <a:lstStyle/>
          <a:p>
            <a:fld id="{62DFC865-8FD1-4D54-8530-142162265FE7}" type="slidenum">
              <a:rPr lang="en-GB" smtClean="0"/>
              <a:t>6</a:t>
            </a:fld>
            <a:endParaRPr lang="en-GB"/>
          </a:p>
        </p:txBody>
      </p:sp>
    </p:spTree>
    <p:extLst>
      <p:ext uri="{BB962C8B-B14F-4D97-AF65-F5344CB8AC3E}">
        <p14:creationId xmlns:p14="http://schemas.microsoft.com/office/powerpoint/2010/main" val="3548757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aseline="0" dirty="0"/>
              <a:t>The methods are designed to permit separate modelling of the regression of Y on X, and the association among repeated observations of Y for each individual. The regression of the response on explanatory variables is modelled separately from within-person correlation of Y</a:t>
            </a:r>
          </a:p>
          <a:p>
            <a:pPr marL="171450" indent="-171450">
              <a:buFont typeface="Arial" panose="020B0604020202020204" pitchFamily="34" charset="0"/>
              <a:buChar char="•"/>
            </a:pPr>
            <a:r>
              <a:rPr lang="en-GB" baseline="0" dirty="0"/>
              <a:t>Model the effects of covariates on the marginal expectation of Y. Another model for the association among observations of Y from each subject.</a:t>
            </a:r>
          </a:p>
          <a:p>
            <a:pPr marL="171450" indent="-171450">
              <a:buFont typeface="Arial" panose="020B0604020202020204" pitchFamily="34" charset="0"/>
              <a:buChar char="•"/>
            </a:pPr>
            <a:r>
              <a:rPr lang="en-GB" dirty="0">
                <a:latin typeface="Arial" panose="020B0604020202020204" pitchFamily="34" charset="0"/>
                <a:cs typeface="Arial" panose="020B0604020202020204" pitchFamily="34" charset="0"/>
              </a:rPr>
              <a:t>The marginal expectation E(</a:t>
            </a:r>
            <a:r>
              <a:rPr lang="en-GB" dirty="0" err="1">
                <a:latin typeface="Arial" panose="020B0604020202020204" pitchFamily="34" charset="0"/>
                <a:cs typeface="Arial" panose="020B0604020202020204" pitchFamily="34" charset="0"/>
              </a:rPr>
              <a:t>Y</a:t>
            </a:r>
            <a:r>
              <a:rPr lang="en-GB" i="1" baseline="-25000" dirty="0" err="1">
                <a:latin typeface="Arial" panose="020B0604020202020204" pitchFamily="34" charset="0"/>
                <a:cs typeface="Arial" panose="020B0604020202020204" pitchFamily="34" charset="0"/>
              </a:rPr>
              <a:t>ij</a:t>
            </a:r>
            <a:r>
              <a:rPr lang="en-GB" dirty="0">
                <a:latin typeface="Arial" panose="020B0604020202020204" pitchFamily="34" charset="0"/>
                <a:cs typeface="Arial" panose="020B0604020202020204" pitchFamily="34" charset="0"/>
              </a:rPr>
              <a:t>) is modelled as a function of explanatory variables in the regression + the correlation between </a:t>
            </a:r>
            <a:r>
              <a:rPr lang="en-GB" dirty="0" err="1">
                <a:latin typeface="Arial" panose="020B0604020202020204" pitchFamily="34" charset="0"/>
                <a:cs typeface="Arial" panose="020B0604020202020204" pitchFamily="34" charset="0"/>
              </a:rPr>
              <a:t>Y</a:t>
            </a:r>
            <a:r>
              <a:rPr lang="en-GB" i="1" baseline="-25000" dirty="0" err="1">
                <a:latin typeface="Arial" panose="020B0604020202020204" pitchFamily="34" charset="0"/>
                <a:cs typeface="Arial" panose="020B0604020202020204" pitchFamily="34" charset="0"/>
              </a:rPr>
              <a:t>ijt</a:t>
            </a:r>
            <a:r>
              <a:rPr lang="en-GB" dirty="0">
                <a:latin typeface="Arial" panose="020B0604020202020204" pitchFamily="34" charset="0"/>
                <a:cs typeface="Arial" panose="020B0604020202020204" pitchFamily="34" charset="0"/>
              </a:rPr>
              <a:t> and Y</a:t>
            </a:r>
            <a:r>
              <a:rPr lang="en-GB" i="1" baseline="-25000" dirty="0">
                <a:latin typeface="Arial" panose="020B0604020202020204" pitchFamily="34" charset="0"/>
                <a:cs typeface="Arial" panose="020B0604020202020204" pitchFamily="34" charset="0"/>
              </a:rPr>
              <a:t>ijt-1</a:t>
            </a:r>
            <a:r>
              <a:rPr lang="en-GB" dirty="0">
                <a:latin typeface="Arial" panose="020B0604020202020204" pitchFamily="34" charset="0"/>
                <a:cs typeface="Arial" panose="020B0604020202020204" pitchFamily="34" charset="0"/>
              </a:rPr>
              <a:t> is specified with additional parameters and functions.</a:t>
            </a:r>
            <a:r>
              <a:rPr lang="en-GB" baseline="0" dirty="0"/>
              <a:t> </a:t>
            </a:r>
          </a:p>
          <a:p>
            <a:endParaRPr lang="en-GB" baseline="0" dirty="0"/>
          </a:p>
          <a:p>
            <a:r>
              <a:rPr lang="en-GB" baseline="0" dirty="0"/>
              <a:t>This is to be contrasted with Random Effects and Transitional Models where the covariate effects and within subject association are modelled through a single equation.</a:t>
            </a:r>
          </a:p>
          <a:p>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Marginal expectation – the average response of the sub-population that share</a:t>
            </a:r>
            <a:r>
              <a:rPr lang="en-GB" baseline="0" dirty="0"/>
              <a:t>s a common value X, what we model in a cross-sectional study</a:t>
            </a:r>
          </a:p>
          <a:p>
            <a:endParaRPr lang="en-GB" baseline="0" dirty="0"/>
          </a:p>
          <a:p>
            <a:r>
              <a:rPr lang="en-GB" baseline="0" dirty="0"/>
              <a:t>The scientific objectives are to characterize and contrast populations.</a:t>
            </a:r>
          </a:p>
          <a:p>
            <a:pPr marL="171450" indent="-171450">
              <a:buFont typeface="Arial" panose="020B0604020202020204" pitchFamily="34" charset="0"/>
              <a:buChar char="•"/>
            </a:pPr>
            <a:r>
              <a:rPr lang="en-GB" baseline="0" dirty="0"/>
              <a:t>Is the prevalence greater in one sub-population than another?</a:t>
            </a:r>
          </a:p>
          <a:p>
            <a:pPr marL="171450" indent="-171450">
              <a:buFont typeface="Arial" panose="020B0604020202020204" pitchFamily="34" charset="0"/>
              <a:buChar char="•"/>
            </a:pPr>
            <a:r>
              <a:rPr lang="en-GB" baseline="0" dirty="0"/>
              <a:t>How does the association change with age?</a:t>
            </a:r>
          </a:p>
          <a:p>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If all individuals have the same X have the same probability of disease, the population frequency is the same as the individual’s probability. </a:t>
            </a:r>
          </a:p>
        </p:txBody>
      </p:sp>
      <p:sp>
        <p:nvSpPr>
          <p:cNvPr id="4" name="Slide Number Placeholder 3"/>
          <p:cNvSpPr>
            <a:spLocks noGrp="1"/>
          </p:cNvSpPr>
          <p:nvPr>
            <p:ph type="sldNum" sz="quarter" idx="5"/>
          </p:nvPr>
        </p:nvSpPr>
        <p:spPr/>
        <p:txBody>
          <a:bodyPr/>
          <a:lstStyle/>
          <a:p>
            <a:fld id="{62DFC865-8FD1-4D54-8530-142162265FE7}" type="slidenum">
              <a:rPr lang="en-GB" smtClean="0"/>
              <a:t>8</a:t>
            </a:fld>
            <a:endParaRPr lang="en-GB"/>
          </a:p>
        </p:txBody>
      </p:sp>
    </p:spTree>
    <p:extLst>
      <p:ext uri="{BB962C8B-B14F-4D97-AF65-F5344CB8AC3E}">
        <p14:creationId xmlns:p14="http://schemas.microsoft.com/office/powerpoint/2010/main" val="3392438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The</a:t>
            </a:r>
            <a:r>
              <a:rPr lang="en-GB" baseline="0" dirty="0"/>
              <a:t> basic idea underlying a REs model is that there is natural heterogeneity across individuals in their regression coefficients (</a:t>
            </a:r>
            <a:r>
              <a:rPr lang="en-GB" dirty="0"/>
              <a:t>regression coefficients vary from one individual to another</a:t>
            </a:r>
            <a:r>
              <a:rPr lang="en-GB" baseline="0" dirty="0"/>
              <a:t>) and that this heterogeneity can be represented by a probability distribution.</a:t>
            </a:r>
            <a:endParaRPr lang="en-GB" dirty="0"/>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baseline="0" dirty="0"/>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The regression coefficients represent the effect of the explanatory variables on an individual’s chance (of disease) in contrast to the marginal model coefficients, which describe the effects of explanatory variables on the population average.</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baseline="0" dirty="0"/>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aseline="0" dirty="0"/>
              <a:t>Correlation among observations for one person arises from them sharing unobservable variables, U. </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baseline="0" dirty="0"/>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A RE model is a reasonable description if the set of coefficients from a population can be thought of as a sample from a distribution. Given the actual coefficients, the RE model further assumes that repeated observations for the person are independent.</a:t>
            </a:r>
            <a:r>
              <a:rPr lang="en-GB" baseline="0" dirty="0"/>
              <a:t> It is assumed that the data for a subject are independent observations following a GLM, but that the regression coefficients can vary from person to person according to a distribution, F. The model requires an assumption about the distribution of the U across individuals in the population. </a:t>
            </a:r>
            <a:r>
              <a:rPr lang="en-GB" dirty="0"/>
              <a:t>Yet, there is a correlation among repeated observations in one person that arises from observations sharing unobservable variables; the measurements of observed variables are imperfect.</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dirty="0"/>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Distribution</a:t>
            </a:r>
            <a:r>
              <a:rPr lang="en-GB" baseline="0" dirty="0"/>
              <a:t> of U - typically, a parametric model such as the Gaussian with mean zero and unknown variance v2 is used; the random effects U are mutually independent with a common underlying multivariate distribution F. </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baseline="0" dirty="0"/>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The variance</a:t>
            </a:r>
            <a:r>
              <a:rPr lang="en-GB" baseline="0" dirty="0"/>
              <a:t> v2 represents the degree of heterogeneity across individuals in the propensity for disease, not attributable to x.</a:t>
            </a:r>
            <a:endParaRPr lang="en-GB"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62DFC865-8FD1-4D54-8530-142162265FE7}" type="slidenum">
              <a:rPr lang="en-GB" smtClean="0"/>
              <a:t>9</a:t>
            </a:fld>
            <a:endParaRPr lang="en-GB"/>
          </a:p>
        </p:txBody>
      </p:sp>
    </p:spTree>
    <p:extLst>
      <p:ext uri="{BB962C8B-B14F-4D97-AF65-F5344CB8AC3E}">
        <p14:creationId xmlns:p14="http://schemas.microsoft.com/office/powerpoint/2010/main" val="1335362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62DFC865-8FD1-4D54-8530-142162265FE7}" type="slidenum">
              <a:rPr lang="en-GB" smtClean="0"/>
              <a:t>10</a:t>
            </a:fld>
            <a:endParaRPr lang="en-GB"/>
          </a:p>
        </p:txBody>
      </p:sp>
    </p:spTree>
    <p:extLst>
      <p:ext uri="{BB962C8B-B14F-4D97-AF65-F5344CB8AC3E}">
        <p14:creationId xmlns:p14="http://schemas.microsoft.com/office/powerpoint/2010/main" val="858185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DFC865-8FD1-4D54-8530-142162265FE7}" type="slidenum">
              <a:rPr lang="en-GB" smtClean="0"/>
              <a:t>11</a:t>
            </a:fld>
            <a:endParaRPr lang="en-GB"/>
          </a:p>
        </p:txBody>
      </p:sp>
    </p:spTree>
    <p:extLst>
      <p:ext uri="{BB962C8B-B14F-4D97-AF65-F5344CB8AC3E}">
        <p14:creationId xmlns:p14="http://schemas.microsoft.com/office/powerpoint/2010/main" val="3783490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469524-1CAC-4225-8A01-E1EDCEB26ED0}" type="datetimeFigureOut">
              <a:rPr lang="en-GB" smtClean="0"/>
              <a:t>30/04/2020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65C6E5-9287-4A5C-BD03-7253EF8FA205}" type="slidenum">
              <a:rPr lang="en-GB" smtClean="0"/>
              <a:t>‹#›</a:t>
            </a:fld>
            <a:endParaRPr lang="en-GB"/>
          </a:p>
        </p:txBody>
      </p:sp>
    </p:spTree>
    <p:extLst>
      <p:ext uri="{BB962C8B-B14F-4D97-AF65-F5344CB8AC3E}">
        <p14:creationId xmlns:p14="http://schemas.microsoft.com/office/powerpoint/2010/main" val="570264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469524-1CAC-4225-8A01-E1EDCEB26ED0}" type="datetimeFigureOut">
              <a:rPr lang="en-GB" smtClean="0"/>
              <a:t>30/04/2020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65C6E5-9287-4A5C-BD03-7253EF8FA205}" type="slidenum">
              <a:rPr lang="en-GB" smtClean="0"/>
              <a:t>‹#›</a:t>
            </a:fld>
            <a:endParaRPr lang="en-GB"/>
          </a:p>
        </p:txBody>
      </p:sp>
    </p:spTree>
    <p:extLst>
      <p:ext uri="{BB962C8B-B14F-4D97-AF65-F5344CB8AC3E}">
        <p14:creationId xmlns:p14="http://schemas.microsoft.com/office/powerpoint/2010/main" val="2151818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469524-1CAC-4225-8A01-E1EDCEB26ED0}" type="datetimeFigureOut">
              <a:rPr lang="en-GB" smtClean="0"/>
              <a:t>30/04/2020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65C6E5-9287-4A5C-BD03-7253EF8FA205}"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492944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469524-1CAC-4225-8A01-E1EDCEB26ED0}" type="datetimeFigureOut">
              <a:rPr lang="en-GB" smtClean="0"/>
              <a:t>30/04/2020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65C6E5-9287-4A5C-BD03-7253EF8FA205}" type="slidenum">
              <a:rPr lang="en-GB" smtClean="0"/>
              <a:t>‹#›</a:t>
            </a:fld>
            <a:endParaRPr lang="en-GB"/>
          </a:p>
        </p:txBody>
      </p:sp>
    </p:spTree>
    <p:extLst>
      <p:ext uri="{BB962C8B-B14F-4D97-AF65-F5344CB8AC3E}">
        <p14:creationId xmlns:p14="http://schemas.microsoft.com/office/powerpoint/2010/main" val="1045353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469524-1CAC-4225-8A01-E1EDCEB26ED0}" type="datetimeFigureOut">
              <a:rPr lang="en-GB" smtClean="0"/>
              <a:t>30/04/2020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65C6E5-9287-4A5C-BD03-7253EF8FA205}"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999542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469524-1CAC-4225-8A01-E1EDCEB26ED0}" type="datetimeFigureOut">
              <a:rPr lang="en-GB" smtClean="0"/>
              <a:t>30/04/2020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65C6E5-9287-4A5C-BD03-7253EF8FA205}" type="slidenum">
              <a:rPr lang="en-GB" smtClean="0"/>
              <a:t>‹#›</a:t>
            </a:fld>
            <a:endParaRPr lang="en-GB"/>
          </a:p>
        </p:txBody>
      </p:sp>
    </p:spTree>
    <p:extLst>
      <p:ext uri="{BB962C8B-B14F-4D97-AF65-F5344CB8AC3E}">
        <p14:creationId xmlns:p14="http://schemas.microsoft.com/office/powerpoint/2010/main" val="29284373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469524-1CAC-4225-8A01-E1EDCEB26ED0}" type="datetimeFigureOut">
              <a:rPr lang="en-GB" smtClean="0"/>
              <a:t>30/04/2020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65C6E5-9287-4A5C-BD03-7253EF8FA205}" type="slidenum">
              <a:rPr lang="en-GB" smtClean="0"/>
              <a:t>‹#›</a:t>
            </a:fld>
            <a:endParaRPr lang="en-GB"/>
          </a:p>
        </p:txBody>
      </p:sp>
    </p:spTree>
    <p:extLst>
      <p:ext uri="{BB962C8B-B14F-4D97-AF65-F5344CB8AC3E}">
        <p14:creationId xmlns:p14="http://schemas.microsoft.com/office/powerpoint/2010/main" val="42911990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469524-1CAC-4225-8A01-E1EDCEB26ED0}" type="datetimeFigureOut">
              <a:rPr lang="en-GB" smtClean="0"/>
              <a:t>30/04/2020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65C6E5-9287-4A5C-BD03-7253EF8FA205}" type="slidenum">
              <a:rPr lang="en-GB" smtClean="0"/>
              <a:t>‹#›</a:t>
            </a:fld>
            <a:endParaRPr lang="en-GB"/>
          </a:p>
        </p:txBody>
      </p:sp>
    </p:spTree>
    <p:extLst>
      <p:ext uri="{BB962C8B-B14F-4D97-AF65-F5344CB8AC3E}">
        <p14:creationId xmlns:p14="http://schemas.microsoft.com/office/powerpoint/2010/main" val="3873447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469524-1CAC-4225-8A01-E1EDCEB26ED0}" type="datetimeFigureOut">
              <a:rPr lang="en-GB" smtClean="0"/>
              <a:t>30/04/2020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65C6E5-9287-4A5C-BD03-7253EF8FA205}" type="slidenum">
              <a:rPr lang="en-GB" smtClean="0"/>
              <a:t>‹#›</a:t>
            </a:fld>
            <a:endParaRPr lang="en-GB"/>
          </a:p>
        </p:txBody>
      </p:sp>
    </p:spTree>
    <p:extLst>
      <p:ext uri="{BB962C8B-B14F-4D97-AF65-F5344CB8AC3E}">
        <p14:creationId xmlns:p14="http://schemas.microsoft.com/office/powerpoint/2010/main" val="708589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469524-1CAC-4225-8A01-E1EDCEB26ED0}" type="datetimeFigureOut">
              <a:rPr lang="en-GB" smtClean="0"/>
              <a:t>30/04/2020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65C6E5-9287-4A5C-BD03-7253EF8FA205}" type="slidenum">
              <a:rPr lang="en-GB" smtClean="0"/>
              <a:t>‹#›</a:t>
            </a:fld>
            <a:endParaRPr lang="en-GB"/>
          </a:p>
        </p:txBody>
      </p:sp>
    </p:spTree>
    <p:extLst>
      <p:ext uri="{BB962C8B-B14F-4D97-AF65-F5344CB8AC3E}">
        <p14:creationId xmlns:p14="http://schemas.microsoft.com/office/powerpoint/2010/main" val="517019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469524-1CAC-4225-8A01-E1EDCEB26ED0}" type="datetimeFigureOut">
              <a:rPr lang="en-GB" smtClean="0"/>
              <a:t>30/04/2020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65C6E5-9287-4A5C-BD03-7253EF8FA205}" type="slidenum">
              <a:rPr lang="en-GB" smtClean="0"/>
              <a:t>‹#›</a:t>
            </a:fld>
            <a:endParaRPr lang="en-GB"/>
          </a:p>
        </p:txBody>
      </p:sp>
    </p:spTree>
    <p:extLst>
      <p:ext uri="{BB962C8B-B14F-4D97-AF65-F5344CB8AC3E}">
        <p14:creationId xmlns:p14="http://schemas.microsoft.com/office/powerpoint/2010/main" val="813337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469524-1CAC-4225-8A01-E1EDCEB26ED0}" type="datetimeFigureOut">
              <a:rPr lang="en-GB" smtClean="0"/>
              <a:t>30/04/2020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565C6E5-9287-4A5C-BD03-7253EF8FA205}" type="slidenum">
              <a:rPr lang="en-GB" smtClean="0"/>
              <a:t>‹#›</a:t>
            </a:fld>
            <a:endParaRPr lang="en-GB"/>
          </a:p>
        </p:txBody>
      </p:sp>
    </p:spTree>
    <p:extLst>
      <p:ext uri="{BB962C8B-B14F-4D97-AF65-F5344CB8AC3E}">
        <p14:creationId xmlns:p14="http://schemas.microsoft.com/office/powerpoint/2010/main" val="1552120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469524-1CAC-4225-8A01-E1EDCEB26ED0}" type="datetimeFigureOut">
              <a:rPr lang="en-GB" smtClean="0"/>
              <a:t>30/04/2020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565C6E5-9287-4A5C-BD03-7253EF8FA205}" type="slidenum">
              <a:rPr lang="en-GB" smtClean="0"/>
              <a:t>‹#›</a:t>
            </a:fld>
            <a:endParaRPr lang="en-GB"/>
          </a:p>
        </p:txBody>
      </p:sp>
    </p:spTree>
    <p:extLst>
      <p:ext uri="{BB962C8B-B14F-4D97-AF65-F5344CB8AC3E}">
        <p14:creationId xmlns:p14="http://schemas.microsoft.com/office/powerpoint/2010/main" val="2803255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469524-1CAC-4225-8A01-E1EDCEB26ED0}" type="datetimeFigureOut">
              <a:rPr lang="en-GB" smtClean="0"/>
              <a:t>30/04/2020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565C6E5-9287-4A5C-BD03-7253EF8FA205}" type="slidenum">
              <a:rPr lang="en-GB" smtClean="0"/>
              <a:t>‹#›</a:t>
            </a:fld>
            <a:endParaRPr lang="en-GB"/>
          </a:p>
        </p:txBody>
      </p:sp>
    </p:spTree>
    <p:extLst>
      <p:ext uri="{BB962C8B-B14F-4D97-AF65-F5344CB8AC3E}">
        <p14:creationId xmlns:p14="http://schemas.microsoft.com/office/powerpoint/2010/main" val="3289946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469524-1CAC-4225-8A01-E1EDCEB26ED0}" type="datetimeFigureOut">
              <a:rPr lang="en-GB" smtClean="0"/>
              <a:t>30/04/2020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65C6E5-9287-4A5C-BD03-7253EF8FA205}" type="slidenum">
              <a:rPr lang="en-GB" smtClean="0"/>
              <a:t>‹#›</a:t>
            </a:fld>
            <a:endParaRPr lang="en-GB"/>
          </a:p>
        </p:txBody>
      </p:sp>
    </p:spTree>
    <p:extLst>
      <p:ext uri="{BB962C8B-B14F-4D97-AF65-F5344CB8AC3E}">
        <p14:creationId xmlns:p14="http://schemas.microsoft.com/office/powerpoint/2010/main" val="720682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469524-1CAC-4225-8A01-E1EDCEB26ED0}" type="datetimeFigureOut">
              <a:rPr lang="en-GB" smtClean="0"/>
              <a:t>30/04/2020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65C6E5-9287-4A5C-BD03-7253EF8FA205}" type="slidenum">
              <a:rPr lang="en-GB" smtClean="0"/>
              <a:t>‹#›</a:t>
            </a:fld>
            <a:endParaRPr lang="en-GB"/>
          </a:p>
        </p:txBody>
      </p:sp>
    </p:spTree>
    <p:extLst>
      <p:ext uri="{BB962C8B-B14F-4D97-AF65-F5344CB8AC3E}">
        <p14:creationId xmlns:p14="http://schemas.microsoft.com/office/powerpoint/2010/main" val="1105848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2469524-1CAC-4225-8A01-E1EDCEB26ED0}" type="datetimeFigureOut">
              <a:rPr lang="en-GB" smtClean="0"/>
              <a:t>30/04/2020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565C6E5-9287-4A5C-BD03-7253EF8FA205}" type="slidenum">
              <a:rPr lang="en-GB" smtClean="0"/>
              <a:t>‹#›</a:t>
            </a:fld>
            <a:endParaRPr lang="en-GB"/>
          </a:p>
        </p:txBody>
      </p:sp>
    </p:spTree>
    <p:extLst>
      <p:ext uri="{BB962C8B-B14F-4D97-AF65-F5344CB8AC3E}">
        <p14:creationId xmlns:p14="http://schemas.microsoft.com/office/powerpoint/2010/main" val="3135077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dx.doi.org/10.5255/UKDA-SN-5050-12"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Shape 23">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419136" y="1020871"/>
            <a:ext cx="6960759" cy="2849671"/>
          </a:xfrm>
        </p:spPr>
        <p:txBody>
          <a:bodyPr>
            <a:normAutofit/>
          </a:bodyPr>
          <a:lstStyle/>
          <a:p>
            <a:pPr algn="l">
              <a:lnSpc>
                <a:spcPct val="90000"/>
              </a:lnSpc>
            </a:pPr>
            <a:r>
              <a:rPr lang="en-GB" sz="3300" b="1">
                <a:solidFill>
                  <a:srgbClr val="FFFFFF"/>
                </a:solidFill>
                <a:latin typeface="Arial" panose="020B0604020202020204" pitchFamily="34" charset="0"/>
                <a:cs typeface="Arial" panose="020B0604020202020204" pitchFamily="34" charset="0"/>
              </a:rPr>
              <a:t>The Dynamic Relationship Between Diet Physical Activity, Alcohol Drinking and Smoking in English Longitudinal Study of Ageing (ELSA)</a:t>
            </a:r>
            <a:endParaRPr lang="en-GB" sz="3300">
              <a:solidFill>
                <a:srgbClr val="FFFFFF"/>
              </a:solidFill>
            </a:endParaRPr>
          </a:p>
        </p:txBody>
      </p:sp>
      <p:sp>
        <p:nvSpPr>
          <p:cNvPr id="3" name="Subtitle 2"/>
          <p:cNvSpPr>
            <a:spLocks noGrp="1"/>
          </p:cNvSpPr>
          <p:nvPr>
            <p:ph type="subTitle" idx="1"/>
          </p:nvPr>
        </p:nvSpPr>
        <p:spPr>
          <a:xfrm>
            <a:off x="4548104" y="3962087"/>
            <a:ext cx="6831791" cy="1875041"/>
          </a:xfrm>
        </p:spPr>
        <p:txBody>
          <a:bodyPr>
            <a:normAutofit fontScale="92500"/>
          </a:bodyPr>
          <a:lstStyle/>
          <a:p>
            <a:pPr algn="l">
              <a:lnSpc>
                <a:spcPct val="90000"/>
              </a:lnSpc>
            </a:pPr>
            <a:endParaRPr lang="en-GB" sz="2800" b="1" dirty="0">
              <a:solidFill>
                <a:schemeClr val="bg1">
                  <a:alpha val="70000"/>
                </a:schemeClr>
              </a:solidFill>
              <a:latin typeface="Arial" panose="020B0604020202020204" pitchFamily="34" charset="0"/>
              <a:cs typeface="Arial" panose="020B0604020202020204" pitchFamily="34" charset="0"/>
            </a:endParaRPr>
          </a:p>
          <a:p>
            <a:pPr algn="l">
              <a:spcBef>
                <a:spcPts val="0"/>
              </a:spcBef>
            </a:pPr>
            <a:r>
              <a:rPr lang="en-GB" sz="2800" b="1" dirty="0">
                <a:solidFill>
                  <a:schemeClr val="bg1">
                    <a:alpha val="70000"/>
                  </a:schemeClr>
                </a:solidFill>
                <a:latin typeface="+mj-lt"/>
                <a:cs typeface="Arial" panose="020B0604020202020204" pitchFamily="34" charset="0"/>
              </a:rPr>
              <a:t>Genevieve David</a:t>
            </a:r>
          </a:p>
          <a:p>
            <a:pPr algn="l">
              <a:spcBef>
                <a:spcPts val="0"/>
              </a:spcBef>
            </a:pPr>
            <a:endParaRPr lang="en-GB" sz="2800" dirty="0">
              <a:solidFill>
                <a:schemeClr val="bg1">
                  <a:alpha val="70000"/>
                </a:schemeClr>
              </a:solidFill>
              <a:latin typeface="Arial" panose="020B0604020202020204" pitchFamily="34" charset="0"/>
              <a:cs typeface="Arial" panose="020B0604020202020204" pitchFamily="34" charset="0"/>
            </a:endParaRPr>
          </a:p>
          <a:p>
            <a:pPr algn="l">
              <a:spcBef>
                <a:spcPts val="0"/>
              </a:spcBef>
            </a:pPr>
            <a:r>
              <a:rPr lang="en-GB" sz="2800" dirty="0">
                <a:solidFill>
                  <a:schemeClr val="bg1">
                    <a:alpha val="70000"/>
                  </a:schemeClr>
                </a:solidFill>
                <a:latin typeface="+mj-lt"/>
                <a:cs typeface="Arial" panose="020B0604020202020204" pitchFamily="34" charset="0"/>
              </a:rPr>
              <a:t>With Penny Breeze and Michelle Holdsworth</a:t>
            </a:r>
          </a:p>
        </p:txBody>
      </p:sp>
      <p:sp>
        <p:nvSpPr>
          <p:cNvPr id="26" name="Isosceles Triangle 25">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See the source image">
            <a:extLst>
              <a:ext uri="{FF2B5EF4-FFF2-40B4-BE49-F238E27FC236}">
                <a16:creationId xmlns:a16="http://schemas.microsoft.com/office/drawing/2014/main" id="{A0E65775-FDB6-4C9C-AF74-F12FC9FC62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6" y="-16933"/>
            <a:ext cx="2457450" cy="971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453315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ABFB-5D82-4DE2-8BC0-07FE065964D7}"/>
              </a:ext>
            </a:extLst>
          </p:cNvPr>
          <p:cNvSpPr>
            <a:spLocks noGrp="1"/>
          </p:cNvSpPr>
          <p:nvPr>
            <p:ph type="title"/>
          </p:nvPr>
        </p:nvSpPr>
        <p:spPr>
          <a:xfrm>
            <a:off x="677334" y="609600"/>
            <a:ext cx="8596668" cy="1320800"/>
          </a:xfrm>
        </p:spPr>
        <p:txBody>
          <a:bodyPr>
            <a:normAutofit/>
          </a:bodyPr>
          <a:lstStyle/>
          <a:p>
            <a:r>
              <a:rPr lang="en-GB"/>
              <a:t>Transition (Markov) Models</a:t>
            </a:r>
          </a:p>
        </p:txBody>
      </p:sp>
      <p:graphicFrame>
        <p:nvGraphicFramePr>
          <p:cNvPr id="6" name="Content Placeholder 2">
            <a:extLst>
              <a:ext uri="{FF2B5EF4-FFF2-40B4-BE49-F238E27FC236}">
                <a16:creationId xmlns:a16="http://schemas.microsoft.com/office/drawing/2014/main" id="{CDD390EE-54AF-498F-BBCD-EC43908A32CA}"/>
              </a:ext>
            </a:extLst>
          </p:cNvPr>
          <p:cNvGraphicFramePr>
            <a:graphicFrameLocks noGrp="1"/>
          </p:cNvGraphicFramePr>
          <p:nvPr>
            <p:ph idx="1"/>
            <p:extLst>
              <p:ext uri="{D42A27DB-BD31-4B8C-83A1-F6EECF244321}">
                <p14:modId xmlns:p14="http://schemas.microsoft.com/office/powerpoint/2010/main" val="4130589421"/>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09087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 name="Group 8">
            <a:extLst>
              <a:ext uri="{FF2B5EF4-FFF2-40B4-BE49-F238E27FC236}">
                <a16:creationId xmlns:a16="http://schemas.microsoft.com/office/drawing/2014/main" id="{0DAF8575-DDD0-43E3-95E0-CF812F06AF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5CCA1792-C598-45A3-82EC-60F305DCB1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84F3208-0F93-4217-AB03-C74E565729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F862CE08-0EF8-4D30-9F34-5CEF2E35C9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CF707B85-7DC9-4931-8C39-C2802F1F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39409EB7-9549-43B7-9597-771D971CA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995D6453-5D14-445F-B965-BA2F9177D0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62F0BDF-F752-4F9D-826C-376BA43AF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019CD532-CC2D-41A0-B2E5-1A177CC060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751829B1-B54D-428F-B99F-234847A0C3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C8483DED-5995-47C7-9E6E-3340224B3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2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4" name="Rectangle 3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4164076884"/>
              </p:ext>
            </p:extLst>
          </p:nvPr>
        </p:nvGraphicFramePr>
        <p:xfrm>
          <a:off x="489002" y="480058"/>
          <a:ext cx="11225986" cy="5897877"/>
        </p:xfrm>
        <a:graphic>
          <a:graphicData uri="http://schemas.openxmlformats.org/drawingml/2006/table">
            <a:tbl>
              <a:tblPr firstRow="1" bandRow="1">
                <a:tableStyleId>{5940675A-B579-460E-94D1-54222C63F5DA}</a:tableStyleId>
              </a:tblPr>
              <a:tblGrid>
                <a:gridCol w="2443384">
                  <a:extLst>
                    <a:ext uri="{9D8B030D-6E8A-4147-A177-3AD203B41FA5}">
                      <a16:colId xmlns:a16="http://schemas.microsoft.com/office/drawing/2014/main" val="1186731674"/>
                    </a:ext>
                  </a:extLst>
                </a:gridCol>
                <a:gridCol w="3831021">
                  <a:extLst>
                    <a:ext uri="{9D8B030D-6E8A-4147-A177-3AD203B41FA5}">
                      <a16:colId xmlns:a16="http://schemas.microsoft.com/office/drawing/2014/main" val="719629166"/>
                    </a:ext>
                  </a:extLst>
                </a:gridCol>
                <a:gridCol w="2585545">
                  <a:extLst>
                    <a:ext uri="{9D8B030D-6E8A-4147-A177-3AD203B41FA5}">
                      <a16:colId xmlns:a16="http://schemas.microsoft.com/office/drawing/2014/main" val="165511848"/>
                    </a:ext>
                  </a:extLst>
                </a:gridCol>
                <a:gridCol w="2366036">
                  <a:extLst>
                    <a:ext uri="{9D8B030D-6E8A-4147-A177-3AD203B41FA5}">
                      <a16:colId xmlns:a16="http://schemas.microsoft.com/office/drawing/2014/main" val="394693058"/>
                    </a:ext>
                  </a:extLst>
                </a:gridCol>
              </a:tblGrid>
              <a:tr h="638791">
                <a:tc>
                  <a:txBody>
                    <a:bodyPr/>
                    <a:lstStyle/>
                    <a:p>
                      <a:pPr algn="l"/>
                      <a:r>
                        <a:rPr lang="en-GB" sz="1800" b="1" dirty="0"/>
                        <a:t>Variable</a:t>
                      </a:r>
                      <a:endParaRPr lang="en-GB" sz="1800" b="1" dirty="0">
                        <a:solidFill>
                          <a:schemeClr val="tx1"/>
                        </a:solidFill>
                        <a:latin typeface="Arial" panose="020B0604020202020204" pitchFamily="34" charset="0"/>
                        <a:cs typeface="Arial" panose="020B0604020202020204" pitchFamily="34" charset="0"/>
                      </a:endParaRPr>
                    </a:p>
                  </a:txBody>
                  <a:tcPr marL="65635" marR="65635" marT="32818" marB="32818"/>
                </a:tc>
                <a:tc>
                  <a:txBody>
                    <a:bodyPr/>
                    <a:lstStyle/>
                    <a:p>
                      <a:pPr algn="l"/>
                      <a:r>
                        <a:rPr lang="en-GB" sz="1800" b="1" dirty="0"/>
                        <a:t>Description</a:t>
                      </a:r>
                      <a:endParaRPr lang="en-GB" sz="1800" b="1" dirty="0">
                        <a:solidFill>
                          <a:schemeClr val="tx1"/>
                        </a:solidFill>
                        <a:latin typeface="Arial" panose="020B0604020202020204" pitchFamily="34" charset="0"/>
                        <a:cs typeface="Arial" panose="020B0604020202020204" pitchFamily="34" charset="0"/>
                      </a:endParaRPr>
                    </a:p>
                  </a:txBody>
                  <a:tcPr marL="65635" marR="65635" marT="32818" marB="32818"/>
                </a:tc>
                <a:tc>
                  <a:txBody>
                    <a:bodyPr/>
                    <a:lstStyle/>
                    <a:p>
                      <a:pPr algn="l"/>
                      <a:r>
                        <a:rPr lang="en-GB" sz="1800" b="1" dirty="0"/>
                        <a:t>Coded response</a:t>
                      </a:r>
                      <a:endParaRPr lang="en-GB" sz="1800" b="1" dirty="0">
                        <a:solidFill>
                          <a:schemeClr val="tx1"/>
                        </a:solidFill>
                        <a:latin typeface="Arial" panose="020B0604020202020204" pitchFamily="34" charset="0"/>
                        <a:cs typeface="Arial" panose="020B0604020202020204" pitchFamily="34" charset="0"/>
                      </a:endParaRPr>
                    </a:p>
                  </a:txBody>
                  <a:tcPr marL="65635" marR="65635" marT="32818" marB="32818"/>
                </a:tc>
                <a:tc>
                  <a:txBody>
                    <a:bodyPr/>
                    <a:lstStyle/>
                    <a:p>
                      <a:pPr algn="l"/>
                      <a:r>
                        <a:rPr lang="en-GB" sz="1800" b="1" dirty="0"/>
                        <a:t>Baseline: Wave</a:t>
                      </a:r>
                      <a:r>
                        <a:rPr lang="en-GB" sz="1800" b="1" baseline="0" dirty="0"/>
                        <a:t> 3 </a:t>
                      </a:r>
                    </a:p>
                    <a:p>
                      <a:pPr algn="l"/>
                      <a:r>
                        <a:rPr lang="en-GB" sz="1800" b="1" baseline="0" dirty="0"/>
                        <a:t>n=9771 (%)</a:t>
                      </a:r>
                      <a:endParaRPr lang="en-GB" sz="1800" b="1" dirty="0">
                        <a:solidFill>
                          <a:schemeClr val="tx1"/>
                        </a:solidFill>
                        <a:latin typeface="Arial" panose="020B0604020202020204" pitchFamily="34" charset="0"/>
                        <a:cs typeface="Arial" panose="020B0604020202020204" pitchFamily="34" charset="0"/>
                      </a:endParaRPr>
                    </a:p>
                  </a:txBody>
                  <a:tcPr marL="65635" marR="65635" marT="32818" marB="32818"/>
                </a:tc>
                <a:extLst>
                  <a:ext uri="{0D108BD9-81ED-4DB2-BD59-A6C34878D82A}">
                    <a16:rowId xmlns:a16="http://schemas.microsoft.com/office/drawing/2014/main" val="1329092523"/>
                  </a:ext>
                </a:extLst>
              </a:tr>
              <a:tr h="638791">
                <a:tc>
                  <a:txBody>
                    <a:bodyPr/>
                    <a:lstStyle/>
                    <a:p>
                      <a:r>
                        <a:rPr lang="en-GB" sz="1800" dirty="0"/>
                        <a:t>Fruit and</a:t>
                      </a:r>
                      <a:r>
                        <a:rPr lang="en-GB" sz="1800" baseline="0" dirty="0"/>
                        <a:t> vegetable intake</a:t>
                      </a:r>
                      <a:endParaRPr lang="en-GB" sz="1800" dirty="0">
                        <a:solidFill>
                          <a:schemeClr val="tx1"/>
                        </a:solidFill>
                        <a:latin typeface="Arial" panose="020B0604020202020204" pitchFamily="34" charset="0"/>
                        <a:cs typeface="Arial" panose="020B0604020202020204" pitchFamily="34" charset="0"/>
                      </a:endParaRPr>
                    </a:p>
                  </a:txBody>
                  <a:tcPr marL="65635" marR="65635" marT="32818" marB="32818"/>
                </a:tc>
                <a:tc>
                  <a:txBody>
                    <a:bodyPr/>
                    <a:lstStyle/>
                    <a:p>
                      <a:r>
                        <a:rPr lang="en-GB" sz="1800"/>
                        <a:t>No.</a:t>
                      </a:r>
                      <a:r>
                        <a:rPr lang="en-GB" sz="1800" baseline="0"/>
                        <a:t> of portions a day</a:t>
                      </a:r>
                      <a:endParaRPr lang="en-GB" sz="1800">
                        <a:solidFill>
                          <a:schemeClr val="tx1"/>
                        </a:solidFill>
                        <a:latin typeface="Arial" panose="020B0604020202020204" pitchFamily="34" charset="0"/>
                        <a:cs typeface="Arial" panose="020B0604020202020204" pitchFamily="34" charset="0"/>
                      </a:endParaRPr>
                    </a:p>
                  </a:txBody>
                  <a:tcPr marL="65635" marR="65635" marT="32818" marB="32818"/>
                </a:tc>
                <a:tc>
                  <a:txBody>
                    <a:bodyPr/>
                    <a:lstStyle/>
                    <a:p>
                      <a:pPr algn="l"/>
                      <a:r>
                        <a:rPr lang="en-GB" sz="1800" dirty="0"/>
                        <a:t>0</a:t>
                      </a:r>
                      <a:r>
                        <a:rPr lang="en-GB" sz="1800" baseline="0" dirty="0"/>
                        <a:t> = &lt;5 a day</a:t>
                      </a:r>
                    </a:p>
                    <a:p>
                      <a:pPr algn="l"/>
                      <a:r>
                        <a:rPr lang="en-GB" sz="1800" baseline="0" dirty="0"/>
                        <a:t>1 = 5 to 18 a day</a:t>
                      </a:r>
                      <a:endParaRPr lang="en-GB" sz="1800" dirty="0">
                        <a:solidFill>
                          <a:schemeClr val="tx1"/>
                        </a:solidFill>
                        <a:latin typeface="Arial" panose="020B0604020202020204" pitchFamily="34" charset="0"/>
                        <a:cs typeface="Arial" panose="020B0604020202020204" pitchFamily="34" charset="0"/>
                      </a:endParaRPr>
                    </a:p>
                  </a:txBody>
                  <a:tcPr marL="65635" marR="65635" marT="32818" marB="32818"/>
                </a:tc>
                <a:tc>
                  <a:txBody>
                    <a:bodyPr/>
                    <a:lstStyle/>
                    <a:p>
                      <a:pPr algn="l"/>
                      <a:r>
                        <a:rPr lang="en-GB" sz="1800" dirty="0"/>
                        <a:t>5,741  (58.8)</a:t>
                      </a:r>
                    </a:p>
                    <a:p>
                      <a:pPr algn="l"/>
                      <a:r>
                        <a:rPr lang="en-GB" sz="1800" dirty="0"/>
                        <a:t>3,880  (39.7)</a:t>
                      </a:r>
                      <a:endParaRPr lang="en-GB" sz="1800" dirty="0">
                        <a:solidFill>
                          <a:schemeClr val="tx1"/>
                        </a:solidFill>
                        <a:latin typeface="Arial" panose="020B0604020202020204" pitchFamily="34" charset="0"/>
                        <a:cs typeface="Arial" panose="020B0604020202020204" pitchFamily="34" charset="0"/>
                      </a:endParaRPr>
                    </a:p>
                  </a:txBody>
                  <a:tcPr marL="65635" marR="65635" marT="32818" marB="32818"/>
                </a:tc>
                <a:extLst>
                  <a:ext uri="{0D108BD9-81ED-4DB2-BD59-A6C34878D82A}">
                    <a16:rowId xmlns:a16="http://schemas.microsoft.com/office/drawing/2014/main" val="3076753939"/>
                  </a:ext>
                </a:extLst>
              </a:tr>
              <a:tr h="638791">
                <a:tc>
                  <a:txBody>
                    <a:bodyPr/>
                    <a:lstStyle/>
                    <a:p>
                      <a:r>
                        <a:rPr lang="en-GB" sz="1800" dirty="0"/>
                        <a:t>Smoking</a:t>
                      </a:r>
                      <a:endParaRPr lang="en-GB" sz="1800" dirty="0">
                        <a:solidFill>
                          <a:schemeClr val="tx1"/>
                        </a:solidFill>
                        <a:latin typeface="Arial" panose="020B0604020202020204" pitchFamily="34" charset="0"/>
                        <a:cs typeface="Arial" panose="020B0604020202020204" pitchFamily="34" charset="0"/>
                      </a:endParaRPr>
                    </a:p>
                  </a:txBody>
                  <a:tcPr marL="65635" marR="65635" marT="32818" marB="32818"/>
                </a:tc>
                <a:tc>
                  <a:txBody>
                    <a:bodyPr/>
                    <a:lstStyle/>
                    <a:p>
                      <a:r>
                        <a:rPr lang="en-GB" sz="1800" dirty="0"/>
                        <a:t>Whether smokes</a:t>
                      </a:r>
                      <a:r>
                        <a:rPr lang="en-GB" sz="1800" baseline="0" dirty="0"/>
                        <a:t> cigarettes at all nowadays</a:t>
                      </a:r>
                      <a:endParaRPr lang="en-GB" sz="1800" dirty="0">
                        <a:solidFill>
                          <a:schemeClr val="tx1"/>
                        </a:solidFill>
                        <a:latin typeface="Arial" panose="020B0604020202020204" pitchFamily="34" charset="0"/>
                        <a:cs typeface="Arial" panose="020B0604020202020204" pitchFamily="34" charset="0"/>
                      </a:endParaRPr>
                    </a:p>
                  </a:txBody>
                  <a:tcPr marL="65635" marR="65635" marT="32818" marB="32818"/>
                </a:tc>
                <a:tc>
                  <a:txBody>
                    <a:bodyPr/>
                    <a:lstStyle/>
                    <a:p>
                      <a:pPr algn="l"/>
                      <a:r>
                        <a:rPr lang="en-GB" sz="1800" dirty="0"/>
                        <a:t>0 = No</a:t>
                      </a:r>
                    </a:p>
                    <a:p>
                      <a:pPr algn="l"/>
                      <a:r>
                        <a:rPr lang="en-GB" sz="1800" dirty="0"/>
                        <a:t>1 =</a:t>
                      </a:r>
                      <a:r>
                        <a:rPr lang="en-GB" sz="1800" baseline="0" dirty="0"/>
                        <a:t> Yes</a:t>
                      </a:r>
                      <a:endParaRPr lang="en-GB" sz="1800" dirty="0">
                        <a:solidFill>
                          <a:schemeClr val="tx1"/>
                        </a:solidFill>
                        <a:latin typeface="Arial" panose="020B0604020202020204" pitchFamily="34" charset="0"/>
                        <a:cs typeface="Arial" panose="020B0604020202020204" pitchFamily="34" charset="0"/>
                      </a:endParaRPr>
                    </a:p>
                  </a:txBody>
                  <a:tcPr marL="65635" marR="65635" marT="32818" marB="32818"/>
                </a:tc>
                <a:tc>
                  <a:txBody>
                    <a:bodyPr/>
                    <a:lstStyle/>
                    <a:p>
                      <a:pPr algn="l"/>
                      <a:r>
                        <a:rPr lang="en-GB" sz="1800" dirty="0"/>
                        <a:t>7,493  (76.7)</a:t>
                      </a:r>
                    </a:p>
                    <a:p>
                      <a:pPr algn="l"/>
                      <a:r>
                        <a:rPr lang="en-GB" sz="1800" dirty="0"/>
                        <a:t>1,510  (15.5)</a:t>
                      </a:r>
                      <a:endParaRPr lang="en-GB" sz="1800" dirty="0">
                        <a:solidFill>
                          <a:schemeClr val="tx1"/>
                        </a:solidFill>
                        <a:latin typeface="Arial" panose="020B0604020202020204" pitchFamily="34" charset="0"/>
                        <a:cs typeface="Arial" panose="020B0604020202020204" pitchFamily="34" charset="0"/>
                      </a:endParaRPr>
                    </a:p>
                  </a:txBody>
                  <a:tcPr marL="65635" marR="65635" marT="32818" marB="32818"/>
                </a:tc>
                <a:extLst>
                  <a:ext uri="{0D108BD9-81ED-4DB2-BD59-A6C34878D82A}">
                    <a16:rowId xmlns:a16="http://schemas.microsoft.com/office/drawing/2014/main" val="2315522544"/>
                  </a:ext>
                </a:extLst>
              </a:tr>
              <a:tr h="924059">
                <a:tc>
                  <a:txBody>
                    <a:bodyPr/>
                    <a:lstStyle/>
                    <a:p>
                      <a:r>
                        <a:rPr lang="en-GB" sz="1800"/>
                        <a:t>Alcohol drinking</a:t>
                      </a:r>
                      <a:endParaRPr lang="en-GB" sz="1800">
                        <a:solidFill>
                          <a:schemeClr val="tx1"/>
                        </a:solidFill>
                        <a:latin typeface="Arial" panose="020B0604020202020204" pitchFamily="34" charset="0"/>
                        <a:cs typeface="Arial" panose="020B0604020202020204" pitchFamily="34" charset="0"/>
                      </a:endParaRPr>
                    </a:p>
                  </a:txBody>
                  <a:tcPr marL="65635" marR="65635" marT="32818" marB="32818"/>
                </a:tc>
                <a:tc>
                  <a:txBody>
                    <a:bodyPr/>
                    <a:lstStyle/>
                    <a:p>
                      <a:r>
                        <a:rPr lang="en-GB" sz="1800" dirty="0"/>
                        <a:t>No.</a:t>
                      </a:r>
                      <a:r>
                        <a:rPr lang="en-GB" sz="1800" baseline="0" dirty="0"/>
                        <a:t> of days in the last 7days respondent has had an alcoholic drink</a:t>
                      </a:r>
                      <a:endParaRPr lang="en-GB" sz="1800" dirty="0">
                        <a:solidFill>
                          <a:schemeClr val="tx1"/>
                        </a:solidFill>
                        <a:latin typeface="Arial" panose="020B0604020202020204" pitchFamily="34" charset="0"/>
                        <a:cs typeface="Arial" panose="020B0604020202020204" pitchFamily="34" charset="0"/>
                      </a:endParaRPr>
                    </a:p>
                  </a:txBody>
                  <a:tcPr marL="65635" marR="65635" marT="32818" marB="32818"/>
                </a:tc>
                <a:tc>
                  <a:txBody>
                    <a:bodyPr/>
                    <a:lstStyle/>
                    <a:p>
                      <a:pPr algn="l"/>
                      <a:r>
                        <a:rPr lang="en-GB" sz="1800" dirty="0"/>
                        <a:t>0 = one</a:t>
                      </a:r>
                      <a:r>
                        <a:rPr lang="en-GB" sz="1800" baseline="0" dirty="0"/>
                        <a:t> to three days</a:t>
                      </a:r>
                    </a:p>
                    <a:p>
                      <a:pPr algn="l"/>
                      <a:r>
                        <a:rPr lang="en-GB" sz="1800" baseline="0" dirty="0"/>
                        <a:t>1 = four to seven days</a:t>
                      </a:r>
                      <a:endParaRPr lang="en-GB" sz="1800" dirty="0">
                        <a:solidFill>
                          <a:schemeClr val="tx1"/>
                        </a:solidFill>
                        <a:latin typeface="Arial" panose="020B0604020202020204" pitchFamily="34" charset="0"/>
                        <a:cs typeface="Arial" panose="020B0604020202020204" pitchFamily="34" charset="0"/>
                      </a:endParaRPr>
                    </a:p>
                  </a:txBody>
                  <a:tcPr marL="65635" marR="65635" marT="32818" marB="32818"/>
                </a:tc>
                <a:tc>
                  <a:txBody>
                    <a:bodyPr/>
                    <a:lstStyle/>
                    <a:p>
                      <a:pPr algn="l"/>
                      <a:r>
                        <a:rPr lang="en-GB" sz="1800" dirty="0"/>
                        <a:t>2,962  (30.3)</a:t>
                      </a:r>
                    </a:p>
                    <a:p>
                      <a:pPr algn="l"/>
                      <a:r>
                        <a:rPr lang="en-GB" sz="1800" dirty="0"/>
                        <a:t>2,343  (24.0)</a:t>
                      </a:r>
                      <a:endParaRPr lang="en-GB" sz="1800" dirty="0">
                        <a:solidFill>
                          <a:schemeClr val="tx1"/>
                        </a:solidFill>
                        <a:latin typeface="Arial" panose="020B0604020202020204" pitchFamily="34" charset="0"/>
                        <a:cs typeface="Arial" panose="020B0604020202020204" pitchFamily="34" charset="0"/>
                      </a:endParaRPr>
                    </a:p>
                  </a:txBody>
                  <a:tcPr marL="65635" marR="65635" marT="32818" marB="32818"/>
                </a:tc>
                <a:extLst>
                  <a:ext uri="{0D108BD9-81ED-4DB2-BD59-A6C34878D82A}">
                    <a16:rowId xmlns:a16="http://schemas.microsoft.com/office/drawing/2014/main" val="3753614953"/>
                  </a:ext>
                </a:extLst>
              </a:tr>
              <a:tr h="638791">
                <a:tc>
                  <a:txBody>
                    <a:bodyPr/>
                    <a:lstStyle/>
                    <a:p>
                      <a:r>
                        <a:rPr lang="en-GB" sz="1800" dirty="0"/>
                        <a:t>Physical</a:t>
                      </a:r>
                      <a:r>
                        <a:rPr lang="en-GB" sz="1800" baseline="0" dirty="0"/>
                        <a:t> activity level</a:t>
                      </a:r>
                      <a:endParaRPr lang="en-GB" sz="1800" dirty="0">
                        <a:solidFill>
                          <a:schemeClr val="tx1"/>
                        </a:solidFill>
                        <a:latin typeface="Arial" panose="020B0604020202020204" pitchFamily="34" charset="0"/>
                        <a:cs typeface="Arial" panose="020B0604020202020204" pitchFamily="34" charset="0"/>
                      </a:endParaRPr>
                    </a:p>
                  </a:txBody>
                  <a:tcPr marL="65635" marR="65635" marT="32818" marB="32818"/>
                </a:tc>
                <a:tc>
                  <a:txBody>
                    <a:bodyPr/>
                    <a:lstStyle/>
                    <a:p>
                      <a:r>
                        <a:rPr lang="en-GB" sz="1800" dirty="0"/>
                        <a:t>Sedentary, Low, Moderate, High</a:t>
                      </a:r>
                      <a:endParaRPr lang="en-GB" sz="1800" dirty="0">
                        <a:solidFill>
                          <a:schemeClr val="tx1"/>
                        </a:solidFill>
                        <a:latin typeface="Arial" panose="020B0604020202020204" pitchFamily="34" charset="0"/>
                        <a:cs typeface="Arial" panose="020B0604020202020204" pitchFamily="34" charset="0"/>
                      </a:endParaRPr>
                    </a:p>
                  </a:txBody>
                  <a:tcPr marL="65635" marR="65635" marT="32818" marB="32818"/>
                </a:tc>
                <a:tc>
                  <a:txBody>
                    <a:bodyPr/>
                    <a:lstStyle/>
                    <a:p>
                      <a:pPr algn="l"/>
                      <a:r>
                        <a:rPr lang="en-GB" sz="1800" dirty="0"/>
                        <a:t>0 = sedentary</a:t>
                      </a:r>
                      <a:r>
                        <a:rPr lang="en-GB" sz="1800" baseline="0" dirty="0"/>
                        <a:t> and low</a:t>
                      </a:r>
                    </a:p>
                    <a:p>
                      <a:pPr algn="l"/>
                      <a:r>
                        <a:rPr lang="en-GB" sz="1800" baseline="0" dirty="0"/>
                        <a:t>1 = moderate to high</a:t>
                      </a:r>
                      <a:endParaRPr lang="en-GB" sz="1800" baseline="0" dirty="0">
                        <a:solidFill>
                          <a:schemeClr val="tx1"/>
                        </a:solidFill>
                        <a:latin typeface="Arial" panose="020B0604020202020204" pitchFamily="34" charset="0"/>
                        <a:cs typeface="Arial" panose="020B0604020202020204" pitchFamily="34" charset="0"/>
                      </a:endParaRPr>
                    </a:p>
                  </a:txBody>
                  <a:tcPr marL="65635" marR="65635" marT="32818" marB="32818"/>
                </a:tc>
                <a:tc>
                  <a:txBody>
                    <a:bodyPr/>
                    <a:lstStyle/>
                    <a:p>
                      <a:pPr algn="l"/>
                      <a:r>
                        <a:rPr lang="en-GB" sz="1800" dirty="0"/>
                        <a:t>2,949  (30.2)</a:t>
                      </a:r>
                    </a:p>
                    <a:p>
                      <a:pPr algn="l"/>
                      <a:r>
                        <a:rPr lang="en-GB" sz="1800" dirty="0"/>
                        <a:t>6,807  (69.7)</a:t>
                      </a:r>
                      <a:endParaRPr lang="en-GB" sz="1800" dirty="0">
                        <a:solidFill>
                          <a:schemeClr val="tx1"/>
                        </a:solidFill>
                        <a:latin typeface="Arial" panose="020B0604020202020204" pitchFamily="34" charset="0"/>
                        <a:cs typeface="Arial" panose="020B0604020202020204" pitchFamily="34" charset="0"/>
                      </a:endParaRPr>
                    </a:p>
                  </a:txBody>
                  <a:tcPr marL="65635" marR="65635" marT="32818" marB="32818"/>
                </a:tc>
                <a:extLst>
                  <a:ext uri="{0D108BD9-81ED-4DB2-BD59-A6C34878D82A}">
                    <a16:rowId xmlns:a16="http://schemas.microsoft.com/office/drawing/2014/main" val="2973695117"/>
                  </a:ext>
                </a:extLst>
              </a:tr>
              <a:tr h="924059">
                <a:tc>
                  <a:txBody>
                    <a:bodyPr/>
                    <a:lstStyle/>
                    <a:p>
                      <a:r>
                        <a:rPr lang="en-GB" sz="1800" dirty="0"/>
                        <a:t>Depression</a:t>
                      </a:r>
                      <a:endParaRPr lang="en-GB" sz="1800" dirty="0">
                        <a:solidFill>
                          <a:schemeClr val="tx1"/>
                        </a:solidFill>
                        <a:latin typeface="Arial" panose="020B0604020202020204" pitchFamily="34" charset="0"/>
                        <a:cs typeface="Arial" panose="020B0604020202020204" pitchFamily="34" charset="0"/>
                      </a:endParaRPr>
                    </a:p>
                  </a:txBody>
                  <a:tcPr marL="65635" marR="65635" marT="32818" marB="32818"/>
                </a:tc>
                <a:tc>
                  <a:txBody>
                    <a:bodyPr/>
                    <a:lstStyle/>
                    <a:p>
                      <a:r>
                        <a:rPr lang="en-GB" sz="1800" dirty="0"/>
                        <a:t>Whether felt depressed much of the time during the past week</a:t>
                      </a:r>
                      <a:endParaRPr lang="en-GB" sz="1800" dirty="0">
                        <a:solidFill>
                          <a:schemeClr val="tx1"/>
                        </a:solidFill>
                        <a:latin typeface="Arial" panose="020B0604020202020204" pitchFamily="34" charset="0"/>
                        <a:cs typeface="Arial" panose="020B0604020202020204" pitchFamily="34" charset="0"/>
                      </a:endParaRPr>
                    </a:p>
                  </a:txBody>
                  <a:tcPr marL="65635" marR="65635" marT="32818" marB="32818"/>
                </a:tc>
                <a:tc>
                  <a:txBody>
                    <a:bodyPr/>
                    <a:lstStyle/>
                    <a:p>
                      <a:pPr algn="l"/>
                      <a:r>
                        <a:rPr lang="en-GB" sz="1800" dirty="0"/>
                        <a:t>0 = No</a:t>
                      </a:r>
                    </a:p>
                    <a:p>
                      <a:pPr algn="l"/>
                      <a:r>
                        <a:rPr lang="en-GB" sz="1800" dirty="0"/>
                        <a:t>1</a:t>
                      </a:r>
                      <a:r>
                        <a:rPr lang="en-GB" sz="1800" baseline="0" dirty="0"/>
                        <a:t> = Yes</a:t>
                      </a:r>
                      <a:endParaRPr lang="en-GB" sz="1800" dirty="0">
                        <a:solidFill>
                          <a:schemeClr val="tx1"/>
                        </a:solidFill>
                        <a:latin typeface="Arial" panose="020B0604020202020204" pitchFamily="34" charset="0"/>
                        <a:cs typeface="Arial" panose="020B0604020202020204" pitchFamily="34" charset="0"/>
                      </a:endParaRPr>
                    </a:p>
                  </a:txBody>
                  <a:tcPr marL="65635" marR="65635" marT="32818" marB="32818"/>
                </a:tc>
                <a:tc>
                  <a:txBody>
                    <a:bodyPr/>
                    <a:lstStyle/>
                    <a:p>
                      <a:pPr algn="l"/>
                      <a:r>
                        <a:rPr lang="en-GB" sz="1800" dirty="0"/>
                        <a:t>8,007  (81.9)</a:t>
                      </a:r>
                    </a:p>
                    <a:p>
                      <a:pPr algn="l"/>
                      <a:r>
                        <a:rPr lang="en-GB" sz="1800" dirty="0"/>
                        <a:t>1,453  (14.9)</a:t>
                      </a:r>
                    </a:p>
                    <a:p>
                      <a:pPr algn="l"/>
                      <a:endParaRPr lang="en-GB" sz="1800" dirty="0">
                        <a:solidFill>
                          <a:schemeClr val="tx1"/>
                        </a:solidFill>
                        <a:latin typeface="Arial" panose="020B0604020202020204" pitchFamily="34" charset="0"/>
                        <a:cs typeface="Arial" panose="020B0604020202020204" pitchFamily="34" charset="0"/>
                      </a:endParaRPr>
                    </a:p>
                  </a:txBody>
                  <a:tcPr marL="65635" marR="65635" marT="32818" marB="32818"/>
                </a:tc>
                <a:extLst>
                  <a:ext uri="{0D108BD9-81ED-4DB2-BD59-A6C34878D82A}">
                    <a16:rowId xmlns:a16="http://schemas.microsoft.com/office/drawing/2014/main" val="2281816058"/>
                  </a:ext>
                </a:extLst>
              </a:tr>
              <a:tr h="1494595">
                <a:tc>
                  <a:txBody>
                    <a:bodyPr/>
                    <a:lstStyle/>
                    <a:p>
                      <a:r>
                        <a:rPr lang="en-GB" sz="1800" dirty="0"/>
                        <a:t>Age</a:t>
                      </a:r>
                      <a:endParaRPr lang="en-GB" sz="1800" dirty="0">
                        <a:solidFill>
                          <a:schemeClr val="tx1"/>
                        </a:solidFill>
                        <a:latin typeface="Arial" panose="020B0604020202020204" pitchFamily="34" charset="0"/>
                        <a:cs typeface="Arial" panose="020B0604020202020204" pitchFamily="34" charset="0"/>
                      </a:endParaRPr>
                    </a:p>
                  </a:txBody>
                  <a:tcPr marL="65635" marR="65635" marT="32818" marB="32818"/>
                </a:tc>
                <a:tc>
                  <a:txBody>
                    <a:bodyPr/>
                    <a:lstStyle/>
                    <a:p>
                      <a:r>
                        <a:rPr lang="en-GB" sz="1800" dirty="0"/>
                        <a:t>Years</a:t>
                      </a:r>
                      <a:endParaRPr lang="en-GB" sz="1800" dirty="0">
                        <a:solidFill>
                          <a:schemeClr val="tx1"/>
                        </a:solidFill>
                        <a:latin typeface="Arial" panose="020B0604020202020204" pitchFamily="34" charset="0"/>
                        <a:cs typeface="Arial" panose="020B0604020202020204" pitchFamily="34" charset="0"/>
                      </a:endParaRPr>
                    </a:p>
                  </a:txBody>
                  <a:tcPr marL="65635" marR="65635" marT="32818" marB="32818"/>
                </a:tc>
                <a:tc>
                  <a:txBody>
                    <a:bodyPr/>
                    <a:lstStyle/>
                    <a:p>
                      <a:pPr algn="l"/>
                      <a:r>
                        <a:rPr lang="en-GB" sz="1800" dirty="0"/>
                        <a:t>0 = 50 to 59</a:t>
                      </a:r>
                    </a:p>
                    <a:p>
                      <a:pPr algn="l"/>
                      <a:r>
                        <a:rPr lang="en-GB" sz="1800" dirty="0"/>
                        <a:t>1 = 60 to 69</a:t>
                      </a:r>
                    </a:p>
                    <a:p>
                      <a:pPr algn="l"/>
                      <a:r>
                        <a:rPr lang="en-GB" sz="1800" dirty="0"/>
                        <a:t>2 = 70 to 79</a:t>
                      </a:r>
                    </a:p>
                    <a:p>
                      <a:pPr algn="l"/>
                      <a:r>
                        <a:rPr lang="en-GB" sz="1800" dirty="0"/>
                        <a:t>3 = 80 to 89</a:t>
                      </a:r>
                    </a:p>
                    <a:p>
                      <a:pPr algn="l"/>
                      <a:r>
                        <a:rPr lang="en-GB" sz="1800" dirty="0"/>
                        <a:t>4 = 90+</a:t>
                      </a:r>
                      <a:endParaRPr lang="en-GB" sz="1800" dirty="0">
                        <a:solidFill>
                          <a:schemeClr val="tx1"/>
                        </a:solidFill>
                        <a:latin typeface="Arial" panose="020B0604020202020204" pitchFamily="34" charset="0"/>
                        <a:cs typeface="Arial" panose="020B0604020202020204" pitchFamily="34" charset="0"/>
                      </a:endParaRPr>
                    </a:p>
                  </a:txBody>
                  <a:tcPr marL="65635" marR="65635" marT="32818" marB="32818"/>
                </a:tc>
                <a:tc>
                  <a:txBody>
                    <a:bodyPr/>
                    <a:lstStyle/>
                    <a:p>
                      <a:pPr algn="l"/>
                      <a:r>
                        <a:rPr lang="en-GB" sz="1800" dirty="0"/>
                        <a:t>3,434 (35.1)</a:t>
                      </a:r>
                    </a:p>
                    <a:p>
                      <a:pPr algn="l"/>
                      <a:r>
                        <a:rPr lang="en-GB" sz="1800" dirty="0"/>
                        <a:t>2,706  (27.7)</a:t>
                      </a:r>
                    </a:p>
                    <a:p>
                      <a:pPr algn="l"/>
                      <a:r>
                        <a:rPr lang="en-GB" sz="1800" dirty="0"/>
                        <a:t>2,069  (21.2)</a:t>
                      </a:r>
                    </a:p>
                    <a:p>
                      <a:pPr algn="l"/>
                      <a:r>
                        <a:rPr lang="en-GB" sz="1800" dirty="0"/>
                        <a:t>999  (10.2)</a:t>
                      </a:r>
                    </a:p>
                    <a:p>
                      <a:pPr algn="l"/>
                      <a:r>
                        <a:rPr lang="en-GB" sz="1800" dirty="0"/>
                        <a:t>135  (1.4)</a:t>
                      </a:r>
                      <a:endParaRPr lang="en-GB" sz="1800" dirty="0">
                        <a:solidFill>
                          <a:schemeClr val="tx1"/>
                        </a:solidFill>
                        <a:latin typeface="Arial" panose="020B0604020202020204" pitchFamily="34" charset="0"/>
                        <a:cs typeface="Arial" panose="020B0604020202020204" pitchFamily="34" charset="0"/>
                      </a:endParaRPr>
                    </a:p>
                  </a:txBody>
                  <a:tcPr marL="65635" marR="65635" marT="32818" marB="32818"/>
                </a:tc>
                <a:extLst>
                  <a:ext uri="{0D108BD9-81ED-4DB2-BD59-A6C34878D82A}">
                    <a16:rowId xmlns:a16="http://schemas.microsoft.com/office/drawing/2014/main" val="2988801177"/>
                  </a:ext>
                </a:extLst>
              </a:tr>
            </a:tbl>
          </a:graphicData>
        </a:graphic>
      </p:graphicFrame>
    </p:spTree>
    <p:extLst>
      <p:ext uri="{BB962C8B-B14F-4D97-AF65-F5344CB8AC3E}">
        <p14:creationId xmlns:p14="http://schemas.microsoft.com/office/powerpoint/2010/main" val="2947806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133188442"/>
              </p:ext>
            </p:extLst>
          </p:nvPr>
        </p:nvGraphicFramePr>
        <p:xfrm>
          <a:off x="389538" y="1297238"/>
          <a:ext cx="11319309" cy="5332245"/>
        </p:xfrm>
        <a:graphic>
          <a:graphicData uri="http://schemas.openxmlformats.org/drawingml/2006/table">
            <a:tbl>
              <a:tblPr>
                <a:tableStyleId>{073A0DAA-6AF3-43AB-8588-CEC1D06C72B9}</a:tableStyleId>
              </a:tblPr>
              <a:tblGrid>
                <a:gridCol w="3429475">
                  <a:extLst>
                    <a:ext uri="{9D8B030D-6E8A-4147-A177-3AD203B41FA5}">
                      <a16:colId xmlns:a16="http://schemas.microsoft.com/office/drawing/2014/main" val="2060375375"/>
                    </a:ext>
                  </a:extLst>
                </a:gridCol>
                <a:gridCol w="998146">
                  <a:extLst>
                    <a:ext uri="{9D8B030D-6E8A-4147-A177-3AD203B41FA5}">
                      <a16:colId xmlns:a16="http://schemas.microsoft.com/office/drawing/2014/main" val="4148646600"/>
                    </a:ext>
                  </a:extLst>
                </a:gridCol>
                <a:gridCol w="1357162">
                  <a:extLst>
                    <a:ext uri="{9D8B030D-6E8A-4147-A177-3AD203B41FA5}">
                      <a16:colId xmlns:a16="http://schemas.microsoft.com/office/drawing/2014/main" val="2530824002"/>
                    </a:ext>
                  </a:extLst>
                </a:gridCol>
                <a:gridCol w="1300062">
                  <a:extLst>
                    <a:ext uri="{9D8B030D-6E8A-4147-A177-3AD203B41FA5}">
                      <a16:colId xmlns:a16="http://schemas.microsoft.com/office/drawing/2014/main" val="1499672487"/>
                    </a:ext>
                  </a:extLst>
                </a:gridCol>
                <a:gridCol w="1411488">
                  <a:extLst>
                    <a:ext uri="{9D8B030D-6E8A-4147-A177-3AD203B41FA5}">
                      <a16:colId xmlns:a16="http://schemas.microsoft.com/office/drawing/2014/main" val="2208347574"/>
                    </a:ext>
                  </a:extLst>
                </a:gridCol>
                <a:gridCol w="1411488">
                  <a:extLst>
                    <a:ext uri="{9D8B030D-6E8A-4147-A177-3AD203B41FA5}">
                      <a16:colId xmlns:a16="http://schemas.microsoft.com/office/drawing/2014/main" val="3812324986"/>
                    </a:ext>
                  </a:extLst>
                </a:gridCol>
                <a:gridCol w="1411488">
                  <a:extLst>
                    <a:ext uri="{9D8B030D-6E8A-4147-A177-3AD203B41FA5}">
                      <a16:colId xmlns:a16="http://schemas.microsoft.com/office/drawing/2014/main" val="3305616172"/>
                    </a:ext>
                  </a:extLst>
                </a:gridCol>
              </a:tblGrid>
              <a:tr h="901818">
                <a:tc gridSpan="7">
                  <a:txBody>
                    <a:bodyPr/>
                    <a:lstStyle/>
                    <a:p>
                      <a:pPr algn="ctr" fontAlgn="ctr"/>
                      <a:r>
                        <a:rPr lang="en-GB" sz="1800" b="1" u="none" strike="noStrike" dirty="0">
                          <a:effectLst/>
                        </a:rPr>
                        <a:t>Smoking status on follow-up adjusted for sex, age physical activity level, fruit &amp; vegetable intake, alcohol drinking and depression</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hMerge="1">
                  <a:txBody>
                    <a:bodyPr/>
                    <a:lstStyle/>
                    <a:p>
                      <a:pPr algn="ctr" fontAlgn="ct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600028472"/>
                  </a:ext>
                </a:extLst>
              </a:tr>
              <a:tr h="308333">
                <a:tc>
                  <a:txBody>
                    <a:bodyPr/>
                    <a:lstStyle/>
                    <a:p>
                      <a:pPr algn="l" fontAlgn="ctr"/>
                      <a:r>
                        <a:rPr lang="en-GB" sz="1800" u="none" strike="noStrike" dirty="0">
                          <a:effectLst/>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b="1" u="none" strike="noStrike" dirty="0">
                          <a:effectLst/>
                        </a:rPr>
                        <a:t>OR</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b="1" u="none" strike="noStrike" dirty="0">
                          <a:effectLst/>
                        </a:rPr>
                        <a:t>Coefficient</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b="1" u="none" strike="noStrike" dirty="0">
                          <a:effectLst/>
                        </a:rPr>
                        <a:t>SE</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b="1" u="none" strike="noStrike" dirty="0">
                          <a:effectLst/>
                        </a:rPr>
                        <a:t>p value</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gridSpan="2">
                  <a:txBody>
                    <a:bodyPr/>
                    <a:lstStyle/>
                    <a:p>
                      <a:pPr algn="ctr" fontAlgn="ctr"/>
                      <a:r>
                        <a:rPr lang="en-GB" sz="1800" b="1" u="none" strike="noStrike" dirty="0">
                          <a:effectLst/>
                        </a:rPr>
                        <a:t>95% CI for the OR</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hMerge="1">
                  <a:txBody>
                    <a:bodyPr/>
                    <a:lstStyle/>
                    <a:p>
                      <a:endParaRPr lang="en-GB"/>
                    </a:p>
                  </a:txBody>
                  <a:tcPr/>
                </a:tc>
                <a:extLst>
                  <a:ext uri="{0D108BD9-81ED-4DB2-BD59-A6C34878D82A}">
                    <a16:rowId xmlns:a16="http://schemas.microsoft.com/office/drawing/2014/main" val="774842895"/>
                  </a:ext>
                </a:extLst>
              </a:tr>
              <a:tr h="308333">
                <a:tc>
                  <a:txBody>
                    <a:bodyPr/>
                    <a:lstStyle/>
                    <a:p>
                      <a:pPr algn="l" fontAlgn="ctr"/>
                      <a:r>
                        <a:rPr lang="en-GB" sz="1800" u="none" strike="noStrike" dirty="0">
                          <a:effectLst/>
                        </a:rPr>
                        <a:t>Sex: Female</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GB" sz="1800" u="none" strike="noStrike" dirty="0">
                          <a:effectLst/>
                        </a:rPr>
                        <a:t>0.998</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ctr"/>
                      <a:r>
                        <a:rPr lang="en-GB" sz="1800" u="none" strike="noStrike" dirty="0">
                          <a:effectLst/>
                        </a:rPr>
                        <a:t>-0.002</a:t>
                      </a:r>
                      <a:endParaRPr lang="en-GB" sz="1800" u="none" strike="noStrike" dirty="0">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0.254</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0.994</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0.607</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1.642</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2178996838"/>
                  </a:ext>
                </a:extLst>
              </a:tr>
              <a:tr h="308333">
                <a:tc>
                  <a:txBody>
                    <a:bodyPr/>
                    <a:lstStyle/>
                    <a:p>
                      <a:pPr algn="l" fontAlgn="ctr"/>
                      <a:r>
                        <a:rPr lang="en-GB" sz="1800" u="none" strike="noStrike" dirty="0">
                          <a:effectLst/>
                        </a:rPr>
                        <a:t>Age: 60-69</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GB" sz="1800" u="none" strike="noStrike" dirty="0">
                          <a:effectLst/>
                        </a:rPr>
                        <a:t>0.305</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ctr"/>
                      <a:r>
                        <a:rPr lang="en-GB" sz="1800" u="none" strike="noStrike" dirty="0">
                          <a:effectLst/>
                        </a:rPr>
                        <a:t>-1.186</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0.257</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a:effectLst/>
                        </a:rPr>
                        <a:t>0.000</a:t>
                      </a:r>
                      <a:endParaRPr lang="en-GB" sz="1800" b="0" i="0" u="none" strike="noStrike">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0.185</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0.505</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3790146821"/>
                  </a:ext>
                </a:extLst>
              </a:tr>
              <a:tr h="308333">
                <a:tc>
                  <a:txBody>
                    <a:bodyPr/>
                    <a:lstStyle/>
                    <a:p>
                      <a:pPr algn="l" fontAlgn="ctr"/>
                      <a:r>
                        <a:rPr lang="en-GB" sz="1800" u="none" strike="noStrike" dirty="0">
                          <a:effectLst/>
                        </a:rPr>
                        <a:t>Age: 70-79</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GB" sz="1800" u="none" strike="noStrike" dirty="0">
                          <a:effectLst/>
                        </a:rPr>
                        <a:t>0.104</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ctr"/>
                      <a:r>
                        <a:rPr lang="en-GB" sz="1800" u="none" strike="noStrike" dirty="0">
                          <a:effectLst/>
                        </a:rPr>
                        <a:t>-2.266</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0.351</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0.000</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0.052</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0.206</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4002286030"/>
                  </a:ext>
                </a:extLst>
              </a:tr>
              <a:tr h="308333">
                <a:tc>
                  <a:txBody>
                    <a:bodyPr/>
                    <a:lstStyle/>
                    <a:p>
                      <a:pPr algn="l" fontAlgn="ctr"/>
                      <a:r>
                        <a:rPr lang="en-GB" sz="1800" u="none" strike="noStrike" dirty="0">
                          <a:effectLst/>
                        </a:rPr>
                        <a:t>Age: 80-89</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GB" sz="1800" u="none" strike="noStrike" dirty="0">
                          <a:effectLst/>
                        </a:rPr>
                        <a:t>0.011</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ctr"/>
                      <a:r>
                        <a:rPr lang="en-GB" sz="1800" u="none" strike="noStrike" dirty="0">
                          <a:effectLst/>
                        </a:rPr>
                        <a:t>-4.531</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0.810</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a:effectLst/>
                        </a:rPr>
                        <a:t>0.000</a:t>
                      </a:r>
                      <a:endParaRPr lang="en-GB" sz="1800" b="0" i="0" u="none" strike="noStrike">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0.002</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0.053</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3465225824"/>
                  </a:ext>
                </a:extLst>
              </a:tr>
              <a:tr h="395718">
                <a:tc>
                  <a:txBody>
                    <a:bodyPr/>
                    <a:lstStyle/>
                    <a:p>
                      <a:pPr algn="l" fontAlgn="ctr"/>
                      <a:r>
                        <a:rPr lang="en-GB" sz="1800" u="none" strike="noStrike" dirty="0">
                          <a:effectLst/>
                        </a:rPr>
                        <a:t>Age: 90+</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GB" sz="1800" u="none" strike="noStrike" dirty="0">
                          <a:effectLst/>
                        </a:rPr>
                        <a:t>1</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4083556572"/>
                  </a:ext>
                </a:extLst>
              </a:tr>
              <a:tr h="616017">
                <a:tc>
                  <a:txBody>
                    <a:bodyPr/>
                    <a:lstStyle/>
                    <a:p>
                      <a:pPr algn="l" fontAlgn="ctr"/>
                      <a:r>
                        <a:rPr lang="en-GB" sz="1800" u="none" strike="noStrike" dirty="0">
                          <a:effectLst/>
                        </a:rPr>
                        <a:t>Physical activity level: moderate to high</a:t>
                      </a:r>
                      <a:endParaRPr lang="en-GB" sz="18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GB" sz="1800" u="none" strike="noStrike" dirty="0">
                          <a:effectLst/>
                        </a:rPr>
                        <a:t>0.813</a:t>
                      </a:r>
                      <a:endParaRPr lang="en-GB" sz="18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-0.207</a:t>
                      </a:r>
                      <a:endParaRPr lang="en-GB" sz="18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0.142</a:t>
                      </a:r>
                      <a:endParaRPr lang="en-GB" sz="18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0.145</a:t>
                      </a:r>
                      <a:endParaRPr lang="en-GB" sz="18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0.616</a:t>
                      </a:r>
                      <a:endParaRPr lang="en-GB" sz="18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1.074</a:t>
                      </a:r>
                      <a:endParaRPr lang="en-GB" sz="18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76694740"/>
                  </a:ext>
                </a:extLst>
              </a:tr>
              <a:tr h="471638">
                <a:tc>
                  <a:txBody>
                    <a:bodyPr/>
                    <a:lstStyle/>
                    <a:p>
                      <a:pPr algn="l" fontAlgn="ctr"/>
                      <a:r>
                        <a:rPr lang="en-GB" sz="1800" u="none" strike="noStrike" dirty="0">
                          <a:effectLst/>
                        </a:rPr>
                        <a:t>FVI: more than 5 portions a day</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GB" sz="1800" u="none" strike="noStrike" dirty="0">
                          <a:effectLst/>
                        </a:rPr>
                        <a:t>0.250</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-1.385</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0.208</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0.000</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0.167</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0.376</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2188890091"/>
                  </a:ext>
                </a:extLst>
              </a:tr>
              <a:tr h="683394">
                <a:tc>
                  <a:txBody>
                    <a:bodyPr/>
                    <a:lstStyle/>
                    <a:p>
                      <a:pPr algn="l" fontAlgn="ctr"/>
                      <a:r>
                        <a:rPr lang="en-GB" sz="1800" u="none" strike="noStrike" dirty="0">
                          <a:effectLst/>
                        </a:rPr>
                        <a:t>No. of days in the last 7 had an alcoholic drink: 4 to 7</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GB" sz="1800" u="none" strike="noStrike" dirty="0">
                          <a:effectLst/>
                        </a:rPr>
                        <a:t>0.717</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-0.333</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0.152</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0.028</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0.532</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0.965</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3112620065"/>
                  </a:ext>
                </a:extLst>
              </a:tr>
              <a:tr h="721995">
                <a:tc>
                  <a:txBody>
                    <a:bodyPr/>
                    <a:lstStyle/>
                    <a:p>
                      <a:pPr algn="l" fontAlgn="ctr"/>
                      <a:r>
                        <a:rPr lang="en-GB" sz="1800" u="none" strike="noStrike" dirty="0">
                          <a:effectLst/>
                        </a:rPr>
                        <a:t>Felt depressed much of the time during the past week: Yes</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GB" sz="1800" u="none" strike="noStrike" dirty="0">
                          <a:effectLst/>
                        </a:rPr>
                        <a:t>4.353</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1.471</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0.411</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0.000</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1.944</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9.748</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2720239510"/>
                  </a:ext>
                </a:extLst>
              </a:tr>
            </a:tbl>
          </a:graphicData>
        </a:graphic>
      </p:graphicFrame>
      <p:sp>
        <p:nvSpPr>
          <p:cNvPr id="5" name="Title 4"/>
          <p:cNvSpPr>
            <a:spLocks noGrp="1"/>
          </p:cNvSpPr>
          <p:nvPr>
            <p:ph type="title"/>
          </p:nvPr>
        </p:nvSpPr>
        <p:spPr>
          <a:xfrm>
            <a:off x="389537" y="413723"/>
            <a:ext cx="11319309" cy="883515"/>
          </a:xfrm>
        </p:spPr>
        <p:txBody>
          <a:bodyPr>
            <a:normAutofit/>
          </a:bodyPr>
          <a:lstStyle/>
          <a:p>
            <a:r>
              <a:rPr lang="en-GB" sz="3000" b="1" dirty="0">
                <a:latin typeface="Arial" panose="020B0604020202020204" pitchFamily="34" charset="0"/>
                <a:cs typeface="Arial" panose="020B0604020202020204" pitchFamily="34" charset="0"/>
              </a:rPr>
              <a:t>Binary logistic regression, random effects model: results</a:t>
            </a:r>
          </a:p>
        </p:txBody>
      </p:sp>
    </p:spTree>
    <p:extLst>
      <p:ext uri="{BB962C8B-B14F-4D97-AF65-F5344CB8AC3E}">
        <p14:creationId xmlns:p14="http://schemas.microsoft.com/office/powerpoint/2010/main" val="3661191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969550064"/>
              </p:ext>
            </p:extLst>
          </p:nvPr>
        </p:nvGraphicFramePr>
        <p:xfrm>
          <a:off x="246045" y="820654"/>
          <a:ext cx="11665820" cy="5784268"/>
        </p:xfrm>
        <a:graphic>
          <a:graphicData uri="http://schemas.openxmlformats.org/drawingml/2006/table">
            <a:tbl>
              <a:tblPr>
                <a:tableStyleId>{073A0DAA-6AF3-43AB-8588-CEC1D06C72B9}</a:tableStyleId>
              </a:tblPr>
              <a:tblGrid>
                <a:gridCol w="3036501">
                  <a:extLst>
                    <a:ext uri="{9D8B030D-6E8A-4147-A177-3AD203B41FA5}">
                      <a16:colId xmlns:a16="http://schemas.microsoft.com/office/drawing/2014/main" val="2311223949"/>
                    </a:ext>
                  </a:extLst>
                </a:gridCol>
                <a:gridCol w="1355834">
                  <a:extLst>
                    <a:ext uri="{9D8B030D-6E8A-4147-A177-3AD203B41FA5}">
                      <a16:colId xmlns:a16="http://schemas.microsoft.com/office/drawing/2014/main" val="2617899704"/>
                    </a:ext>
                  </a:extLst>
                </a:gridCol>
                <a:gridCol w="1454697">
                  <a:extLst>
                    <a:ext uri="{9D8B030D-6E8A-4147-A177-3AD203B41FA5}">
                      <a16:colId xmlns:a16="http://schemas.microsoft.com/office/drawing/2014/main" val="2873011321"/>
                    </a:ext>
                  </a:extLst>
                </a:gridCol>
                <a:gridCol w="1454697">
                  <a:extLst>
                    <a:ext uri="{9D8B030D-6E8A-4147-A177-3AD203B41FA5}">
                      <a16:colId xmlns:a16="http://schemas.microsoft.com/office/drawing/2014/main" val="3298413701"/>
                    </a:ext>
                  </a:extLst>
                </a:gridCol>
                <a:gridCol w="1454697">
                  <a:extLst>
                    <a:ext uri="{9D8B030D-6E8A-4147-A177-3AD203B41FA5}">
                      <a16:colId xmlns:a16="http://schemas.microsoft.com/office/drawing/2014/main" val="3073994325"/>
                    </a:ext>
                  </a:extLst>
                </a:gridCol>
                <a:gridCol w="1454697">
                  <a:extLst>
                    <a:ext uri="{9D8B030D-6E8A-4147-A177-3AD203B41FA5}">
                      <a16:colId xmlns:a16="http://schemas.microsoft.com/office/drawing/2014/main" val="1898157604"/>
                    </a:ext>
                  </a:extLst>
                </a:gridCol>
                <a:gridCol w="1454697">
                  <a:extLst>
                    <a:ext uri="{9D8B030D-6E8A-4147-A177-3AD203B41FA5}">
                      <a16:colId xmlns:a16="http://schemas.microsoft.com/office/drawing/2014/main" val="1561547335"/>
                    </a:ext>
                  </a:extLst>
                </a:gridCol>
              </a:tblGrid>
              <a:tr h="842919">
                <a:tc gridSpan="7">
                  <a:txBody>
                    <a:bodyPr/>
                    <a:lstStyle/>
                    <a:p>
                      <a:pPr algn="ctr" fontAlgn="ctr"/>
                      <a:r>
                        <a:rPr lang="en-GB" sz="1800" b="1" u="none" strike="noStrike" dirty="0">
                          <a:effectLst/>
                        </a:rPr>
                        <a:t>Smoking status on follow-up adjusted for sex, age physical activity level, fruit &amp; vegetable intake, alcohol drinking and depression (interactions)</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hMerge="1">
                  <a:txBody>
                    <a:bodyPr/>
                    <a:lstStyle/>
                    <a:p>
                      <a:pPr algn="ctr" fontAlgn="ct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813390416"/>
                  </a:ext>
                </a:extLst>
              </a:tr>
              <a:tr h="379314">
                <a:tc>
                  <a:txBody>
                    <a:bodyPr/>
                    <a:lstStyle/>
                    <a:p>
                      <a:pPr algn="l" fontAlgn="ctr"/>
                      <a:r>
                        <a:rPr lang="en-GB" sz="1800" u="none" strike="noStrike" dirty="0">
                          <a:effectLst/>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b="1" u="none" strike="noStrike" dirty="0">
                          <a:effectLst/>
                        </a:rPr>
                        <a:t>OR</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b="1" u="none" strike="noStrike" dirty="0">
                          <a:effectLst/>
                        </a:rPr>
                        <a:t>Coefficient</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b="1" u="none" strike="noStrike" dirty="0">
                          <a:effectLst/>
                        </a:rPr>
                        <a:t>SE</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b="1" u="none" strike="noStrike" dirty="0">
                          <a:effectLst/>
                        </a:rPr>
                        <a:t>p value</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gridSpan="2">
                  <a:txBody>
                    <a:bodyPr/>
                    <a:lstStyle/>
                    <a:p>
                      <a:pPr algn="ctr" fontAlgn="ctr"/>
                      <a:r>
                        <a:rPr lang="en-GB" sz="1800" b="1" u="none" strike="noStrike" dirty="0">
                          <a:effectLst/>
                        </a:rPr>
                        <a:t>95% CI for the OR</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hMerge="1">
                  <a:txBody>
                    <a:bodyPr/>
                    <a:lstStyle/>
                    <a:p>
                      <a:endParaRPr lang="en-GB"/>
                    </a:p>
                  </a:txBody>
                  <a:tcPr/>
                </a:tc>
                <a:extLst>
                  <a:ext uri="{0D108BD9-81ED-4DB2-BD59-A6C34878D82A}">
                    <a16:rowId xmlns:a16="http://schemas.microsoft.com/office/drawing/2014/main" val="2113676886"/>
                  </a:ext>
                </a:extLst>
              </a:tr>
              <a:tr h="358241">
                <a:tc>
                  <a:txBody>
                    <a:bodyPr/>
                    <a:lstStyle/>
                    <a:p>
                      <a:pPr algn="l" fontAlgn="ctr"/>
                      <a:r>
                        <a:rPr lang="en-GB" sz="1800" u="none" strike="noStrike" dirty="0">
                          <a:effectLst/>
                        </a:rPr>
                        <a:t>Sex: Female x Age: 60-69</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GB" sz="1800" u="none" strike="noStrike" dirty="0">
                          <a:effectLst/>
                        </a:rPr>
                        <a:t>0.997</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ctr"/>
                      <a:r>
                        <a:rPr lang="en-GB" sz="1800" u="none" strike="noStrike" dirty="0">
                          <a:effectLst/>
                        </a:rPr>
                        <a:t>-0.003</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0.329</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a:effectLst/>
                        </a:rPr>
                        <a:t>0.994</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0.524</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1.900</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747731787"/>
                  </a:ext>
                </a:extLst>
              </a:tr>
              <a:tr h="358241">
                <a:tc>
                  <a:txBody>
                    <a:bodyPr/>
                    <a:lstStyle/>
                    <a:p>
                      <a:pPr algn="l" fontAlgn="ctr"/>
                      <a:r>
                        <a:rPr lang="en-GB" sz="1800" u="none" strike="noStrike" dirty="0">
                          <a:effectLst/>
                        </a:rPr>
                        <a:t>Sex: Female x Age: 70-79</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GB" sz="1800" u="none" strike="noStrike" dirty="0">
                          <a:effectLst/>
                        </a:rPr>
                        <a:t>0.816</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ctr"/>
                      <a:r>
                        <a:rPr lang="en-GB" sz="1800" u="none" strike="noStrike" dirty="0">
                          <a:effectLst/>
                        </a:rPr>
                        <a:t>-0.203</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0.478</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a:effectLst/>
                        </a:rPr>
                        <a:t>0.671</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0.320</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2.084</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4070140016"/>
                  </a:ext>
                </a:extLst>
              </a:tr>
              <a:tr h="358241">
                <a:tc>
                  <a:txBody>
                    <a:bodyPr/>
                    <a:lstStyle/>
                    <a:p>
                      <a:pPr algn="l" fontAlgn="ctr"/>
                      <a:r>
                        <a:rPr lang="en-GB" sz="1800" u="none" strike="noStrike" dirty="0">
                          <a:effectLst/>
                        </a:rPr>
                        <a:t>Sex: Female x Age: 80-89</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GB" sz="1800" u="none" strike="noStrike" dirty="0">
                          <a:effectLst/>
                        </a:rPr>
                        <a:t>5.695</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ctr"/>
                      <a:r>
                        <a:rPr lang="en-GB" sz="1800" u="none" strike="noStrike" dirty="0">
                          <a:effectLst/>
                        </a:rPr>
                        <a:t>1.740</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0.907</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0.055</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0.962</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33.713</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456633536"/>
                  </a:ext>
                </a:extLst>
              </a:tr>
              <a:tr h="379314">
                <a:tc>
                  <a:txBody>
                    <a:bodyPr/>
                    <a:lstStyle/>
                    <a:p>
                      <a:pPr algn="l" fontAlgn="ctr"/>
                      <a:r>
                        <a:rPr lang="en-GB" sz="1800" u="none" strike="noStrike" dirty="0">
                          <a:effectLst/>
                        </a:rPr>
                        <a:t>Sex: Female x Age: 90+</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GB" sz="1800" u="none" strike="noStrike" dirty="0">
                          <a:effectLst/>
                        </a:rPr>
                        <a:t>1</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ctr"/>
                      <a:r>
                        <a:rPr lang="en-GB" sz="1800" u="none" strike="noStrike" dirty="0">
                          <a:effectLst/>
                        </a:rPr>
                        <a:t>0</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3627034492"/>
                  </a:ext>
                </a:extLst>
              </a:tr>
              <a:tr h="379314">
                <a:tc>
                  <a:txBody>
                    <a:bodyPr/>
                    <a:lstStyle/>
                    <a:p>
                      <a:pPr algn="l" fontAlgn="ctr"/>
                      <a:r>
                        <a:rPr lang="en-GB" sz="1800" u="none" strike="noStrike" dirty="0">
                          <a:effectLst/>
                        </a:rPr>
                        <a:t>Sex: Female x Depressed: Yes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GB" sz="1800" u="none" strike="noStrike" dirty="0">
                          <a:effectLst/>
                        </a:rPr>
                        <a:t>0.624</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-0.472</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0.426</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0.268</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0.271</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1.438</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033668472"/>
                  </a:ext>
                </a:extLst>
              </a:tr>
              <a:tr h="358241">
                <a:tc>
                  <a:txBody>
                    <a:bodyPr/>
                    <a:lstStyle/>
                    <a:p>
                      <a:pPr algn="l" fontAlgn="ctr"/>
                      <a:r>
                        <a:rPr lang="en-GB" sz="1800" u="none" strike="noStrike" dirty="0">
                          <a:effectLst/>
                        </a:rPr>
                        <a:t>Age: 60-69 x Depressed: Yes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GB" sz="1800" u="none" strike="noStrike" dirty="0">
                          <a:effectLst/>
                        </a:rPr>
                        <a:t>0.442</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ctr"/>
                      <a:r>
                        <a:rPr lang="en-GB" sz="1800" u="none" strike="noStrike" dirty="0">
                          <a:effectLst/>
                        </a:rPr>
                        <a:t>-0.816</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0.466</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0.080</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0.177</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1.102</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050432307"/>
                  </a:ext>
                </a:extLst>
              </a:tr>
              <a:tr h="358241">
                <a:tc>
                  <a:txBody>
                    <a:bodyPr/>
                    <a:lstStyle/>
                    <a:p>
                      <a:pPr algn="l" fontAlgn="ctr"/>
                      <a:r>
                        <a:rPr lang="en-GB" sz="1800" u="none" strike="noStrike">
                          <a:effectLst/>
                        </a:rPr>
                        <a:t>Age: 70-79 x Depressed: Yes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GB" sz="1800" u="none" strike="noStrike" dirty="0">
                          <a:effectLst/>
                        </a:rPr>
                        <a:t>0.583</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ctr"/>
                      <a:r>
                        <a:rPr lang="en-GB" sz="1800" u="none" strike="noStrike" dirty="0">
                          <a:effectLst/>
                        </a:rPr>
                        <a:t>-0.539</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0.612</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0.378</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0.176</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1.936</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2849068102"/>
                  </a:ext>
                </a:extLst>
              </a:tr>
              <a:tr h="379314">
                <a:tc>
                  <a:txBody>
                    <a:bodyPr/>
                    <a:lstStyle/>
                    <a:p>
                      <a:pPr algn="l" fontAlgn="ctr"/>
                      <a:r>
                        <a:rPr lang="en-GB" sz="1800" u="none" strike="noStrike" dirty="0">
                          <a:effectLst/>
                        </a:rPr>
                        <a:t>Age: 80-89 x Depressed: Yes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GB" sz="1800" u="none" strike="noStrike" dirty="0">
                          <a:effectLst/>
                        </a:rPr>
                        <a:t>0.338</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ctr"/>
                      <a:r>
                        <a:rPr lang="en-GB" sz="1800" u="none" strike="noStrike" dirty="0">
                          <a:effectLst/>
                        </a:rPr>
                        <a:t>-1.085</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0.946</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0.251</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0.053</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2.158</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3750956256"/>
                  </a:ext>
                </a:extLst>
              </a:tr>
              <a:tr h="358241">
                <a:tc>
                  <a:txBody>
                    <a:bodyPr/>
                    <a:lstStyle/>
                    <a:p>
                      <a:pPr algn="l" fontAlgn="ctr"/>
                      <a:r>
                        <a:rPr lang="en-GB" sz="1800" u="none" strike="noStrike">
                          <a:effectLst/>
                        </a:rPr>
                        <a:t>Age: 60-69 x FVI: &gt;5</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GB" sz="1800" u="none" strike="noStrike" dirty="0">
                          <a:effectLst/>
                        </a:rPr>
                        <a:t>1.029</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ctr"/>
                      <a:r>
                        <a:rPr lang="en-GB" sz="1800" u="none" strike="noStrike" dirty="0">
                          <a:effectLst/>
                        </a:rPr>
                        <a:t>0.028</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0.299</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a:effectLst/>
                        </a:rPr>
                        <a:t>0.925</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0.573</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1.847</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316304847"/>
                  </a:ext>
                </a:extLst>
              </a:tr>
              <a:tr h="358241">
                <a:tc>
                  <a:txBody>
                    <a:bodyPr/>
                    <a:lstStyle/>
                    <a:p>
                      <a:pPr algn="l" fontAlgn="ctr"/>
                      <a:r>
                        <a:rPr lang="en-GB" sz="1800" u="none" strike="noStrike" dirty="0">
                          <a:effectLst/>
                        </a:rPr>
                        <a:t>Age: 70-79 x FVI: &gt;5</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GB" sz="1800" u="none" strike="noStrike" dirty="0">
                          <a:effectLst/>
                        </a:rPr>
                        <a:t>1.107</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ctr"/>
                      <a:r>
                        <a:rPr lang="en-GB" sz="1800" u="none" strike="noStrike" dirty="0">
                          <a:effectLst/>
                        </a:rPr>
                        <a:t>0.101</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0.410</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0.805</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0.495</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2.472</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4259030987"/>
                  </a:ext>
                </a:extLst>
              </a:tr>
              <a:tr h="358241">
                <a:tc>
                  <a:txBody>
                    <a:bodyPr/>
                    <a:lstStyle/>
                    <a:p>
                      <a:pPr algn="l" fontAlgn="ctr"/>
                      <a:r>
                        <a:rPr lang="en-GB" sz="1800" u="none" strike="noStrike" dirty="0">
                          <a:effectLst/>
                        </a:rPr>
                        <a:t>Age: 80-89 x FVI: &gt;5</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GB" sz="1800" u="none" strike="noStrike" dirty="0">
                          <a:effectLst/>
                        </a:rPr>
                        <a:t>4.276</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1.453</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0.731</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0.047</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1.020</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17.919</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427939306"/>
                  </a:ext>
                </a:extLst>
              </a:tr>
              <a:tr h="379314">
                <a:tc>
                  <a:txBody>
                    <a:bodyPr/>
                    <a:lstStyle/>
                    <a:p>
                      <a:pPr algn="l" fontAlgn="ctr"/>
                      <a:r>
                        <a:rPr lang="en-GB" sz="1800" u="none" strike="noStrike" dirty="0">
                          <a:effectLst/>
                        </a:rPr>
                        <a:t>Age: 90-99 x FVI: &gt;5</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GB" sz="1800" u="none" strike="noStrike" dirty="0">
                          <a:effectLst/>
                        </a:rPr>
                        <a:t>1</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0.000</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214129679"/>
                  </a:ext>
                </a:extLst>
              </a:tr>
            </a:tbl>
          </a:graphicData>
        </a:graphic>
      </p:graphicFrame>
    </p:spTree>
    <p:extLst>
      <p:ext uri="{BB962C8B-B14F-4D97-AF65-F5344CB8AC3E}">
        <p14:creationId xmlns:p14="http://schemas.microsoft.com/office/powerpoint/2010/main" val="3603939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804541651"/>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3"/>
          </a:graphicData>
        </a:graphic>
      </p:graphicFrame>
      <p:sp>
        <p:nvSpPr>
          <p:cNvPr id="2" name="Rectangle 1"/>
          <p:cNvSpPr/>
          <p:nvPr/>
        </p:nvSpPr>
        <p:spPr>
          <a:xfrm>
            <a:off x="10711916" y="6255502"/>
            <a:ext cx="173255" cy="20213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p:cNvPicPr>
            <a:picLocks noChangeAspect="1"/>
          </p:cNvPicPr>
          <p:nvPr/>
        </p:nvPicPr>
        <p:blipFill>
          <a:blip r:embed="rId4"/>
          <a:stretch>
            <a:fillRect/>
          </a:stretch>
        </p:blipFill>
        <p:spPr>
          <a:xfrm>
            <a:off x="10711916" y="6561460"/>
            <a:ext cx="209550" cy="200025"/>
          </a:xfrm>
          <a:prstGeom prst="rect">
            <a:avLst/>
          </a:prstGeom>
        </p:spPr>
      </p:pic>
      <p:sp>
        <p:nvSpPr>
          <p:cNvPr id="6" name="TextBox 5"/>
          <p:cNvSpPr txBox="1"/>
          <p:nvPr/>
        </p:nvSpPr>
        <p:spPr>
          <a:xfrm>
            <a:off x="10921466" y="6149706"/>
            <a:ext cx="1270534" cy="338554"/>
          </a:xfrm>
          <a:prstGeom prst="rect">
            <a:avLst/>
          </a:prstGeom>
          <a:noFill/>
        </p:spPr>
        <p:txBody>
          <a:bodyPr wrap="square" rtlCol="0">
            <a:spAutoFit/>
          </a:bodyPr>
          <a:lstStyle/>
          <a:p>
            <a:r>
              <a:rPr lang="en-GB" sz="1600" dirty="0">
                <a:latin typeface="Arial" panose="020B0604020202020204" pitchFamily="34" charset="0"/>
                <a:cs typeface="Arial" panose="020B0604020202020204" pitchFamily="34" charset="0"/>
              </a:rPr>
              <a:t>p&lt;0.05</a:t>
            </a:r>
          </a:p>
        </p:txBody>
      </p:sp>
      <p:sp>
        <p:nvSpPr>
          <p:cNvPr id="7" name="TextBox 6"/>
          <p:cNvSpPr txBox="1"/>
          <p:nvPr/>
        </p:nvSpPr>
        <p:spPr>
          <a:xfrm>
            <a:off x="10921466" y="6457633"/>
            <a:ext cx="1270534" cy="338554"/>
          </a:xfrm>
          <a:prstGeom prst="rect">
            <a:avLst/>
          </a:prstGeom>
          <a:noFill/>
        </p:spPr>
        <p:txBody>
          <a:bodyPr wrap="square" rtlCol="0">
            <a:spAutoFit/>
          </a:bodyPr>
          <a:lstStyle/>
          <a:p>
            <a:r>
              <a:rPr lang="en-GB" sz="1600" dirty="0">
                <a:latin typeface="Arial" panose="020B0604020202020204" pitchFamily="34" charset="0"/>
                <a:cs typeface="Arial" panose="020B0604020202020204" pitchFamily="34" charset="0"/>
              </a:rPr>
              <a:t>p&gt;0.05</a:t>
            </a:r>
          </a:p>
        </p:txBody>
      </p:sp>
    </p:spTree>
    <p:extLst>
      <p:ext uri="{BB962C8B-B14F-4D97-AF65-F5344CB8AC3E}">
        <p14:creationId xmlns:p14="http://schemas.microsoft.com/office/powerpoint/2010/main" val="3527406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27793" y="1838425"/>
            <a:ext cx="9381226" cy="2125825"/>
          </a:xfrm>
          <a:prstGeom prst="rect">
            <a:avLst/>
          </a:prstGeom>
        </p:spPr>
      </p:pic>
      <p:pic>
        <p:nvPicPr>
          <p:cNvPr id="5" name="Picture 4"/>
          <p:cNvPicPr>
            <a:picLocks noChangeAspect="1"/>
          </p:cNvPicPr>
          <p:nvPr/>
        </p:nvPicPr>
        <p:blipFill>
          <a:blip r:embed="rId4"/>
          <a:stretch>
            <a:fillRect/>
          </a:stretch>
        </p:blipFill>
        <p:spPr>
          <a:xfrm>
            <a:off x="2692388" y="962676"/>
            <a:ext cx="7116631" cy="875749"/>
          </a:xfrm>
          <a:prstGeom prst="rect">
            <a:avLst/>
          </a:prstGeom>
        </p:spPr>
      </p:pic>
    </p:spTree>
    <p:extLst>
      <p:ext uri="{BB962C8B-B14F-4D97-AF65-F5344CB8AC3E}">
        <p14:creationId xmlns:p14="http://schemas.microsoft.com/office/powerpoint/2010/main" val="1063087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2481" y="1382486"/>
            <a:ext cx="3547581" cy="4093028"/>
          </a:xfrm>
        </p:spPr>
        <p:txBody>
          <a:bodyPr anchor="ctr">
            <a:normAutofit/>
          </a:bodyPr>
          <a:lstStyle/>
          <a:p>
            <a:r>
              <a:rPr lang="en-GB" sz="4400"/>
              <a:t>Limitations</a:t>
            </a:r>
          </a:p>
        </p:txBody>
      </p:sp>
      <p:grpSp>
        <p:nvGrpSpPr>
          <p:cNvPr id="12" name="Group 1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633C9F5-E2AF-4B83-8F0D-C1A3C4F777DF}"/>
              </a:ext>
            </a:extLst>
          </p:cNvPr>
          <p:cNvGraphicFramePr>
            <a:graphicFrameLocks noGrp="1"/>
          </p:cNvGraphicFramePr>
          <p:nvPr>
            <p:ph idx="1"/>
            <p:extLst>
              <p:ext uri="{D42A27DB-BD31-4B8C-83A1-F6EECF244321}">
                <p14:modId xmlns:p14="http://schemas.microsoft.com/office/powerpoint/2010/main" val="1916086635"/>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97467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2481" y="1382486"/>
            <a:ext cx="3547581" cy="4093028"/>
          </a:xfrm>
        </p:spPr>
        <p:txBody>
          <a:bodyPr anchor="ctr">
            <a:normAutofit/>
          </a:bodyPr>
          <a:lstStyle/>
          <a:p>
            <a:r>
              <a:rPr lang="en-GB" sz="4400" b="1">
                <a:latin typeface="Arial" panose="020B0604020202020204" pitchFamily="34" charset="0"/>
                <a:cs typeface="Arial" panose="020B0604020202020204" pitchFamily="34" charset="0"/>
              </a:rPr>
              <a:t>Suggestions for further research</a:t>
            </a:r>
          </a:p>
        </p:txBody>
      </p:sp>
      <p:grpSp>
        <p:nvGrpSpPr>
          <p:cNvPr id="26" name="Group 1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7" name="Rectangle 2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0CDAC471-699D-4B3D-ABFC-A9776B3C6C1A}"/>
              </a:ext>
            </a:extLst>
          </p:cNvPr>
          <p:cNvGraphicFramePr>
            <a:graphicFrameLocks noGrp="1"/>
          </p:cNvGraphicFramePr>
          <p:nvPr>
            <p:ph idx="1"/>
            <p:extLst>
              <p:ext uri="{D42A27DB-BD31-4B8C-83A1-F6EECF244321}">
                <p14:modId xmlns:p14="http://schemas.microsoft.com/office/powerpoint/2010/main" val="2314512660"/>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83024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2481" y="1382486"/>
            <a:ext cx="3547581" cy="4093028"/>
          </a:xfrm>
        </p:spPr>
        <p:txBody>
          <a:bodyPr anchor="ctr">
            <a:normAutofit/>
          </a:bodyPr>
          <a:lstStyle/>
          <a:p>
            <a:r>
              <a:rPr lang="en-GB" sz="4400" b="1" dirty="0">
                <a:latin typeface="Arial" panose="020B0604020202020204" pitchFamily="34" charset="0"/>
                <a:cs typeface="Arial" panose="020B0604020202020204" pitchFamily="34" charset="0"/>
              </a:rPr>
              <a:t>Learning journey</a:t>
            </a:r>
          </a:p>
        </p:txBody>
      </p:sp>
      <p:grpSp>
        <p:nvGrpSpPr>
          <p:cNvPr id="26" name="Group 1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7" name="Rectangle 2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8C1253E-584F-48BF-9778-73F45AE06F91}"/>
              </a:ext>
            </a:extLst>
          </p:cNvPr>
          <p:cNvGraphicFramePr>
            <a:graphicFrameLocks noGrp="1"/>
          </p:cNvGraphicFramePr>
          <p:nvPr>
            <p:ph idx="1"/>
            <p:extLst>
              <p:ext uri="{D42A27DB-BD31-4B8C-83A1-F6EECF244321}">
                <p14:modId xmlns:p14="http://schemas.microsoft.com/office/powerpoint/2010/main" val="1646885481"/>
              </p:ext>
            </p:extLst>
          </p:nvPr>
        </p:nvGraphicFramePr>
        <p:xfrm>
          <a:off x="4916553" y="635431"/>
          <a:ext cx="6628804" cy="56878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95653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49562" y="609600"/>
            <a:ext cx="6424440" cy="1320800"/>
          </a:xfrm>
        </p:spPr>
        <p:txBody>
          <a:bodyPr>
            <a:normAutofit/>
          </a:bodyPr>
          <a:lstStyle/>
          <a:p>
            <a:r>
              <a:rPr lang="en-GB" b="1">
                <a:latin typeface="Arial" panose="020B0604020202020204" pitchFamily="34" charset="0"/>
                <a:cs typeface="Arial" panose="020B0604020202020204" pitchFamily="34" charset="0"/>
              </a:rPr>
              <a:t>References</a:t>
            </a:r>
          </a:p>
        </p:txBody>
      </p:sp>
      <p:pic>
        <p:nvPicPr>
          <p:cNvPr id="5" name="Picture 4">
            <a:extLst>
              <a:ext uri="{FF2B5EF4-FFF2-40B4-BE49-F238E27FC236}">
                <a16:creationId xmlns:a16="http://schemas.microsoft.com/office/drawing/2014/main" id="{36A09512-8D7E-44D8-9624-F64CEA089A33}"/>
              </a:ext>
            </a:extLst>
          </p:cNvPr>
          <p:cNvPicPr>
            <a:picLocks noChangeAspect="1"/>
          </p:cNvPicPr>
          <p:nvPr/>
        </p:nvPicPr>
        <p:blipFill rotWithShape="1">
          <a:blip r:embed="rId3"/>
          <a:srcRect l="67544" r="5883" b="1"/>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9" name="Isosceles Triangle 8">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2849562" y="1611825"/>
            <a:ext cx="7208838" cy="4757978"/>
          </a:xfrm>
        </p:spPr>
        <p:txBody>
          <a:bodyPr>
            <a:normAutofit/>
          </a:bodyPr>
          <a:lstStyle/>
          <a:p>
            <a:pPr>
              <a:lnSpc>
                <a:spcPct val="90000"/>
              </a:lnSpc>
              <a:spcBef>
                <a:spcPts val="0"/>
              </a:spcBef>
              <a:spcAft>
                <a:spcPts val="600"/>
              </a:spcAft>
            </a:pPr>
            <a:r>
              <a:rPr lang="en-GB" sz="1400" dirty="0">
                <a:latin typeface="Arial" panose="020B0604020202020204" pitchFamily="34" charset="0"/>
                <a:cs typeface="Arial" panose="020B0604020202020204" pitchFamily="34" charset="0"/>
              </a:rPr>
              <a:t>Diggle, P., </a:t>
            </a:r>
            <a:r>
              <a:rPr lang="en-GB" sz="1400" dirty="0" err="1">
                <a:latin typeface="Arial" panose="020B0604020202020204" pitchFamily="34" charset="0"/>
                <a:cs typeface="Arial" panose="020B0604020202020204" pitchFamily="34" charset="0"/>
              </a:rPr>
              <a:t>Heagarty</a:t>
            </a:r>
            <a:r>
              <a:rPr lang="en-GB" sz="1400" dirty="0">
                <a:latin typeface="Arial" panose="020B0604020202020204" pitchFamily="34" charset="0"/>
                <a:cs typeface="Arial" panose="020B0604020202020204" pitchFamily="34" charset="0"/>
              </a:rPr>
              <a:t>, P., Liang, K. and </a:t>
            </a:r>
            <a:r>
              <a:rPr lang="en-GB" sz="1400" dirty="0" err="1">
                <a:latin typeface="Arial" panose="020B0604020202020204" pitchFamily="34" charset="0"/>
                <a:cs typeface="Arial" panose="020B0604020202020204" pitchFamily="34" charset="0"/>
              </a:rPr>
              <a:t>Zeger</a:t>
            </a:r>
            <a:r>
              <a:rPr lang="en-GB" sz="1400" dirty="0">
                <a:latin typeface="Arial" panose="020B0604020202020204" pitchFamily="34" charset="0"/>
                <a:cs typeface="Arial" panose="020B0604020202020204" pitchFamily="34" charset="0"/>
              </a:rPr>
              <a:t>, S. (2009) Analysis of longitudinal data, 2</a:t>
            </a:r>
            <a:r>
              <a:rPr lang="en-GB" sz="1400" baseline="30000" dirty="0">
                <a:latin typeface="Arial" panose="020B0604020202020204" pitchFamily="34" charset="0"/>
                <a:cs typeface="Arial" panose="020B0604020202020204" pitchFamily="34" charset="0"/>
              </a:rPr>
              <a:t>nd</a:t>
            </a:r>
            <a:r>
              <a:rPr lang="en-GB" sz="1400" dirty="0">
                <a:latin typeface="Arial" panose="020B0604020202020204" pitchFamily="34" charset="0"/>
                <a:cs typeface="Arial" panose="020B0604020202020204" pitchFamily="34" charset="0"/>
              </a:rPr>
              <a:t> ed. Oxford: Oxford University Press.</a:t>
            </a:r>
          </a:p>
          <a:p>
            <a:pPr>
              <a:lnSpc>
                <a:spcPct val="90000"/>
              </a:lnSpc>
              <a:spcBef>
                <a:spcPts val="0"/>
              </a:spcBef>
              <a:spcAft>
                <a:spcPts val="600"/>
              </a:spcAft>
            </a:pPr>
            <a:endParaRPr lang="en-GB" sz="1400" dirty="0">
              <a:latin typeface="Arial" panose="020B0604020202020204" pitchFamily="34" charset="0"/>
              <a:cs typeface="Arial" panose="020B0604020202020204" pitchFamily="34" charset="0"/>
            </a:endParaRPr>
          </a:p>
          <a:p>
            <a:pPr>
              <a:lnSpc>
                <a:spcPct val="90000"/>
              </a:lnSpc>
              <a:spcBef>
                <a:spcPts val="0"/>
              </a:spcBef>
              <a:spcAft>
                <a:spcPts val="600"/>
              </a:spcAft>
            </a:pPr>
            <a:r>
              <a:rPr lang="en-GB" sz="1400" dirty="0" err="1">
                <a:latin typeface="Arial" panose="020B0604020202020204" pitchFamily="34" charset="0"/>
                <a:cs typeface="Arial" panose="020B0604020202020204" pitchFamily="34" charset="0"/>
              </a:rPr>
              <a:t>Haibach</a:t>
            </a:r>
            <a:r>
              <a:rPr lang="en-GB" sz="1400" dirty="0">
                <a:latin typeface="Arial" panose="020B0604020202020204" pitchFamily="34" charset="0"/>
                <a:cs typeface="Arial" panose="020B0604020202020204" pitchFamily="34" charset="0"/>
              </a:rPr>
              <a:t> J., </a:t>
            </a:r>
            <a:r>
              <a:rPr lang="en-GB" sz="1400" dirty="0" err="1">
                <a:latin typeface="Arial" panose="020B0604020202020204" pitchFamily="34" charset="0"/>
                <a:cs typeface="Arial" panose="020B0604020202020204" pitchFamily="34" charset="0"/>
              </a:rPr>
              <a:t>Homish</a:t>
            </a:r>
            <a:r>
              <a:rPr lang="en-GB" sz="1400" dirty="0">
                <a:latin typeface="Arial" panose="020B0604020202020204" pitchFamily="34" charset="0"/>
                <a:cs typeface="Arial" panose="020B0604020202020204" pitchFamily="34" charset="0"/>
              </a:rPr>
              <a:t> G. and </a:t>
            </a:r>
            <a:r>
              <a:rPr lang="en-GB" sz="1400" dirty="0" err="1">
                <a:latin typeface="Arial" panose="020B0604020202020204" pitchFamily="34" charset="0"/>
                <a:cs typeface="Arial" panose="020B0604020202020204" pitchFamily="34" charset="0"/>
              </a:rPr>
              <a:t>Giovino</a:t>
            </a:r>
            <a:r>
              <a:rPr lang="en-GB" sz="1400" dirty="0">
                <a:latin typeface="Arial" panose="020B0604020202020204" pitchFamily="34" charset="0"/>
                <a:cs typeface="Arial" panose="020B0604020202020204" pitchFamily="34" charset="0"/>
              </a:rPr>
              <a:t> G. (2013) A longitudinal evaluation of fruit and vegetable consumption and cigarette smoking. </a:t>
            </a:r>
            <a:r>
              <a:rPr lang="en-GB" sz="1400" i="1" dirty="0">
                <a:latin typeface="Arial" panose="020B0604020202020204" pitchFamily="34" charset="0"/>
                <a:cs typeface="Arial" panose="020B0604020202020204" pitchFamily="34" charset="0"/>
              </a:rPr>
              <a:t>Nicotine and Tobacco Research</a:t>
            </a:r>
            <a:r>
              <a:rPr lang="en-GB" sz="1400" dirty="0">
                <a:latin typeface="Arial" panose="020B0604020202020204" pitchFamily="34" charset="0"/>
                <a:cs typeface="Arial" panose="020B0604020202020204" pitchFamily="34" charset="0"/>
              </a:rPr>
              <a:t>, 15 (2), 355-363</a:t>
            </a:r>
          </a:p>
          <a:p>
            <a:pPr>
              <a:lnSpc>
                <a:spcPct val="90000"/>
              </a:lnSpc>
              <a:spcBef>
                <a:spcPts val="0"/>
              </a:spcBef>
              <a:spcAft>
                <a:spcPts val="600"/>
              </a:spcAft>
            </a:pPr>
            <a:endParaRPr lang="en-GB" sz="1400" dirty="0">
              <a:latin typeface="Arial" panose="020B0604020202020204" pitchFamily="34" charset="0"/>
              <a:cs typeface="Arial" panose="020B0604020202020204" pitchFamily="34" charset="0"/>
            </a:endParaRPr>
          </a:p>
          <a:p>
            <a:pPr>
              <a:lnSpc>
                <a:spcPct val="90000"/>
              </a:lnSpc>
              <a:spcBef>
                <a:spcPts val="0"/>
              </a:spcBef>
              <a:spcAft>
                <a:spcPts val="600"/>
              </a:spcAft>
            </a:pPr>
            <a:r>
              <a:rPr lang="en-GB" sz="1400" dirty="0" err="1">
                <a:latin typeface="Arial" panose="020B0604020202020204" pitchFamily="34" charset="0"/>
                <a:cs typeface="Arial" panose="020B0604020202020204" pitchFamily="34" charset="0"/>
              </a:rPr>
              <a:t>Haibach</a:t>
            </a:r>
            <a:r>
              <a:rPr lang="en-GB" sz="1400" dirty="0">
                <a:latin typeface="Arial" panose="020B0604020202020204" pitchFamily="34" charset="0"/>
                <a:cs typeface="Arial" panose="020B0604020202020204" pitchFamily="34" charset="0"/>
              </a:rPr>
              <a:t> J., </a:t>
            </a:r>
            <a:r>
              <a:rPr lang="en-GB" sz="1400" dirty="0" err="1">
                <a:latin typeface="Arial" panose="020B0604020202020204" pitchFamily="34" charset="0"/>
                <a:cs typeface="Arial" panose="020B0604020202020204" pitchFamily="34" charset="0"/>
              </a:rPr>
              <a:t>Homish</a:t>
            </a:r>
            <a:r>
              <a:rPr lang="en-GB" sz="1400" dirty="0">
                <a:latin typeface="Arial" panose="020B0604020202020204" pitchFamily="34" charset="0"/>
                <a:cs typeface="Arial" panose="020B0604020202020204" pitchFamily="34" charset="0"/>
              </a:rPr>
              <a:t> G., Collins R., </a:t>
            </a:r>
            <a:r>
              <a:rPr lang="en-GB" sz="1400" dirty="0" err="1">
                <a:latin typeface="Arial" panose="020B0604020202020204" pitchFamily="34" charset="0"/>
                <a:cs typeface="Arial" panose="020B0604020202020204" pitchFamily="34" charset="0"/>
              </a:rPr>
              <a:t>Ambrosone</a:t>
            </a:r>
            <a:r>
              <a:rPr lang="en-GB" sz="1400" dirty="0">
                <a:latin typeface="Arial" panose="020B0604020202020204" pitchFamily="34" charset="0"/>
                <a:cs typeface="Arial" panose="020B0604020202020204" pitchFamily="34" charset="0"/>
              </a:rPr>
              <a:t> C. and </a:t>
            </a:r>
            <a:r>
              <a:rPr lang="en-GB" sz="1400" dirty="0" err="1">
                <a:latin typeface="Arial" panose="020B0604020202020204" pitchFamily="34" charset="0"/>
                <a:cs typeface="Arial" panose="020B0604020202020204" pitchFamily="34" charset="0"/>
              </a:rPr>
              <a:t>Giovino</a:t>
            </a:r>
            <a:r>
              <a:rPr lang="en-GB" sz="1400" dirty="0">
                <a:latin typeface="Arial" panose="020B0604020202020204" pitchFamily="34" charset="0"/>
                <a:cs typeface="Arial" panose="020B0604020202020204" pitchFamily="34" charset="0"/>
              </a:rPr>
              <a:t> G. (2014) An evaluation of fruit and vegetable consumption among youth. </a:t>
            </a:r>
            <a:r>
              <a:rPr lang="en-GB" sz="1400" i="1" dirty="0">
                <a:latin typeface="Arial" panose="020B0604020202020204" pitchFamily="34" charset="0"/>
                <a:cs typeface="Arial" panose="020B0604020202020204" pitchFamily="34" charset="0"/>
              </a:rPr>
              <a:t>Nicotine and Tobacco Research</a:t>
            </a:r>
            <a:r>
              <a:rPr lang="en-GB" sz="1400" dirty="0">
                <a:latin typeface="Arial" panose="020B0604020202020204" pitchFamily="34" charset="0"/>
                <a:cs typeface="Arial" panose="020B0604020202020204" pitchFamily="34" charset="0"/>
              </a:rPr>
              <a:t>, doi:10.1093/</a:t>
            </a:r>
            <a:r>
              <a:rPr lang="en-GB" sz="1400" dirty="0" err="1">
                <a:latin typeface="Arial" panose="020B0604020202020204" pitchFamily="34" charset="0"/>
                <a:cs typeface="Arial" panose="020B0604020202020204" pitchFamily="34" charset="0"/>
              </a:rPr>
              <a:t>ntr</a:t>
            </a:r>
            <a:r>
              <a:rPr lang="en-GB" sz="1400" dirty="0">
                <a:latin typeface="Arial" panose="020B0604020202020204" pitchFamily="34" charset="0"/>
                <a:cs typeface="Arial" panose="020B0604020202020204" pitchFamily="34" charset="0"/>
              </a:rPr>
              <a:t>/ntu215, 719-726</a:t>
            </a:r>
          </a:p>
          <a:p>
            <a:pPr>
              <a:lnSpc>
                <a:spcPct val="90000"/>
              </a:lnSpc>
              <a:spcBef>
                <a:spcPts val="0"/>
              </a:spcBef>
              <a:spcAft>
                <a:spcPts val="600"/>
              </a:spcAft>
            </a:pPr>
            <a:endParaRPr lang="en-GB" sz="1400" dirty="0">
              <a:latin typeface="Arial" panose="020B0604020202020204" pitchFamily="34" charset="0"/>
              <a:cs typeface="Arial" panose="020B0604020202020204" pitchFamily="34" charset="0"/>
            </a:endParaRPr>
          </a:p>
          <a:p>
            <a:pPr>
              <a:lnSpc>
                <a:spcPct val="90000"/>
              </a:lnSpc>
              <a:spcBef>
                <a:spcPts val="0"/>
              </a:spcBef>
              <a:spcAft>
                <a:spcPts val="600"/>
              </a:spcAft>
            </a:pPr>
            <a:r>
              <a:rPr lang="en-GB" sz="1400" dirty="0" err="1">
                <a:latin typeface="Arial" panose="020B0604020202020204" pitchFamily="34" charset="0"/>
                <a:cs typeface="Arial" panose="020B0604020202020204" pitchFamily="34" charset="0"/>
              </a:rPr>
              <a:t>Haibach</a:t>
            </a:r>
            <a:r>
              <a:rPr lang="en-GB" sz="1400" dirty="0">
                <a:latin typeface="Arial" panose="020B0604020202020204" pitchFamily="34" charset="0"/>
                <a:cs typeface="Arial" panose="020B0604020202020204" pitchFamily="34" charset="0"/>
              </a:rPr>
              <a:t> J., </a:t>
            </a:r>
            <a:r>
              <a:rPr lang="en-GB" sz="1400" dirty="0" err="1">
                <a:latin typeface="Arial" panose="020B0604020202020204" pitchFamily="34" charset="0"/>
                <a:cs typeface="Arial" panose="020B0604020202020204" pitchFamily="34" charset="0"/>
              </a:rPr>
              <a:t>Homish</a:t>
            </a:r>
            <a:r>
              <a:rPr lang="en-GB" sz="1400" dirty="0">
                <a:latin typeface="Arial" panose="020B0604020202020204" pitchFamily="34" charset="0"/>
                <a:cs typeface="Arial" panose="020B0604020202020204" pitchFamily="34" charset="0"/>
              </a:rPr>
              <a:t> G., Collins R., </a:t>
            </a:r>
            <a:r>
              <a:rPr lang="en-GB" sz="1400" dirty="0" err="1">
                <a:latin typeface="Arial" panose="020B0604020202020204" pitchFamily="34" charset="0"/>
                <a:cs typeface="Arial" panose="020B0604020202020204" pitchFamily="34" charset="0"/>
              </a:rPr>
              <a:t>Ambrosone</a:t>
            </a:r>
            <a:r>
              <a:rPr lang="en-GB" sz="1400" dirty="0">
                <a:latin typeface="Arial" panose="020B0604020202020204" pitchFamily="34" charset="0"/>
                <a:cs typeface="Arial" panose="020B0604020202020204" pitchFamily="34" charset="0"/>
              </a:rPr>
              <a:t> C. and </a:t>
            </a:r>
            <a:r>
              <a:rPr lang="en-GB" sz="1400" dirty="0" err="1">
                <a:latin typeface="Arial" panose="020B0604020202020204" pitchFamily="34" charset="0"/>
                <a:cs typeface="Arial" panose="020B0604020202020204" pitchFamily="34" charset="0"/>
              </a:rPr>
              <a:t>Giovino</a:t>
            </a:r>
            <a:r>
              <a:rPr lang="en-GB" sz="1400" dirty="0">
                <a:latin typeface="Arial" panose="020B0604020202020204" pitchFamily="34" charset="0"/>
                <a:cs typeface="Arial" panose="020B0604020202020204" pitchFamily="34" charset="0"/>
              </a:rPr>
              <a:t> G. (2016) Fruit and vegetable intake as a moderator of the association between depressive symptoms and cigarette smoking. Substance Abuse, DOI: 10.1080/08897077.2016.1179703</a:t>
            </a:r>
            <a:br>
              <a:rPr lang="en-GB" sz="1400" dirty="0">
                <a:latin typeface="Arial" panose="020B0604020202020204" pitchFamily="34" charset="0"/>
                <a:cs typeface="Arial" panose="020B0604020202020204" pitchFamily="34" charset="0"/>
              </a:rPr>
            </a:br>
            <a:endParaRPr lang="en-GB" sz="1400" dirty="0">
              <a:latin typeface="Arial" panose="020B0604020202020204" pitchFamily="34" charset="0"/>
              <a:cs typeface="Arial" panose="020B0604020202020204" pitchFamily="34" charset="0"/>
            </a:endParaRPr>
          </a:p>
          <a:p>
            <a:pPr>
              <a:lnSpc>
                <a:spcPct val="90000"/>
              </a:lnSpc>
              <a:spcBef>
                <a:spcPts val="0"/>
              </a:spcBef>
              <a:spcAft>
                <a:spcPts val="600"/>
              </a:spcAft>
            </a:pPr>
            <a:r>
              <a:rPr lang="en-GB" sz="1400" dirty="0">
                <a:latin typeface="Arial" panose="020B0604020202020204" pitchFamily="34" charset="0"/>
                <a:cs typeface="Arial" panose="020B0604020202020204" pitchFamily="34" charset="0"/>
              </a:rPr>
              <a:t>Marmot, M., Oldfield, Z., Clemens, S., Blake, M., Phelps, A., </a:t>
            </a:r>
            <a:r>
              <a:rPr lang="en-GB" sz="1400" dirty="0" err="1">
                <a:latin typeface="Arial" panose="020B0604020202020204" pitchFamily="34" charset="0"/>
                <a:cs typeface="Arial" panose="020B0604020202020204" pitchFamily="34" charset="0"/>
              </a:rPr>
              <a:t>Nazroo</a:t>
            </a:r>
            <a:r>
              <a:rPr lang="en-GB" sz="1400" dirty="0">
                <a:latin typeface="Arial" panose="020B0604020202020204" pitchFamily="34" charset="0"/>
                <a:cs typeface="Arial" panose="020B0604020202020204" pitchFamily="34" charset="0"/>
              </a:rPr>
              <a:t>, J., Steptoe, A., Rogers, N., Banks, J., </a:t>
            </a:r>
            <a:r>
              <a:rPr lang="en-GB" sz="1400" dirty="0" err="1">
                <a:latin typeface="Arial" panose="020B0604020202020204" pitchFamily="34" charset="0"/>
                <a:cs typeface="Arial" panose="020B0604020202020204" pitchFamily="34" charset="0"/>
              </a:rPr>
              <a:t>Oskala</a:t>
            </a:r>
            <a:r>
              <a:rPr lang="en-GB" sz="1400" dirty="0">
                <a:latin typeface="Arial" panose="020B0604020202020204" pitchFamily="34" charset="0"/>
                <a:cs typeface="Arial" panose="020B0604020202020204" pitchFamily="34" charset="0"/>
              </a:rPr>
              <a:t>, A. (2016). </a:t>
            </a:r>
            <a:r>
              <a:rPr lang="en-GB" sz="1400" i="1" dirty="0">
                <a:latin typeface="Arial" panose="020B0604020202020204" pitchFamily="34" charset="0"/>
                <a:cs typeface="Arial" panose="020B0604020202020204" pitchFamily="34" charset="0"/>
              </a:rPr>
              <a:t>English Longitudinal Study of Ageing: Waves 0-7, 1998-2015</a:t>
            </a:r>
            <a:r>
              <a:rPr lang="en-GB" sz="1400" dirty="0">
                <a:latin typeface="Arial" panose="020B0604020202020204" pitchFamily="34" charset="0"/>
                <a:cs typeface="Arial" panose="020B0604020202020204" pitchFamily="34" charset="0"/>
              </a:rPr>
              <a:t>. [data collection]. </a:t>
            </a:r>
            <a:r>
              <a:rPr lang="en-GB" sz="1400" i="1" dirty="0">
                <a:latin typeface="Arial" panose="020B0604020202020204" pitchFamily="34" charset="0"/>
                <a:cs typeface="Arial" panose="020B0604020202020204" pitchFamily="34" charset="0"/>
              </a:rPr>
              <a:t>25th Edition. </a:t>
            </a:r>
            <a:r>
              <a:rPr lang="en-GB" sz="1400" dirty="0">
                <a:latin typeface="Arial" panose="020B0604020202020204" pitchFamily="34" charset="0"/>
                <a:cs typeface="Arial" panose="020B0604020202020204" pitchFamily="34" charset="0"/>
              </a:rPr>
              <a:t>UK Data Service. SN: 5050, </a:t>
            </a:r>
            <a:r>
              <a:rPr lang="en-GB" sz="1400" dirty="0">
                <a:latin typeface="Arial" panose="020B0604020202020204" pitchFamily="34" charset="0"/>
                <a:cs typeface="Arial" panose="020B0604020202020204" pitchFamily="34" charset="0"/>
                <a:hlinkClick r:id="rId4"/>
              </a:rPr>
              <a:t>http://dx.doi.org/10.5255/UKDA-SN-5050-12</a:t>
            </a:r>
            <a:endParaRPr lang="en-GB" sz="1400" dirty="0">
              <a:latin typeface="Arial" panose="020B0604020202020204" pitchFamily="34" charset="0"/>
              <a:cs typeface="Arial" panose="020B0604020202020204" pitchFamily="34" charset="0"/>
            </a:endParaRPr>
          </a:p>
          <a:p>
            <a:pPr>
              <a:lnSpc>
                <a:spcPct val="90000"/>
              </a:lnSpc>
              <a:spcBef>
                <a:spcPts val="0"/>
              </a:spcBef>
              <a:spcAft>
                <a:spcPts val="600"/>
              </a:spcAft>
            </a:pPr>
            <a:endParaRPr lang="en-GB"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7108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52A466-C394-496E-8715-D47F97930202}"/>
              </a:ext>
            </a:extLst>
          </p:cNvPr>
          <p:cNvSpPr>
            <a:spLocks noGrp="1"/>
          </p:cNvSpPr>
          <p:nvPr>
            <p:ph type="title"/>
          </p:nvPr>
        </p:nvSpPr>
        <p:spPr>
          <a:xfrm>
            <a:off x="652481" y="1382486"/>
            <a:ext cx="3547581" cy="4093028"/>
          </a:xfrm>
        </p:spPr>
        <p:txBody>
          <a:bodyPr anchor="ctr">
            <a:normAutofit/>
          </a:bodyPr>
          <a:lstStyle/>
          <a:p>
            <a:r>
              <a:rPr lang="en-GB" sz="4400" b="1"/>
              <a:t>Aim</a:t>
            </a:r>
          </a:p>
        </p:txBody>
      </p:sp>
      <p:grpSp>
        <p:nvGrpSpPr>
          <p:cNvPr id="12" name="Group 1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1793F9E-3061-45C1-90B1-447B564CF303}"/>
              </a:ext>
            </a:extLst>
          </p:cNvPr>
          <p:cNvGraphicFramePr>
            <a:graphicFrameLocks noGrp="1"/>
          </p:cNvGraphicFramePr>
          <p:nvPr>
            <p:ph idx="1"/>
            <p:extLst>
              <p:ext uri="{D42A27DB-BD31-4B8C-83A1-F6EECF244321}">
                <p14:modId xmlns:p14="http://schemas.microsoft.com/office/powerpoint/2010/main" val="1324946566"/>
              </p:ext>
            </p:extLst>
          </p:nvPr>
        </p:nvGraphicFramePr>
        <p:xfrm>
          <a:off x="4916552" y="638355"/>
          <a:ext cx="6849877" cy="57279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0168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79D4B5-FE44-4F66-883B-42BDEA0C725F}"/>
              </a:ext>
            </a:extLst>
          </p:cNvPr>
          <p:cNvSpPr>
            <a:spLocks noGrp="1"/>
          </p:cNvSpPr>
          <p:nvPr>
            <p:ph type="title"/>
          </p:nvPr>
        </p:nvSpPr>
        <p:spPr>
          <a:xfrm>
            <a:off x="652481" y="1382486"/>
            <a:ext cx="3547581" cy="4093028"/>
          </a:xfrm>
        </p:spPr>
        <p:txBody>
          <a:bodyPr anchor="ctr">
            <a:normAutofit/>
          </a:bodyPr>
          <a:lstStyle/>
          <a:p>
            <a:r>
              <a:rPr lang="en-GB" sz="4400" b="1"/>
              <a:t>Background</a:t>
            </a:r>
          </a:p>
        </p:txBody>
      </p:sp>
      <p:grpSp>
        <p:nvGrpSpPr>
          <p:cNvPr id="12" name="Group 1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8CA6369-0BB0-4FCC-9F31-CBDFAB1A4886}"/>
              </a:ext>
            </a:extLst>
          </p:cNvPr>
          <p:cNvGraphicFramePr>
            <a:graphicFrameLocks noGrp="1"/>
          </p:cNvGraphicFramePr>
          <p:nvPr>
            <p:ph idx="1"/>
            <p:extLst>
              <p:ext uri="{D42A27DB-BD31-4B8C-83A1-F6EECF244321}">
                <p14:modId xmlns:p14="http://schemas.microsoft.com/office/powerpoint/2010/main" val="3939696937"/>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64521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10461" cy="1325563"/>
          </a:xfrm>
        </p:spPr>
        <p:txBody>
          <a:bodyPr>
            <a:normAutofit/>
          </a:bodyPr>
          <a:lstStyle/>
          <a:p>
            <a:r>
              <a:rPr lang="en-GB" sz="4000" b="1" dirty="0">
                <a:cs typeface="Arial" panose="020B0604020202020204" pitchFamily="34" charset="0"/>
              </a:rPr>
              <a:t>Dataset: English Longitudinal Study on Ageing (ELSA)</a:t>
            </a:r>
          </a:p>
        </p:txBody>
      </p:sp>
      <p:sp>
        <p:nvSpPr>
          <p:cNvPr id="3" name="Content Placeholder 2"/>
          <p:cNvSpPr>
            <a:spLocks noGrp="1"/>
          </p:cNvSpPr>
          <p:nvPr>
            <p:ph idx="1"/>
          </p:nvPr>
        </p:nvSpPr>
        <p:spPr>
          <a:xfrm>
            <a:off x="838199" y="2035833"/>
            <a:ext cx="6118412" cy="4220755"/>
          </a:xfrm>
        </p:spPr>
        <p:txBody>
          <a:bodyPr>
            <a:normAutofit fontScale="92500" lnSpcReduction="10000"/>
          </a:bodyPr>
          <a:lstStyle/>
          <a:p>
            <a:r>
              <a:rPr lang="en-GB" sz="2800" dirty="0">
                <a:latin typeface="Arial" panose="020B0604020202020204" pitchFamily="34" charset="0"/>
                <a:cs typeface="Arial" panose="020B0604020202020204" pitchFamily="34" charset="0"/>
              </a:rPr>
              <a:t>A longitudinal survey on ageing and quality of life of people 50 years old and over including their partners, conducted every two years beginning in 2002.</a:t>
            </a:r>
          </a:p>
          <a:p>
            <a:pPr marL="0" indent="0">
              <a:buNone/>
            </a:pPr>
            <a:endParaRPr lang="en-GB" sz="2800" dirty="0">
              <a:latin typeface="Arial" panose="020B0604020202020204" pitchFamily="34" charset="0"/>
              <a:cs typeface="Arial" panose="020B0604020202020204" pitchFamily="34" charset="0"/>
            </a:endParaRPr>
          </a:p>
          <a:p>
            <a:r>
              <a:rPr lang="en-GB" sz="2800" dirty="0">
                <a:latin typeface="Arial" panose="020B0604020202020204" pitchFamily="34" charset="0"/>
                <a:cs typeface="Arial" panose="020B0604020202020204" pitchFamily="34" charset="0"/>
              </a:rPr>
              <a:t>Respondents were interviewed at two-yearly time periods or ‘waves’ to measure changes in their health, economic and social circumstances.</a:t>
            </a:r>
          </a:p>
          <a:p>
            <a:endParaRPr lang="en-GB" sz="2400" dirty="0">
              <a:latin typeface="Arial" panose="020B0604020202020204" pitchFamily="34" charset="0"/>
              <a:cs typeface="Arial" panose="020B0604020202020204" pitchFamily="34" charset="0"/>
            </a:endParaRPr>
          </a:p>
        </p:txBody>
      </p:sp>
      <p:graphicFrame>
        <p:nvGraphicFramePr>
          <p:cNvPr id="4" name="Table 4">
            <a:extLst>
              <a:ext uri="{FF2B5EF4-FFF2-40B4-BE49-F238E27FC236}">
                <a16:creationId xmlns:a16="http://schemas.microsoft.com/office/drawing/2014/main" id="{3C04A40B-8B88-4E80-BB31-0A52E0C7556C}"/>
              </a:ext>
            </a:extLst>
          </p:cNvPr>
          <p:cNvGraphicFramePr>
            <a:graphicFrameLocks noGrp="1"/>
          </p:cNvGraphicFramePr>
          <p:nvPr>
            <p:extLst>
              <p:ext uri="{D42A27DB-BD31-4B8C-83A1-F6EECF244321}">
                <p14:modId xmlns:p14="http://schemas.microsoft.com/office/powerpoint/2010/main" val="3371313414"/>
              </p:ext>
            </p:extLst>
          </p:nvPr>
        </p:nvGraphicFramePr>
        <p:xfrm>
          <a:off x="7879001" y="2035833"/>
          <a:ext cx="3769659" cy="3840072"/>
        </p:xfrm>
        <a:graphic>
          <a:graphicData uri="http://schemas.openxmlformats.org/drawingml/2006/table">
            <a:tbl>
              <a:tblPr firstRow="1" bandRow="1">
                <a:tableStyleId>{5C22544A-7EE6-4342-B048-85BDC9FD1C3A}</a:tableStyleId>
              </a:tblPr>
              <a:tblGrid>
                <a:gridCol w="1153976">
                  <a:extLst>
                    <a:ext uri="{9D8B030D-6E8A-4147-A177-3AD203B41FA5}">
                      <a16:colId xmlns:a16="http://schemas.microsoft.com/office/drawing/2014/main" val="2796824146"/>
                    </a:ext>
                  </a:extLst>
                </a:gridCol>
                <a:gridCol w="2615683">
                  <a:extLst>
                    <a:ext uri="{9D8B030D-6E8A-4147-A177-3AD203B41FA5}">
                      <a16:colId xmlns:a16="http://schemas.microsoft.com/office/drawing/2014/main" val="738893657"/>
                    </a:ext>
                  </a:extLst>
                </a:gridCol>
              </a:tblGrid>
              <a:tr h="480009">
                <a:tc>
                  <a:txBody>
                    <a:bodyPr/>
                    <a:lstStyle/>
                    <a:p>
                      <a:r>
                        <a:rPr lang="en-GB" sz="2400" b="0">
                          <a:solidFill>
                            <a:schemeClr val="tx1"/>
                          </a:solidFill>
                          <a:latin typeface="Arial" panose="020B0604020202020204" pitchFamily="34" charset="0"/>
                          <a:cs typeface="Arial" panose="020B0604020202020204" pitchFamily="34" charset="0"/>
                        </a:rPr>
                        <a:t>Wave </a:t>
                      </a:r>
                      <a:endParaRPr lang="en-GB" sz="24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2400" b="0">
                          <a:solidFill>
                            <a:schemeClr val="tx1"/>
                          </a:solidFill>
                          <a:latin typeface="Arial" panose="020B0604020202020204" pitchFamily="34" charset="0"/>
                          <a:cs typeface="Arial" panose="020B0604020202020204" pitchFamily="34" charset="0"/>
                        </a:rPr>
                        <a:t>Sample size</a:t>
                      </a:r>
                      <a:endParaRPr lang="en-GB" sz="24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905457"/>
                  </a:ext>
                </a:extLst>
              </a:tr>
              <a:tr h="480009">
                <a:tc>
                  <a:txBody>
                    <a:bodyPr/>
                    <a:lstStyle/>
                    <a:p>
                      <a:r>
                        <a:rPr lang="en-GB" sz="2400" b="0">
                          <a:solidFill>
                            <a:schemeClr val="tx1"/>
                          </a:solidFill>
                          <a:latin typeface="Arial" panose="020B0604020202020204" pitchFamily="34" charset="0"/>
                          <a:cs typeface="Arial" panose="020B0604020202020204" pitchFamily="34" charset="0"/>
                        </a:rPr>
                        <a:t>1</a:t>
                      </a:r>
                      <a:endParaRPr lang="en-GB" sz="24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a:latin typeface="Arial" panose="020B0604020202020204" pitchFamily="34" charset="0"/>
                          <a:cs typeface="Arial" panose="020B0604020202020204" pitchFamily="34" charset="0"/>
                        </a:rPr>
                        <a:t>12,099</a:t>
                      </a:r>
                      <a:endParaRPr lang="en-GB" sz="2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8014355"/>
                  </a:ext>
                </a:extLst>
              </a:tr>
              <a:tr h="480009">
                <a:tc>
                  <a:txBody>
                    <a:bodyPr/>
                    <a:lstStyle/>
                    <a:p>
                      <a:r>
                        <a:rPr lang="en-GB" sz="2400" b="0">
                          <a:solidFill>
                            <a:schemeClr val="tx1"/>
                          </a:solidFill>
                          <a:latin typeface="Arial" panose="020B0604020202020204" pitchFamily="34" charset="0"/>
                          <a:cs typeface="Arial" panose="020B0604020202020204" pitchFamily="34" charset="0"/>
                        </a:rPr>
                        <a:t>2</a:t>
                      </a:r>
                      <a:endParaRPr lang="en-GB" sz="24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a:latin typeface="Arial" panose="020B0604020202020204" pitchFamily="34" charset="0"/>
                          <a:cs typeface="Arial" panose="020B0604020202020204" pitchFamily="34" charset="0"/>
                        </a:rPr>
                        <a:t>9,433</a:t>
                      </a:r>
                      <a:endParaRPr lang="en-GB" sz="2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3331084"/>
                  </a:ext>
                </a:extLst>
              </a:tr>
              <a:tr h="480009">
                <a:tc>
                  <a:txBody>
                    <a:bodyPr/>
                    <a:lstStyle/>
                    <a:p>
                      <a:r>
                        <a:rPr lang="en-GB" sz="2400" b="0">
                          <a:solidFill>
                            <a:schemeClr val="tx1"/>
                          </a:solidFill>
                          <a:latin typeface="Arial" panose="020B0604020202020204" pitchFamily="34" charset="0"/>
                          <a:cs typeface="Arial" panose="020B0604020202020204" pitchFamily="34" charset="0"/>
                        </a:rPr>
                        <a:t>3</a:t>
                      </a:r>
                      <a:endParaRPr lang="en-GB" sz="24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a:latin typeface="Arial" panose="020B0604020202020204" pitchFamily="34" charset="0"/>
                          <a:cs typeface="Arial" panose="020B0604020202020204" pitchFamily="34" charset="0"/>
                        </a:rPr>
                        <a:t>9,771</a:t>
                      </a:r>
                      <a:endParaRPr lang="en-GB" sz="2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6474810"/>
                  </a:ext>
                </a:extLst>
              </a:tr>
              <a:tr h="480009">
                <a:tc>
                  <a:txBody>
                    <a:bodyPr/>
                    <a:lstStyle/>
                    <a:p>
                      <a:r>
                        <a:rPr lang="en-GB" sz="2400" b="0">
                          <a:solidFill>
                            <a:schemeClr val="tx1"/>
                          </a:solidFill>
                          <a:latin typeface="Arial" panose="020B0604020202020204" pitchFamily="34" charset="0"/>
                          <a:cs typeface="Arial" panose="020B0604020202020204" pitchFamily="34" charset="0"/>
                        </a:rPr>
                        <a:t>4</a:t>
                      </a:r>
                      <a:endParaRPr lang="en-GB" sz="24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a:latin typeface="Arial" panose="020B0604020202020204" pitchFamily="34" charset="0"/>
                          <a:cs typeface="Arial" panose="020B0604020202020204" pitchFamily="34" charset="0"/>
                        </a:rPr>
                        <a:t>11,050</a:t>
                      </a:r>
                      <a:endParaRPr lang="en-GB" sz="2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2261116"/>
                  </a:ext>
                </a:extLst>
              </a:tr>
              <a:tr h="480009">
                <a:tc>
                  <a:txBody>
                    <a:bodyPr/>
                    <a:lstStyle/>
                    <a:p>
                      <a:r>
                        <a:rPr lang="en-GB" sz="2400" b="0">
                          <a:solidFill>
                            <a:schemeClr val="tx1"/>
                          </a:solidFill>
                          <a:latin typeface="Arial" panose="020B0604020202020204" pitchFamily="34" charset="0"/>
                          <a:cs typeface="Arial" panose="020B0604020202020204" pitchFamily="34" charset="0"/>
                        </a:rPr>
                        <a:t>5</a:t>
                      </a:r>
                      <a:endParaRPr lang="en-GB" sz="24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a:latin typeface="Arial" panose="020B0604020202020204" pitchFamily="34" charset="0"/>
                          <a:cs typeface="Arial" panose="020B0604020202020204" pitchFamily="34" charset="0"/>
                        </a:rPr>
                        <a:t>10,274</a:t>
                      </a:r>
                      <a:endParaRPr lang="en-GB" sz="2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62271488"/>
                  </a:ext>
                </a:extLst>
              </a:tr>
              <a:tr h="480009">
                <a:tc>
                  <a:txBody>
                    <a:bodyPr/>
                    <a:lstStyle/>
                    <a:p>
                      <a:r>
                        <a:rPr lang="en-GB" sz="2400" b="0">
                          <a:solidFill>
                            <a:schemeClr val="tx1"/>
                          </a:solidFill>
                          <a:latin typeface="Arial" panose="020B0604020202020204" pitchFamily="34" charset="0"/>
                          <a:cs typeface="Arial" panose="020B0604020202020204" pitchFamily="34" charset="0"/>
                        </a:rPr>
                        <a:t>6</a:t>
                      </a:r>
                      <a:endParaRPr lang="en-GB" sz="24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a:latin typeface="Arial" panose="020B0604020202020204" pitchFamily="34" charset="0"/>
                          <a:cs typeface="Arial" panose="020B0604020202020204" pitchFamily="34" charset="0"/>
                        </a:rPr>
                        <a:t>10,601</a:t>
                      </a:r>
                      <a:endParaRPr lang="en-GB" sz="2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31073198"/>
                  </a:ext>
                </a:extLst>
              </a:tr>
              <a:tr h="480009">
                <a:tc>
                  <a:txBody>
                    <a:bodyPr/>
                    <a:lstStyle/>
                    <a:p>
                      <a:r>
                        <a:rPr lang="en-GB" sz="2400" b="0" dirty="0">
                          <a:solidFill>
                            <a:schemeClr val="tx1"/>
                          </a:solidFill>
                          <a:latin typeface="Arial" panose="020B0604020202020204" pitchFamily="34" charset="0"/>
                          <a:cs typeface="Arial" panose="020B0604020202020204" pitchFamily="34"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a:latin typeface="Arial" panose="020B0604020202020204" pitchFamily="34" charset="0"/>
                          <a:cs typeface="Arial" panose="020B0604020202020204" pitchFamily="34" charset="0"/>
                        </a:rPr>
                        <a:t>9,670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47959506"/>
                  </a:ext>
                </a:extLst>
              </a:tr>
            </a:tbl>
          </a:graphicData>
        </a:graphic>
      </p:graphicFrame>
    </p:spTree>
    <p:extLst>
      <p:ext uri="{BB962C8B-B14F-4D97-AF65-F5344CB8AC3E}">
        <p14:creationId xmlns:p14="http://schemas.microsoft.com/office/powerpoint/2010/main" val="2163556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43467" y="816638"/>
            <a:ext cx="3367359" cy="5224724"/>
          </a:xfrm>
        </p:spPr>
        <p:txBody>
          <a:bodyPr anchor="ctr">
            <a:normAutofit/>
          </a:bodyPr>
          <a:lstStyle/>
          <a:p>
            <a:r>
              <a:rPr lang="en-GB" b="1" dirty="0">
                <a:cs typeface="Arial" panose="020B0604020202020204" pitchFamily="34" charset="0"/>
              </a:rPr>
              <a:t>What is a longitudinal study?</a:t>
            </a:r>
          </a:p>
        </p:txBody>
      </p:sp>
      <p:sp>
        <p:nvSpPr>
          <p:cNvPr id="3" name="Content Placeholder 2"/>
          <p:cNvSpPr>
            <a:spLocks noGrp="1"/>
          </p:cNvSpPr>
          <p:nvPr>
            <p:ph idx="1"/>
          </p:nvPr>
        </p:nvSpPr>
        <p:spPr>
          <a:xfrm>
            <a:off x="4241804" y="707367"/>
            <a:ext cx="6767079" cy="5853022"/>
          </a:xfrm>
        </p:spPr>
        <p:txBody>
          <a:bodyPr anchor="ctr">
            <a:normAutofit fontScale="55000" lnSpcReduction="20000"/>
          </a:bodyPr>
          <a:lstStyle/>
          <a:p>
            <a:pPr>
              <a:lnSpc>
                <a:spcPct val="120000"/>
              </a:lnSpc>
              <a:spcBef>
                <a:spcPts val="0"/>
              </a:spcBef>
            </a:pPr>
            <a:r>
              <a:rPr lang="en-GB" sz="3800" dirty="0">
                <a:solidFill>
                  <a:schemeClr val="tx1"/>
                </a:solidFill>
                <a:latin typeface="Arial" panose="020B0604020202020204" pitchFamily="34" charset="0"/>
                <a:cs typeface="Arial" panose="020B0604020202020204" pitchFamily="34" charset="0"/>
              </a:rPr>
              <a:t>A quasi-experimental research design that involves repeated measurement on each same unit/case of the same variables over time.</a:t>
            </a:r>
          </a:p>
          <a:p>
            <a:pPr>
              <a:lnSpc>
                <a:spcPct val="120000"/>
              </a:lnSpc>
              <a:spcBef>
                <a:spcPts val="0"/>
              </a:spcBef>
            </a:pPr>
            <a:endParaRPr lang="en-GB" sz="3800" dirty="0">
              <a:solidFill>
                <a:schemeClr val="tx1"/>
              </a:solidFill>
              <a:latin typeface="Arial" panose="020B0604020202020204" pitchFamily="34" charset="0"/>
              <a:cs typeface="Arial" panose="020B0604020202020204" pitchFamily="34" charset="0"/>
            </a:endParaRPr>
          </a:p>
          <a:p>
            <a:pPr>
              <a:lnSpc>
                <a:spcPct val="120000"/>
              </a:lnSpc>
              <a:spcBef>
                <a:spcPts val="0"/>
              </a:spcBef>
            </a:pPr>
            <a:r>
              <a:rPr lang="en-GB" sz="3800" dirty="0">
                <a:solidFill>
                  <a:schemeClr val="tx1"/>
                </a:solidFill>
                <a:latin typeface="Arial" panose="020B0604020202020204" pitchFamily="34" charset="0"/>
                <a:cs typeface="Arial" panose="020B0604020202020204" pitchFamily="34" charset="0"/>
              </a:rPr>
              <a:t>Type of observational study – less power than experimental studies in detecting causal relationships; more power than cross-sectional studies in measuring associations:</a:t>
            </a:r>
          </a:p>
          <a:p>
            <a:pPr lvl="1">
              <a:lnSpc>
                <a:spcPct val="120000"/>
              </a:lnSpc>
              <a:spcBef>
                <a:spcPts val="0"/>
              </a:spcBef>
              <a:buFontTx/>
              <a:buChar char="-"/>
            </a:pPr>
            <a:endParaRPr lang="en-GB" sz="3800" dirty="0">
              <a:solidFill>
                <a:schemeClr val="tx1"/>
              </a:solidFill>
              <a:latin typeface="Arial" panose="020B0604020202020204" pitchFamily="34" charset="0"/>
              <a:cs typeface="Arial" panose="020B0604020202020204" pitchFamily="34" charset="0"/>
            </a:endParaRPr>
          </a:p>
          <a:p>
            <a:pPr lvl="1">
              <a:lnSpc>
                <a:spcPct val="120000"/>
              </a:lnSpc>
              <a:spcBef>
                <a:spcPts val="0"/>
              </a:spcBef>
              <a:buFontTx/>
              <a:buChar char="-"/>
            </a:pPr>
            <a:r>
              <a:rPr lang="en-GB" sz="3800" dirty="0">
                <a:solidFill>
                  <a:schemeClr val="tx1"/>
                </a:solidFill>
                <a:latin typeface="Arial" panose="020B0604020202020204" pitchFamily="34" charset="0"/>
                <a:cs typeface="Arial" panose="020B0604020202020204" pitchFamily="34" charset="0"/>
              </a:rPr>
              <a:t>able to exclude time-invariant unobserved individual differences.</a:t>
            </a:r>
          </a:p>
          <a:p>
            <a:pPr lvl="1">
              <a:lnSpc>
                <a:spcPct val="120000"/>
              </a:lnSpc>
              <a:spcBef>
                <a:spcPts val="0"/>
              </a:spcBef>
              <a:buFontTx/>
              <a:buChar char="-"/>
            </a:pPr>
            <a:endParaRPr lang="en-GB" sz="3800" dirty="0">
              <a:solidFill>
                <a:schemeClr val="tx1"/>
              </a:solidFill>
              <a:latin typeface="Arial" panose="020B0604020202020204" pitchFamily="34" charset="0"/>
              <a:cs typeface="Arial" panose="020B0604020202020204" pitchFamily="34" charset="0"/>
            </a:endParaRPr>
          </a:p>
          <a:p>
            <a:pPr lvl="1">
              <a:lnSpc>
                <a:spcPct val="120000"/>
              </a:lnSpc>
              <a:spcBef>
                <a:spcPts val="0"/>
              </a:spcBef>
              <a:buFontTx/>
              <a:buChar char="-"/>
            </a:pPr>
            <a:r>
              <a:rPr lang="en-GB" sz="3800" dirty="0">
                <a:solidFill>
                  <a:schemeClr val="tx1"/>
                </a:solidFill>
                <a:latin typeface="Arial" panose="020B0604020202020204" pitchFamily="34" charset="0"/>
                <a:cs typeface="Arial" panose="020B0604020202020204" pitchFamily="34" charset="0"/>
              </a:rPr>
              <a:t>allows for correlation between previous and present response; therefore, better association between dep. and independent variables.</a:t>
            </a:r>
          </a:p>
          <a:p>
            <a:pPr lvl="1">
              <a:lnSpc>
                <a:spcPct val="120000"/>
              </a:lnSpc>
              <a:spcBef>
                <a:spcPts val="0"/>
              </a:spcBef>
              <a:buFontTx/>
              <a:buChar char="-"/>
            </a:pPr>
            <a:endParaRPr lang="en-GB" sz="3800" dirty="0">
              <a:solidFill>
                <a:schemeClr val="tx1"/>
              </a:solidFill>
              <a:latin typeface="Arial" panose="020B0604020202020204" pitchFamily="34" charset="0"/>
              <a:cs typeface="Arial" panose="020B0604020202020204" pitchFamily="34" charset="0"/>
            </a:endParaRPr>
          </a:p>
          <a:p>
            <a:pPr lvl="1">
              <a:lnSpc>
                <a:spcPct val="120000"/>
              </a:lnSpc>
              <a:spcBef>
                <a:spcPts val="0"/>
              </a:spcBef>
              <a:buFontTx/>
              <a:buChar char="-"/>
            </a:pPr>
            <a:r>
              <a:rPr lang="en-GB" sz="3800" dirty="0">
                <a:solidFill>
                  <a:schemeClr val="tx1"/>
                </a:solidFill>
                <a:latin typeface="Arial" panose="020B0604020202020204" pitchFamily="34" charset="0"/>
                <a:cs typeface="Arial" panose="020B0604020202020204" pitchFamily="34" charset="0"/>
              </a:rPr>
              <a:t>can separate age and cohort effects.</a:t>
            </a:r>
          </a:p>
          <a:p>
            <a:pPr lvl="1">
              <a:lnSpc>
                <a:spcPct val="120000"/>
              </a:lnSpc>
              <a:spcBef>
                <a:spcPts val="0"/>
              </a:spcBef>
              <a:buFontTx/>
              <a:buChar char="-"/>
            </a:pPr>
            <a:endParaRPr lang="en-GB" sz="2500" dirty="0">
              <a:solidFill>
                <a:schemeClr val="tx1"/>
              </a:solidFill>
              <a:latin typeface="Arial" panose="020B0604020202020204" pitchFamily="34" charset="0"/>
              <a:cs typeface="Arial" panose="020B0604020202020204" pitchFamily="34" charset="0"/>
            </a:endParaRPr>
          </a:p>
          <a:p>
            <a:pPr lvl="1">
              <a:lnSpc>
                <a:spcPct val="90000"/>
              </a:lnSpc>
              <a:buFontTx/>
              <a:buChar char="-"/>
            </a:pPr>
            <a:endParaRPr lang="en-GB" sz="1500" dirty="0">
              <a:solidFill>
                <a:schemeClr val="tx1"/>
              </a:solidFill>
              <a:latin typeface="Arial" panose="020B0604020202020204" pitchFamily="34" charset="0"/>
              <a:cs typeface="Arial" panose="020B0604020202020204" pitchFamily="34" charset="0"/>
            </a:endParaRPr>
          </a:p>
          <a:p>
            <a:pPr>
              <a:lnSpc>
                <a:spcPct val="90000"/>
              </a:lnSpc>
            </a:pPr>
            <a:endParaRPr lang="en-GB" sz="1500" dirty="0">
              <a:solidFill>
                <a:schemeClr val="tx1"/>
              </a:solidFill>
              <a:latin typeface="Arial" panose="020B0604020202020204" pitchFamily="34" charset="0"/>
              <a:cs typeface="Arial" panose="020B0604020202020204" pitchFamily="34" charset="0"/>
            </a:endParaRPr>
          </a:p>
          <a:p>
            <a:pPr>
              <a:lnSpc>
                <a:spcPct val="90000"/>
              </a:lnSpc>
            </a:pPr>
            <a:endParaRPr lang="en-GB" sz="15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2904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43467" y="816638"/>
            <a:ext cx="3367359" cy="5224724"/>
          </a:xfrm>
        </p:spPr>
        <p:txBody>
          <a:bodyPr anchor="ctr">
            <a:normAutofit/>
          </a:bodyPr>
          <a:lstStyle/>
          <a:p>
            <a:pPr>
              <a:spcBef>
                <a:spcPts val="0"/>
              </a:spcBef>
            </a:pPr>
            <a:r>
              <a:rPr lang="en-GB" b="1" dirty="0">
                <a:cs typeface="Arial" panose="020B0604020202020204" pitchFamily="34" charset="0"/>
              </a:rPr>
              <a:t>What is a longitudinal study?</a:t>
            </a:r>
            <a:endParaRPr lang="en-GB" dirty="0"/>
          </a:p>
        </p:txBody>
      </p:sp>
      <p:sp>
        <p:nvSpPr>
          <p:cNvPr id="3" name="Content Placeholder 2"/>
          <p:cNvSpPr>
            <a:spLocks noGrp="1"/>
          </p:cNvSpPr>
          <p:nvPr>
            <p:ph idx="1"/>
          </p:nvPr>
        </p:nvSpPr>
        <p:spPr>
          <a:xfrm>
            <a:off x="4241803" y="1069674"/>
            <a:ext cx="6161647" cy="4971687"/>
          </a:xfrm>
        </p:spPr>
        <p:txBody>
          <a:bodyPr anchor="ctr">
            <a:normAutofit lnSpcReduction="10000"/>
          </a:bodyPr>
          <a:lstStyle/>
          <a:p>
            <a:pPr>
              <a:lnSpc>
                <a:spcPct val="110000"/>
              </a:lnSpc>
              <a:spcBef>
                <a:spcPts val="0"/>
              </a:spcBef>
            </a:pPr>
            <a:r>
              <a:rPr lang="en-GB" sz="2800" dirty="0">
                <a:solidFill>
                  <a:schemeClr val="tx1"/>
                </a:solidFill>
                <a:latin typeface="Arial" panose="020B0604020202020204" pitchFamily="34" charset="0"/>
                <a:cs typeface="Arial" panose="020B0604020202020204" pitchFamily="34" charset="0"/>
              </a:rPr>
              <a:t>Longitudinal studies aim to:</a:t>
            </a:r>
          </a:p>
          <a:p>
            <a:pPr lvl="1">
              <a:lnSpc>
                <a:spcPct val="110000"/>
              </a:lnSpc>
              <a:spcBef>
                <a:spcPts val="0"/>
              </a:spcBef>
              <a:buFontTx/>
              <a:buChar char="-"/>
            </a:pPr>
            <a:endParaRPr lang="en-GB" sz="2400" dirty="0">
              <a:solidFill>
                <a:schemeClr val="tx1"/>
              </a:solidFill>
              <a:latin typeface="Arial" panose="020B0604020202020204" pitchFamily="34" charset="0"/>
              <a:cs typeface="Arial" panose="020B0604020202020204" pitchFamily="34" charset="0"/>
            </a:endParaRPr>
          </a:p>
          <a:p>
            <a:pPr lvl="1">
              <a:lnSpc>
                <a:spcPct val="110000"/>
              </a:lnSpc>
              <a:spcBef>
                <a:spcPts val="0"/>
              </a:spcBef>
              <a:buFontTx/>
              <a:buChar char="-"/>
            </a:pPr>
            <a:r>
              <a:rPr lang="en-GB" sz="2400" dirty="0">
                <a:solidFill>
                  <a:schemeClr val="tx1"/>
                </a:solidFill>
                <a:latin typeface="Arial" panose="020B0604020202020204" pitchFamily="34" charset="0"/>
                <a:cs typeface="Arial" panose="020B0604020202020204" pitchFamily="34" charset="0"/>
              </a:rPr>
              <a:t>observe changes in the effect of explanatory variables on an independent variable over time;</a:t>
            </a:r>
          </a:p>
          <a:p>
            <a:pPr lvl="1">
              <a:lnSpc>
                <a:spcPct val="110000"/>
              </a:lnSpc>
              <a:spcBef>
                <a:spcPts val="0"/>
              </a:spcBef>
              <a:buFontTx/>
              <a:buChar char="-"/>
            </a:pPr>
            <a:endParaRPr lang="en-GB" sz="2400" dirty="0">
              <a:solidFill>
                <a:schemeClr val="tx1"/>
              </a:solidFill>
              <a:latin typeface="Arial" panose="020B0604020202020204" pitchFamily="34" charset="0"/>
              <a:cs typeface="Arial" panose="020B0604020202020204" pitchFamily="34" charset="0"/>
            </a:endParaRPr>
          </a:p>
          <a:p>
            <a:pPr lvl="1">
              <a:lnSpc>
                <a:spcPct val="110000"/>
              </a:lnSpc>
              <a:spcBef>
                <a:spcPts val="0"/>
              </a:spcBef>
              <a:buFontTx/>
              <a:buChar char="-"/>
            </a:pPr>
            <a:r>
              <a:rPr lang="en-GB" sz="2400" dirty="0">
                <a:solidFill>
                  <a:schemeClr val="tx1"/>
                </a:solidFill>
                <a:latin typeface="Arial" panose="020B0604020202020204" pitchFamily="34" charset="0"/>
                <a:cs typeface="Arial" panose="020B0604020202020204" pitchFamily="34" charset="0"/>
              </a:rPr>
              <a:t>uncover predictors (of a disease);</a:t>
            </a:r>
          </a:p>
          <a:p>
            <a:pPr lvl="1">
              <a:lnSpc>
                <a:spcPct val="110000"/>
              </a:lnSpc>
              <a:spcBef>
                <a:spcPts val="0"/>
              </a:spcBef>
              <a:buFontTx/>
              <a:buChar char="-"/>
            </a:pPr>
            <a:endParaRPr lang="en-GB" sz="2400" dirty="0">
              <a:solidFill>
                <a:schemeClr val="tx1"/>
              </a:solidFill>
              <a:latin typeface="Arial" panose="020B0604020202020204" pitchFamily="34" charset="0"/>
              <a:cs typeface="Arial" panose="020B0604020202020204" pitchFamily="34" charset="0"/>
            </a:endParaRPr>
          </a:p>
          <a:p>
            <a:pPr lvl="1">
              <a:lnSpc>
                <a:spcPct val="110000"/>
              </a:lnSpc>
              <a:spcBef>
                <a:spcPts val="0"/>
              </a:spcBef>
              <a:buFontTx/>
              <a:buChar char="-"/>
            </a:pPr>
            <a:r>
              <a:rPr lang="en-GB" sz="2400" dirty="0">
                <a:solidFill>
                  <a:schemeClr val="tx1"/>
                </a:solidFill>
                <a:latin typeface="Arial" panose="020B0604020202020204" pitchFamily="34" charset="0"/>
                <a:cs typeface="Arial" panose="020B0604020202020204" pitchFamily="34" charset="0"/>
              </a:rPr>
              <a:t>identify factors that predict changes;</a:t>
            </a:r>
          </a:p>
          <a:p>
            <a:pPr lvl="1">
              <a:lnSpc>
                <a:spcPct val="110000"/>
              </a:lnSpc>
              <a:spcBef>
                <a:spcPts val="0"/>
              </a:spcBef>
              <a:buFontTx/>
              <a:buChar char="-"/>
            </a:pPr>
            <a:endParaRPr lang="en-GB" sz="2400" dirty="0">
              <a:solidFill>
                <a:schemeClr val="tx1"/>
              </a:solidFill>
              <a:latin typeface="Arial" panose="020B0604020202020204" pitchFamily="34" charset="0"/>
              <a:cs typeface="Arial" panose="020B0604020202020204" pitchFamily="34" charset="0"/>
            </a:endParaRPr>
          </a:p>
          <a:p>
            <a:pPr lvl="1">
              <a:lnSpc>
                <a:spcPct val="110000"/>
              </a:lnSpc>
              <a:spcBef>
                <a:spcPts val="0"/>
              </a:spcBef>
              <a:buFontTx/>
              <a:buChar char="-"/>
            </a:pPr>
            <a:r>
              <a:rPr lang="en-GB" sz="2400" dirty="0">
                <a:solidFill>
                  <a:schemeClr val="tx1"/>
                </a:solidFill>
                <a:latin typeface="Arial" panose="020B0604020202020204" pitchFamily="34" charset="0"/>
                <a:cs typeface="Arial" panose="020B0604020202020204" pitchFamily="34" charset="0"/>
              </a:rPr>
              <a:t>estimate the average time course to observe changes of interest.</a:t>
            </a:r>
          </a:p>
          <a:p>
            <a:pPr>
              <a:lnSpc>
                <a:spcPct val="110000"/>
              </a:lnSpc>
              <a:spcBef>
                <a:spcPts val="0"/>
              </a:spcBef>
            </a:pPr>
            <a:endParaRPr lang="en-GB" sz="2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1911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56F86B-B9F6-4C7B-87CC-CE34EBF289FF}"/>
              </a:ext>
            </a:extLst>
          </p:cNvPr>
          <p:cNvSpPr>
            <a:spLocks noGrp="1"/>
          </p:cNvSpPr>
          <p:nvPr>
            <p:ph type="title"/>
          </p:nvPr>
        </p:nvSpPr>
        <p:spPr>
          <a:xfrm>
            <a:off x="652481" y="1382486"/>
            <a:ext cx="3547581" cy="4093028"/>
          </a:xfrm>
        </p:spPr>
        <p:txBody>
          <a:bodyPr anchor="ctr">
            <a:normAutofit/>
          </a:bodyPr>
          <a:lstStyle/>
          <a:p>
            <a:r>
              <a:rPr lang="en-GB" sz="4400"/>
              <a:t>Three ways of modelling longitudinal data</a:t>
            </a:r>
          </a:p>
        </p:txBody>
      </p:sp>
      <p:grpSp>
        <p:nvGrpSpPr>
          <p:cNvPr id="26" name="Group 1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7" name="Rectangle 2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CE537151-C4B8-4E6C-A769-2DC3E5F08BB1}"/>
              </a:ext>
            </a:extLst>
          </p:cNvPr>
          <p:cNvGraphicFramePr>
            <a:graphicFrameLocks noGrp="1"/>
          </p:cNvGraphicFramePr>
          <p:nvPr>
            <p:ph idx="1"/>
            <p:extLst>
              <p:ext uri="{D42A27DB-BD31-4B8C-83A1-F6EECF244321}">
                <p14:modId xmlns:p14="http://schemas.microsoft.com/office/powerpoint/2010/main" val="2826994244"/>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6680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ABFB-5D82-4DE2-8BC0-07FE065964D7}"/>
              </a:ext>
            </a:extLst>
          </p:cNvPr>
          <p:cNvSpPr>
            <a:spLocks noGrp="1"/>
          </p:cNvSpPr>
          <p:nvPr>
            <p:ph type="title"/>
          </p:nvPr>
        </p:nvSpPr>
        <p:spPr>
          <a:xfrm>
            <a:off x="677334" y="609600"/>
            <a:ext cx="8596668" cy="1320800"/>
          </a:xfrm>
        </p:spPr>
        <p:txBody>
          <a:bodyPr>
            <a:normAutofit/>
          </a:bodyPr>
          <a:lstStyle/>
          <a:p>
            <a:r>
              <a:rPr lang="en-GB"/>
              <a:t>Marginal models</a:t>
            </a:r>
          </a:p>
        </p:txBody>
      </p:sp>
      <p:graphicFrame>
        <p:nvGraphicFramePr>
          <p:cNvPr id="6" name="Content Placeholder 2">
            <a:extLst>
              <a:ext uri="{FF2B5EF4-FFF2-40B4-BE49-F238E27FC236}">
                <a16:creationId xmlns:a16="http://schemas.microsoft.com/office/drawing/2014/main" id="{CDD390EE-54AF-498F-BBCD-EC43908A32CA}"/>
              </a:ext>
            </a:extLst>
          </p:cNvPr>
          <p:cNvGraphicFramePr>
            <a:graphicFrameLocks noGrp="1"/>
          </p:cNvGraphicFramePr>
          <p:nvPr>
            <p:ph idx="1"/>
            <p:extLst>
              <p:ext uri="{D42A27DB-BD31-4B8C-83A1-F6EECF244321}">
                <p14:modId xmlns:p14="http://schemas.microsoft.com/office/powerpoint/2010/main" val="2426909179"/>
              </p:ext>
            </p:extLst>
          </p:nvPr>
        </p:nvGraphicFramePr>
        <p:xfrm>
          <a:off x="677690" y="1757680"/>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4165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57ABFB-5D82-4DE2-8BC0-07FE065964D7}"/>
              </a:ext>
            </a:extLst>
          </p:cNvPr>
          <p:cNvSpPr>
            <a:spLocks noGrp="1"/>
          </p:cNvSpPr>
          <p:nvPr>
            <p:ph type="title"/>
          </p:nvPr>
        </p:nvSpPr>
        <p:spPr>
          <a:xfrm>
            <a:off x="1286933" y="609600"/>
            <a:ext cx="10197494" cy="1099457"/>
          </a:xfrm>
        </p:spPr>
        <p:txBody>
          <a:bodyPr>
            <a:normAutofit/>
          </a:bodyPr>
          <a:lstStyle/>
          <a:p>
            <a:r>
              <a:rPr lang="en-GB"/>
              <a:t>Random Effects Models</a:t>
            </a:r>
          </a:p>
        </p:txBody>
      </p:sp>
      <p:sp>
        <p:nvSpPr>
          <p:cNvPr id="9"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6" name="Content Placeholder 2">
            <a:extLst>
              <a:ext uri="{FF2B5EF4-FFF2-40B4-BE49-F238E27FC236}">
                <a16:creationId xmlns:a16="http://schemas.microsoft.com/office/drawing/2014/main" id="{CDD390EE-54AF-498F-BBCD-EC43908A32CA}"/>
              </a:ext>
            </a:extLst>
          </p:cNvPr>
          <p:cNvGraphicFramePr>
            <a:graphicFrameLocks noGrp="1"/>
          </p:cNvGraphicFramePr>
          <p:nvPr>
            <p:ph idx="1"/>
            <p:extLst>
              <p:ext uri="{D42A27DB-BD31-4B8C-83A1-F6EECF244321}">
                <p14:modId xmlns:p14="http://schemas.microsoft.com/office/powerpoint/2010/main" val="2805434954"/>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2349464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3240</Words>
  <Application>Microsoft Office PowerPoint</Application>
  <PresentationFormat>Widescreen</PresentationFormat>
  <Paragraphs>399</Paragraphs>
  <Slides>19</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Trebuchet MS</vt:lpstr>
      <vt:lpstr>Wingdings 3</vt:lpstr>
      <vt:lpstr>Facet</vt:lpstr>
      <vt:lpstr>The Dynamic Relationship Between Diet Physical Activity, Alcohol Drinking and Smoking in English Longitudinal Study of Ageing (ELSA)</vt:lpstr>
      <vt:lpstr>Aim</vt:lpstr>
      <vt:lpstr>Background</vt:lpstr>
      <vt:lpstr>Dataset: English Longitudinal Study on Ageing (ELSA)</vt:lpstr>
      <vt:lpstr>What is a longitudinal study?</vt:lpstr>
      <vt:lpstr>What is a longitudinal study?</vt:lpstr>
      <vt:lpstr>Three ways of modelling longitudinal data</vt:lpstr>
      <vt:lpstr>Marginal models</vt:lpstr>
      <vt:lpstr>Random Effects Models</vt:lpstr>
      <vt:lpstr>Transition (Markov) Models</vt:lpstr>
      <vt:lpstr>PowerPoint Presentation</vt:lpstr>
      <vt:lpstr>Binary logistic regression, random effects model: results</vt:lpstr>
      <vt:lpstr>PowerPoint Presentation</vt:lpstr>
      <vt:lpstr>PowerPoint Presentation</vt:lpstr>
      <vt:lpstr>PowerPoint Presentation</vt:lpstr>
      <vt:lpstr>Limitations</vt:lpstr>
      <vt:lpstr>Suggestions for further research</vt:lpstr>
      <vt:lpstr>Learning journey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Dynamic Relationship Between Diet Physical Activity, Alcohol Drinking and Smoking in English Longitudinal Study of Ageing (ELSA)</dc:title>
  <dc:creator>Genevieve David</dc:creator>
  <cp:lastModifiedBy>Genevieve David</cp:lastModifiedBy>
  <cp:revision>1</cp:revision>
  <dcterms:created xsi:type="dcterms:W3CDTF">2020-04-30T13:36:56Z</dcterms:created>
  <dcterms:modified xsi:type="dcterms:W3CDTF">2020-04-30T13:41:36Z</dcterms:modified>
</cp:coreProperties>
</file>