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66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7" r:id="rId21"/>
    <p:sldId id="281" r:id="rId22"/>
    <p:sldId id="279" r:id="rId23"/>
    <p:sldId id="278" r:id="rId24"/>
    <p:sldId id="282" r:id="rId25"/>
    <p:sldId id="280" r:id="rId26"/>
    <p:sldId id="283" r:id="rId27"/>
    <p:sldId id="284" r:id="rId28"/>
    <p:sldId id="287" r:id="rId29"/>
    <p:sldId id="285" r:id="rId30"/>
    <p:sldId id="286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82"/>
    <p:restoredTop sz="94632"/>
  </p:normalViewPr>
  <p:slideViewPr>
    <p:cSldViewPr snapToGrid="0" snapToObjects="1">
      <p:cViewPr varScale="1">
        <p:scale>
          <a:sx n="97" d="100"/>
          <a:sy n="97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D447-7F26-8042-A52D-9DF6F8E5480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31DF9-E3EA-E947-9BF4-02D01C415D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87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1DF9-E3EA-E947-9BF4-02D01C415D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83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1DF9-E3EA-E947-9BF4-02D01C415DD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4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1DF9-E3EA-E947-9BF4-02D01C415D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1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A30B-6233-FE43-8D45-DBAFF330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FE332-5B23-9E48-AF71-9DD30DED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FA12-6A6B-A948-802A-2764C4B7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03DB-3C07-9E4A-A9D8-64EC178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03C8-013B-CA4D-9218-6938F7CB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65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5D-03E5-E348-A058-5F52BCF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D7772-8CE5-D445-B844-DA49155F3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A258-60B1-304F-9B7C-D40F040B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7F11-021F-034B-86E1-214E5FDA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9FFE-50C3-E44C-A96C-6B34357E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7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AD9B3-6105-E849-8A51-D45EC826D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39BF-0374-C049-9C75-8C286E7A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25FB-C684-3A4B-93F2-EB818862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9F16-1413-9546-93FC-B736BE9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5580-B1A3-B343-AE0F-4268F6D7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6E47-9F14-EC47-ADBB-976C527C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EB73-44B3-864F-BD77-462ACD33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E5DA-2772-C14D-80A9-D3498568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9665-3FCE-3849-B159-3155E0F8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66B8-14B7-144E-9BB7-7E512A3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EC2F-6116-964C-AAAC-935FB9E0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9088-5BB2-6F4A-BBF8-2421DD94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0EA7-4903-6042-8D60-2A686761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4F6B-C03E-2C47-8B78-02CC478D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ABE7-D476-B741-9E7E-4F009D0F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967C-87C3-8E43-AD76-742570A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61E8-110B-3A4D-8CBB-963E62872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40DD8-3B59-2942-8EDC-9EE46EB5D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313F5-6F28-8044-995E-169C8F88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0E0F5-CFC7-8C48-A118-35D50C4F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8C2D-BC48-7944-B3E0-328A41DD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16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6392-4A02-4A47-A9BC-123EA04E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FD16-60E8-2B44-B8BF-88FCC1C8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C8913-F04F-8A4B-9774-AE07128B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78DC3-7A12-AC4D-8D41-EA85F1EA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65668-7613-A742-868D-812A39A6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3C2E-3F94-FA4E-A01F-C609073D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CFA17-9865-9B4A-AB69-CF3E72FF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1644-F2E5-7944-B5FF-9997BDF6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3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CD52-AEF8-E245-A186-51896EF0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6756E-2296-C84C-95DF-B3E9DC6E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04873-AD95-0B42-8D53-7B403805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13493-E7D5-9249-A7BF-32F7AE8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A7CB-BBE7-4241-ABF2-3BF9A3A9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DF81B-6B1A-2E42-9450-E72AF48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BE57E-50EB-7041-AF8C-68D55DFF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2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FDB-8173-CB4D-99BB-2B536617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25AE-1F92-4D4D-9E21-388A0561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845E-E9B2-7541-9E3C-00BEEC5F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AD51-78BC-0E4F-9DA5-796DAD1E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2B5-C1EB-3D4C-954B-2D77B114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0D70-8686-214D-833B-2F39AE2C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9C78-4FC4-7847-9AB2-B69E77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67E92-3502-6945-BBA0-C416E32B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467B-7014-B445-A683-FAD98F9E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C4B6-90A7-734F-9D3C-7C0CB23C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539B-D604-5642-B1B3-6D9753F6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96AD-9EFD-334D-9C45-7990567B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7D0B4-03B9-744F-8CF3-6DC983E8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9C2A-DA06-3340-8613-CA87AE82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B53C-1A80-314E-B0C3-138906FEB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4231-3F4D-DB43-A778-DB1430115F22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6116-2170-EF44-9611-F6F0E79B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5F04-49C9-0045-B174-3A97027A5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6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214-1E40-B347-A8DC-432F0F648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Multiobjective</a:t>
            </a:r>
            <a:r>
              <a:rPr lang="de-DE" dirty="0"/>
              <a:t> SA/TSCC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1E76F-14A9-5C45-8F44-56D02A6B1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06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F58-F137-3440-8361-B5070FD4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HV </a:t>
            </a:r>
            <a:r>
              <a:rPr lang="de-DE" dirty="0" err="1"/>
              <a:t>contribution</a:t>
            </a:r>
            <a:r>
              <a:rPr lang="de-DE" dirty="0"/>
              <a:t>, </a:t>
            </a:r>
            <a:r>
              <a:rPr lang="de-DE" dirty="0" err="1"/>
              <a:t>round-robin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935C2-8836-6547-BBE8-9E7E94AF117C}"/>
              </a:ext>
            </a:extLst>
          </p:cNvPr>
          <p:cNvSpPr/>
          <p:nvPr/>
        </p:nvSpPr>
        <p:spPr>
          <a:xfrm>
            <a:off x="838200" y="19562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Previously</a:t>
            </a:r>
            <a:r>
              <a:rPr lang="de-DE" dirty="0"/>
              <a:t>: </a:t>
            </a:r>
            <a:r>
              <a:rPr lang="de-DE" dirty="0" err="1"/>
              <a:t>Optimizing</a:t>
            </a:r>
            <a:r>
              <a:rPr lang="de-DE" dirty="0"/>
              <a:t> total HV</a:t>
            </a:r>
          </a:p>
          <a:p>
            <a:r>
              <a:rPr lang="de-DE" dirty="0" err="1"/>
              <a:t>Now</a:t>
            </a:r>
            <a:r>
              <a:rPr lang="de-DE" dirty="0"/>
              <a:t>: </a:t>
            </a:r>
            <a:r>
              <a:rPr lang="de-DE" dirty="0" err="1"/>
              <a:t>Optimizing</a:t>
            </a:r>
            <a:r>
              <a:rPr lang="de-DE" dirty="0"/>
              <a:t> (</a:t>
            </a:r>
            <a:r>
              <a:rPr lang="de-DE" dirty="0" err="1"/>
              <a:t>penalized</a:t>
            </a:r>
            <a:r>
              <a:rPr lang="de-DE" dirty="0"/>
              <a:t>) HV </a:t>
            </a:r>
            <a:r>
              <a:rPr lang="de-DE" dirty="0" err="1"/>
              <a:t>contrib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nondominated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penalty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dominated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bounded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(negative)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total HV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dominated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Compute</a:t>
            </a:r>
            <a:r>
              <a:rPr lang="de-DE" dirty="0"/>
              <a:t> total HV, </a:t>
            </a:r>
            <a:r>
              <a:rPr lang="de-DE" dirty="0" err="1"/>
              <a:t>multiply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Step</a:t>
            </a:r>
            <a:r>
              <a:rPr lang="de-DE" b="1" dirty="0"/>
              <a:t>-like </a:t>
            </a:r>
            <a:r>
              <a:rPr lang="de-DE" b="1" dirty="0" err="1"/>
              <a:t>function</a:t>
            </a:r>
            <a:r>
              <a:rPr lang="de-DE" b="1" dirty="0"/>
              <a:t>, </a:t>
            </a:r>
            <a:r>
              <a:rPr lang="de-DE" b="1" dirty="0" err="1"/>
              <a:t>with</a:t>
            </a:r>
            <a:r>
              <a:rPr lang="de-DE" b="1" dirty="0"/>
              <a:t> 2 </a:t>
            </a:r>
            <a:r>
              <a:rPr lang="de-DE" b="1" dirty="0" err="1"/>
              <a:t>jumps</a:t>
            </a:r>
            <a:r>
              <a:rPr lang="de-DE" b="1" dirty="0"/>
              <a:t> </a:t>
            </a:r>
            <a:r>
              <a:rPr lang="de-DE" b="1" dirty="0" err="1"/>
              <a:t>depending</a:t>
            </a:r>
            <a:r>
              <a:rPr lang="de-DE" b="1" dirty="0"/>
              <a:t> on </a:t>
            </a:r>
            <a:r>
              <a:rPr lang="de-DE" b="1" dirty="0" err="1"/>
              <a:t>domination</a:t>
            </a:r>
            <a:endParaRPr lang="de-DE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3F72D9-70C3-8440-920C-71A8A47FE557}"/>
              </a:ext>
            </a:extLst>
          </p:cNvPr>
          <p:cNvCxnSpPr/>
          <p:nvPr/>
        </p:nvCxnSpPr>
        <p:spPr>
          <a:xfrm flipV="1">
            <a:off x="7723414" y="4977039"/>
            <a:ext cx="1747157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B139AA-5E95-F648-8199-C22947C8DEE9}"/>
              </a:ext>
            </a:extLst>
          </p:cNvPr>
          <p:cNvCxnSpPr/>
          <p:nvPr/>
        </p:nvCxnSpPr>
        <p:spPr>
          <a:xfrm flipV="1">
            <a:off x="9486900" y="3572782"/>
            <a:ext cx="0" cy="14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DB8849-85F9-8840-AADA-3D22AAC3D2EF}"/>
              </a:ext>
            </a:extLst>
          </p:cNvPr>
          <p:cNvCxnSpPr/>
          <p:nvPr/>
        </p:nvCxnSpPr>
        <p:spPr>
          <a:xfrm flipV="1">
            <a:off x="9470571" y="1956254"/>
            <a:ext cx="1551214" cy="164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9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F30-E891-3A41-9BC9-3E1E770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HV </a:t>
            </a:r>
            <a:r>
              <a:rPr lang="de-DE" dirty="0" err="1"/>
              <a:t>contribution</a:t>
            </a:r>
            <a:r>
              <a:rPr lang="de-DE" dirty="0"/>
              <a:t>, </a:t>
            </a:r>
            <a:r>
              <a:rPr lang="de-DE" dirty="0" err="1"/>
              <a:t>round-robin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58989-E82F-F944-9DE8-978067AC9904}"/>
              </a:ext>
            </a:extLst>
          </p:cNvPr>
          <p:cNvSpPr/>
          <p:nvPr/>
        </p:nvSpPr>
        <p:spPr>
          <a:xfrm>
            <a:off x="838200" y="5756031"/>
            <a:ext cx="11334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10 Variables, 2 </a:t>
            </a:r>
            <a:r>
              <a:rPr lang="de-DE" dirty="0" err="1"/>
              <a:t>Objective</a:t>
            </a:r>
            <a:r>
              <a:rPr lang="de-DE" dirty="0"/>
              <a:t> WFG4. (1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, </a:t>
            </a:r>
            <a:r>
              <a:rPr lang="de-DE" dirty="0" err="1"/>
              <a:t>Concave</a:t>
            </a:r>
            <a:r>
              <a:rPr lang="de-DE" dirty="0"/>
              <a:t> PF)</a:t>
            </a:r>
          </a:p>
          <a:p>
            <a:r>
              <a:rPr lang="de-DE" dirty="0"/>
              <a:t>Population </a:t>
            </a:r>
            <a:r>
              <a:rPr lang="de-DE" dirty="0" err="1"/>
              <a:t>size</a:t>
            </a:r>
            <a:r>
              <a:rPr lang="de-DE" dirty="0"/>
              <a:t> = 12</a:t>
            </a:r>
          </a:p>
          <a:p>
            <a:r>
              <a:rPr lang="de-DE" dirty="0"/>
              <a:t>Max HV </a:t>
            </a:r>
            <a:r>
              <a:rPr lang="de-DE" dirty="0" err="1"/>
              <a:t>possible</a:t>
            </a:r>
            <a:r>
              <a:rPr lang="de-DE" dirty="0"/>
              <a:t> (infinite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): 3.39681469282, </a:t>
            </a:r>
            <a:r>
              <a:rPr lang="de-DE" dirty="0" err="1"/>
              <a:t>reference</a:t>
            </a:r>
            <a:r>
              <a:rPr lang="de-DE" dirty="0"/>
              <a:t> at (2.2,4.4), PF </a:t>
            </a:r>
            <a:r>
              <a:rPr lang="de-DE" dirty="0" err="1"/>
              <a:t>is</a:t>
            </a:r>
            <a:r>
              <a:rPr lang="de-DE" dirty="0"/>
              <a:t> ellipsoid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2 </a:t>
            </a:r>
            <a:r>
              <a:rPr lang="de-DE" dirty="0" err="1"/>
              <a:t>and</a:t>
            </a:r>
            <a:r>
              <a:rPr lang="de-DE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62A05-8994-5C4B-A6C2-8E7E51C1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04257"/>
            <a:ext cx="6941094" cy="43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F30-E891-3A41-9BC9-3E1E770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HV </a:t>
            </a:r>
            <a:r>
              <a:rPr lang="de-DE" dirty="0" err="1"/>
              <a:t>contribution</a:t>
            </a:r>
            <a:r>
              <a:rPr lang="de-DE" dirty="0"/>
              <a:t>, </a:t>
            </a:r>
            <a:r>
              <a:rPr lang="de-DE" dirty="0" err="1"/>
              <a:t>round-robin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2E2FE-52C4-724B-8A18-D0B3C681CDCC}"/>
              </a:ext>
            </a:extLst>
          </p:cNvPr>
          <p:cNvSpPr/>
          <p:nvPr/>
        </p:nvSpPr>
        <p:spPr>
          <a:xfrm>
            <a:off x="8481646" y="1690688"/>
            <a:ext cx="2872154" cy="2883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3D1CF-D822-924D-ABFD-9A20494722C1}"/>
              </a:ext>
            </a:extLst>
          </p:cNvPr>
          <p:cNvSpPr/>
          <p:nvPr/>
        </p:nvSpPr>
        <p:spPr>
          <a:xfrm>
            <a:off x="9267092" y="1690688"/>
            <a:ext cx="2086708" cy="362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33E2D-361B-5D43-A249-7D01693B7889}"/>
              </a:ext>
            </a:extLst>
          </p:cNvPr>
          <p:cNvSpPr/>
          <p:nvPr/>
        </p:nvSpPr>
        <p:spPr>
          <a:xfrm>
            <a:off x="9138138" y="1690688"/>
            <a:ext cx="2215662" cy="4065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F40DE5-D619-634C-B3F3-53CB85C956F5}"/>
              </a:ext>
            </a:extLst>
          </p:cNvPr>
          <p:cNvCxnSpPr/>
          <p:nvPr/>
        </p:nvCxnSpPr>
        <p:spPr>
          <a:xfrm>
            <a:off x="8481646" y="4574565"/>
            <a:ext cx="656492" cy="118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939644F-81C7-E741-A4F4-90CA29D0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557"/>
            <a:ext cx="7027204" cy="43644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758989-E82F-F944-9DE8-978067AC9904}"/>
              </a:ext>
            </a:extLst>
          </p:cNvPr>
          <p:cNvSpPr/>
          <p:nvPr/>
        </p:nvSpPr>
        <p:spPr>
          <a:xfrm>
            <a:off x="838200" y="5756031"/>
            <a:ext cx="113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 Variables, 2 </a:t>
            </a:r>
            <a:r>
              <a:rPr lang="de-DE" dirty="0" err="1"/>
              <a:t>Objective</a:t>
            </a:r>
            <a:r>
              <a:rPr lang="de-DE" dirty="0"/>
              <a:t> WFG4. (1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, </a:t>
            </a:r>
            <a:r>
              <a:rPr lang="de-DE" dirty="0" err="1"/>
              <a:t>Concave</a:t>
            </a:r>
            <a:r>
              <a:rPr lang="de-DE" dirty="0"/>
              <a:t> PF)</a:t>
            </a:r>
          </a:p>
          <a:p>
            <a:r>
              <a:rPr lang="de-DE" dirty="0"/>
              <a:t>Population </a:t>
            </a:r>
            <a:r>
              <a:rPr lang="de-DE" dirty="0" err="1"/>
              <a:t>size</a:t>
            </a:r>
            <a:r>
              <a:rPr lang="de-DE" dirty="0"/>
              <a:t> = 12</a:t>
            </a:r>
          </a:p>
          <a:p>
            <a:r>
              <a:rPr lang="de-DE" dirty="0"/>
              <a:t>Max HV </a:t>
            </a:r>
            <a:r>
              <a:rPr lang="de-DE" dirty="0" err="1"/>
              <a:t>possible</a:t>
            </a:r>
            <a:r>
              <a:rPr lang="de-DE" dirty="0"/>
              <a:t> (infinite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): 3.39681469282, </a:t>
            </a:r>
            <a:r>
              <a:rPr lang="de-DE" dirty="0" err="1"/>
              <a:t>reference</a:t>
            </a:r>
            <a:r>
              <a:rPr lang="de-DE" dirty="0"/>
              <a:t> at (2.2,4.4), PF </a:t>
            </a:r>
            <a:r>
              <a:rPr lang="de-DE" dirty="0" err="1"/>
              <a:t>is</a:t>
            </a:r>
            <a:r>
              <a:rPr lang="de-DE" dirty="0"/>
              <a:t> ellipsoid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2 </a:t>
            </a:r>
            <a:r>
              <a:rPr lang="de-DE" dirty="0" err="1"/>
              <a:t>and</a:t>
            </a:r>
            <a:r>
              <a:rPr lang="de-DE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67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FCA3-7803-944E-A6EA-EF0F33E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100D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FE53B-2151-B84A-A08A-16540457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791" y="1319439"/>
            <a:ext cx="5502418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7B8839-A8D3-794C-837D-8CDE564A5C0B}"/>
              </a:ext>
            </a:extLst>
          </p:cNvPr>
          <p:cNvSpPr/>
          <p:nvPr/>
        </p:nvSpPr>
        <p:spPr>
          <a:xfrm>
            <a:off x="4947557" y="3216729"/>
            <a:ext cx="1094014" cy="75111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44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57B7-A4AC-AC4A-BA6F-4DFA4DC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1000D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FDDE3-F660-7447-9228-C08CC5A99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791" y="1315125"/>
            <a:ext cx="5502418" cy="4351338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C60A348-F72A-4343-A397-5F9F07410D8B}"/>
              </a:ext>
            </a:extLst>
          </p:cNvPr>
          <p:cNvSpPr/>
          <p:nvPr/>
        </p:nvSpPr>
        <p:spPr>
          <a:xfrm>
            <a:off x="4947557" y="3216729"/>
            <a:ext cx="1094014" cy="75111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22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E77-B40F-5546-854D-366C9080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1000D, Shorter </a:t>
            </a:r>
            <a:r>
              <a:rPr lang="de-DE" dirty="0" err="1"/>
              <a:t>max-iter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CMAES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198C8-DEBE-1B4F-9581-77DB2608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791" y="1319435"/>
            <a:ext cx="5502418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1EF524-2364-934F-B652-F5915FC5DC33}"/>
              </a:ext>
            </a:extLst>
          </p:cNvPr>
          <p:cNvSpPr/>
          <p:nvPr/>
        </p:nvSpPr>
        <p:spPr>
          <a:xfrm>
            <a:off x="4947557" y="3216729"/>
            <a:ext cx="1094014" cy="75111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11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9B04-9329-3043-81B8-F112E3B0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E5A6EC-E22F-9749-8B09-95C34132A83E}"/>
              </a:ext>
            </a:extLst>
          </p:cNvPr>
          <p:cNvSpPr/>
          <p:nvPr/>
        </p:nvSpPr>
        <p:spPr>
          <a:xfrm>
            <a:off x="5898802" y="3552637"/>
            <a:ext cx="197198" cy="25539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6E0B6-1AE6-5D45-BAEF-D00C5DBF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4494"/>
            <a:ext cx="10515600" cy="2733599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42DCCE-FCFD-AF42-BCDB-9F66D5C57F22}"/>
              </a:ext>
            </a:extLst>
          </p:cNvPr>
          <p:cNvSpPr/>
          <p:nvPr/>
        </p:nvSpPr>
        <p:spPr>
          <a:xfrm>
            <a:off x="1243065" y="5099539"/>
            <a:ext cx="785027" cy="36885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3E008B-6AB5-AC46-A40D-35B8B4A134DD}"/>
              </a:ext>
            </a:extLst>
          </p:cNvPr>
          <p:cNvSpPr/>
          <p:nvPr/>
        </p:nvSpPr>
        <p:spPr>
          <a:xfrm>
            <a:off x="8136235" y="3387969"/>
            <a:ext cx="409888" cy="16466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6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7F17-6740-9843-A9E9-31CBB27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E017-7DD7-3043-AF57-A77DFEEB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HV </a:t>
            </a:r>
            <a:r>
              <a:rPr lang="de-DE" dirty="0" err="1"/>
              <a:t>improvement</a:t>
            </a:r>
            <a:r>
              <a:rPr lang="de-DE" dirty="0"/>
              <a:t>: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diversity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CMAES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(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) – not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/>
              <a:t>CMAES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(non-</a:t>
            </a:r>
            <a:r>
              <a:rPr lang="de-DE" dirty="0" err="1"/>
              <a:t>dominated</a:t>
            </a:r>
            <a:r>
              <a:rPr lang="de-DE" dirty="0"/>
              <a:t>) </a:t>
            </a:r>
            <a:r>
              <a:rPr lang="de-DE" dirty="0" err="1"/>
              <a:t>solutions</a:t>
            </a:r>
            <a:r>
              <a:rPr lang="de-DE" dirty="0"/>
              <a:t> (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HV)</a:t>
            </a:r>
          </a:p>
        </p:txBody>
      </p:sp>
    </p:spTree>
    <p:extLst>
      <p:ext uri="{BB962C8B-B14F-4D97-AF65-F5344CB8AC3E}">
        <p14:creationId xmlns:p14="http://schemas.microsoft.com/office/powerpoint/2010/main" val="63353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C7C9-0C3E-5E4B-96DF-4BB92B7A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CC-SMSEMOA HV Progression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E763FF-6056-7A4F-93AE-63E53A7B8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298787"/>
            <a:ext cx="10048552" cy="5313027"/>
          </a:xfrm>
        </p:spPr>
      </p:pic>
    </p:spTree>
    <p:extLst>
      <p:ext uri="{BB962C8B-B14F-4D97-AF65-F5344CB8AC3E}">
        <p14:creationId xmlns:p14="http://schemas.microsoft.com/office/powerpoint/2010/main" val="242344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AB62-85F9-B64C-AD31-4984151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CC-SMSEMOA (</a:t>
            </a:r>
            <a:r>
              <a:rPr lang="de-DE" dirty="0" err="1"/>
              <a:t>blue</a:t>
            </a:r>
            <a:r>
              <a:rPr lang="de-DE" dirty="0"/>
              <a:t>) </a:t>
            </a:r>
            <a:r>
              <a:rPr lang="de-DE" dirty="0" err="1"/>
              <a:t>vs</a:t>
            </a:r>
            <a:r>
              <a:rPr lang="de-DE" dirty="0"/>
              <a:t> MOCC-CMAES (</a:t>
            </a:r>
            <a:r>
              <a:rPr lang="de-DE" dirty="0" err="1"/>
              <a:t>red</a:t>
            </a:r>
            <a:r>
              <a:rPr lang="de-DE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1E8831-661D-CD4A-BAEF-5DBCA3F4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039"/>
            <a:ext cx="9665677" cy="5110588"/>
          </a:xfrm>
        </p:spPr>
      </p:pic>
    </p:spTree>
    <p:extLst>
      <p:ext uri="{BB962C8B-B14F-4D97-AF65-F5344CB8AC3E}">
        <p14:creationId xmlns:p14="http://schemas.microsoft.com/office/powerpoint/2010/main" val="182422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7B2-0761-7047-90DD-6712865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4B7B-929D-CE47-A55D-6EF75439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Pareto front --&gt; multiple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„</a:t>
            </a:r>
            <a:r>
              <a:rPr lang="de-DE" dirty="0" err="1"/>
              <a:t>best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-&gt;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b="1" dirty="0" err="1">
                <a:solidFill>
                  <a:srgbClr val="FF0000"/>
                </a:solidFill>
              </a:rPr>
              <a:t>s</a:t>
            </a:r>
            <a:endParaRPr lang="de-DE" b="1" dirty="0">
              <a:solidFill>
                <a:srgbClr val="FF0000"/>
              </a:solidFill>
            </a:endParaRPr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CVs</a:t>
            </a:r>
          </a:p>
          <a:p>
            <a:pPr lvl="2"/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CVs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different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objective</a:t>
            </a:r>
            <a:endParaRPr lang="de-DE" dirty="0"/>
          </a:p>
          <a:p>
            <a:r>
              <a:rPr lang="de-DE" dirty="0"/>
              <a:t>MO-CMA-ES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tricky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67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AB62-85F9-B64C-AD31-4984151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CC-SMSEMOA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CV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/>
              <a:t> CV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926C5-ED18-B447-AD0E-56D24ECCB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92" y="1242645"/>
            <a:ext cx="9948724" cy="5260245"/>
          </a:xfrm>
        </p:spPr>
      </p:pic>
    </p:spTree>
    <p:extLst>
      <p:ext uri="{BB962C8B-B14F-4D97-AF65-F5344CB8AC3E}">
        <p14:creationId xmlns:p14="http://schemas.microsoft.com/office/powerpoint/2010/main" val="26557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F972-17C6-E94A-9B6A-8A325C7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DLTZ1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4B53E-AE6B-6842-B1C7-A1A9CF28E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1307"/>
            <a:ext cx="10085614" cy="53326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ADA93-E5B4-E84C-BAB3-9A8EC54A08AE}"/>
              </a:ext>
            </a:extLst>
          </p:cNvPr>
          <p:cNvSpPr/>
          <p:nvPr/>
        </p:nvSpPr>
        <p:spPr>
          <a:xfrm>
            <a:off x="838200" y="6277660"/>
            <a:ext cx="58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,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. PF at </a:t>
            </a:r>
            <a:r>
              <a:rPr lang="de-DE" dirty="0" err="1"/>
              <a:t>x+y</a:t>
            </a:r>
            <a:r>
              <a:rPr lang="de-DE" dirty="0"/>
              <a:t>=0.5</a:t>
            </a:r>
          </a:p>
        </p:txBody>
      </p:sp>
    </p:spTree>
    <p:extLst>
      <p:ext uri="{BB962C8B-B14F-4D97-AF65-F5344CB8AC3E}">
        <p14:creationId xmlns:p14="http://schemas.microsoft.com/office/powerpoint/2010/main" val="311132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0BB-63CC-CB48-A6B9-AFB2190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2A5C6-B796-4A4D-A45E-043ED0D41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72" y="1534886"/>
            <a:ext cx="8970028" cy="47427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B52BC2-5867-CB4C-901E-1E9BCAA0F91D}"/>
              </a:ext>
            </a:extLst>
          </p:cNvPr>
          <p:cNvSpPr/>
          <p:nvPr/>
        </p:nvSpPr>
        <p:spPr>
          <a:xfrm>
            <a:off x="838200" y="6277660"/>
            <a:ext cx="568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. PF at </a:t>
            </a:r>
            <a:r>
              <a:rPr lang="de-DE" dirty="0" err="1"/>
              <a:t>hypersphere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8977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0BBA0-F451-7A4D-9EF9-137758F1E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3377"/>
            <a:ext cx="10216662" cy="54019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93058-0A6E-F34E-B328-3A1BC05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E6AAB-88E8-2E46-ADEA-65A15FDECCEC}"/>
              </a:ext>
            </a:extLst>
          </p:cNvPr>
          <p:cNvSpPr/>
          <p:nvPr/>
        </p:nvSpPr>
        <p:spPr>
          <a:xfrm>
            <a:off x="1158260" y="5945290"/>
            <a:ext cx="5688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. PF at </a:t>
            </a:r>
            <a:r>
              <a:rPr lang="de-DE" dirty="0" err="1"/>
              <a:t>hypersphere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0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3058-0A6E-F34E-B328-3A1BC05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E6AAB-88E8-2E46-ADEA-65A15FDECCEC}"/>
              </a:ext>
            </a:extLst>
          </p:cNvPr>
          <p:cNvSpPr/>
          <p:nvPr/>
        </p:nvSpPr>
        <p:spPr>
          <a:xfrm>
            <a:off x="1205152" y="5598075"/>
            <a:ext cx="9040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2D DTLZ,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x1 </a:t>
            </a:r>
            <a:r>
              <a:rPr lang="de-DE" dirty="0" err="1"/>
              <a:t>spread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 [0,1],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„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on </a:t>
            </a:r>
            <a:r>
              <a:rPr lang="de-DE" dirty="0" err="1"/>
              <a:t>the</a:t>
            </a:r>
            <a:r>
              <a:rPr lang="de-DE" dirty="0"/>
              <a:t> front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x1. x2-x1000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DTLZ3,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100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different x1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128F7C-4E63-4E45-B944-F7674D285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3931" y="1336431"/>
            <a:ext cx="7956288" cy="4261644"/>
          </a:xfrm>
        </p:spPr>
      </p:pic>
    </p:spTree>
    <p:extLst>
      <p:ext uri="{BB962C8B-B14F-4D97-AF65-F5344CB8AC3E}">
        <p14:creationId xmlns:p14="http://schemas.microsoft.com/office/powerpoint/2010/main" val="292385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F703-17BD-1040-8CB4-034BD9E9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F880D-F11C-264D-A789-23450B8A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434267"/>
            <a:ext cx="9269696" cy="49012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9D2B1-27BD-8F4C-82DB-85CA8C2A9933}"/>
              </a:ext>
            </a:extLst>
          </p:cNvPr>
          <p:cNvSpPr/>
          <p:nvPr/>
        </p:nvSpPr>
        <p:spPr>
          <a:xfrm>
            <a:off x="1158260" y="5945290"/>
            <a:ext cx="228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514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3058-0A6E-F34E-B328-3A1BC05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DTLZ4 x1 </a:t>
            </a:r>
            <a:r>
              <a:rPr lang="de-DE" dirty="0" err="1"/>
              <a:t>spread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E6AAB-88E8-2E46-ADEA-65A15FDECCEC}"/>
              </a:ext>
            </a:extLst>
          </p:cNvPr>
          <p:cNvSpPr/>
          <p:nvPr/>
        </p:nvSpPr>
        <p:spPr>
          <a:xfrm>
            <a:off x="1205152" y="5598075"/>
            <a:ext cx="9040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2D DTLZ,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x1 </a:t>
            </a:r>
            <a:r>
              <a:rPr lang="de-DE" dirty="0" err="1"/>
              <a:t>spread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 [0,1],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„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on </a:t>
            </a:r>
            <a:r>
              <a:rPr lang="de-DE" dirty="0" err="1"/>
              <a:t>the</a:t>
            </a:r>
            <a:r>
              <a:rPr lang="de-DE" dirty="0"/>
              <a:t> front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x1. x2-x1000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100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2 extremes,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B6B50B-C1E8-A745-A467-5D072AE6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5349" y="1342053"/>
            <a:ext cx="7726927" cy="4138791"/>
          </a:xfrm>
        </p:spPr>
      </p:pic>
    </p:spTree>
    <p:extLst>
      <p:ext uri="{BB962C8B-B14F-4D97-AF65-F5344CB8AC3E}">
        <p14:creationId xmlns:p14="http://schemas.microsoft.com/office/powerpoint/2010/main" val="268068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A8-F7A9-E642-8C7A-3471EE3E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FA37-4825-EE40-9F3B-9B700AD0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adaptation</a:t>
            </a:r>
            <a:r>
              <a:rPr lang="de-DE" dirty="0"/>
              <a:t>,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at 40%. Rolling </a:t>
            </a:r>
            <a:r>
              <a:rPr lang="de-DE" dirty="0" err="1"/>
              <a:t>success</a:t>
            </a:r>
            <a:r>
              <a:rPr lang="de-DE" dirty="0"/>
              <a:t> rate 30-40%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Self</a:t>
            </a:r>
            <a:r>
              <a:rPr lang="de-DE" dirty="0"/>
              <a:t>-adaptive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crossover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real-parameter </a:t>
            </a:r>
            <a:r>
              <a:rPr lang="de-DE" dirty="0" err="1"/>
              <a:t>optimization</a:t>
            </a:r>
            <a:r>
              <a:rPr lang="de-DE" dirty="0"/>
              <a:t> (Deb, et al. 2007)</a:t>
            </a:r>
          </a:p>
          <a:p>
            <a:pPr lvl="1"/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offspring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+ vice </a:t>
            </a:r>
            <a:r>
              <a:rPr lang="de-DE" dirty="0" err="1"/>
              <a:t>versa</a:t>
            </a:r>
            <a:endParaRPr lang="de-DE" dirty="0"/>
          </a:p>
          <a:p>
            <a:pPr lvl="1"/>
            <a:r>
              <a:rPr lang="de-DE" dirty="0"/>
              <a:t>Update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additional </a:t>
            </a:r>
            <a:r>
              <a:rPr lang="de-DE" dirty="0" err="1"/>
              <a:t>parameter</a:t>
            </a:r>
            <a:r>
              <a:rPr lang="de-DE" dirty="0"/>
              <a:t>: </a:t>
            </a:r>
            <a:r>
              <a:rPr lang="de-DE" dirty="0" err="1"/>
              <a:t>adaptation</a:t>
            </a:r>
            <a:r>
              <a:rPr lang="de-DE" dirty="0"/>
              <a:t> rate 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Rolling </a:t>
            </a:r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30-50%</a:t>
            </a:r>
          </a:p>
        </p:txBody>
      </p:sp>
    </p:spTree>
    <p:extLst>
      <p:ext uri="{BB962C8B-B14F-4D97-AF65-F5344CB8AC3E}">
        <p14:creationId xmlns:p14="http://schemas.microsoft.com/office/powerpoint/2010/main" val="61210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D82B-026F-844E-9C28-54F37228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968C3-DCBC-8744-B573-FA78CA865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7" y="2344615"/>
            <a:ext cx="8536184" cy="451338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22DD846-DD6B-8B44-9DAB-0A10B9E3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20" y="574431"/>
            <a:ext cx="5586849" cy="29539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D6A19-9527-A04C-BD04-6E70CA21F80C}"/>
              </a:ext>
            </a:extLst>
          </p:cNvPr>
          <p:cNvSpPr/>
          <p:nvPr/>
        </p:nvSpPr>
        <p:spPr>
          <a:xfrm>
            <a:off x="6917660" y="6441527"/>
            <a:ext cx="147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worse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492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A8-F7A9-E642-8C7A-3471EE3E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rule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DB1F1-3A1D-6349-A8EC-86FE33D13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1" y="1544703"/>
            <a:ext cx="7469140" cy="3949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757F62-4382-7640-9C1E-DB209381C90F}"/>
              </a:ext>
            </a:extLst>
          </p:cNvPr>
          <p:cNvSpPr/>
          <p:nvPr/>
        </p:nvSpPr>
        <p:spPr>
          <a:xfrm>
            <a:off x="838200" y="57808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CV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 err="1"/>
              <a:t>parent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19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BE9E-5BF8-F54C-8775-51EB1D6E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3BA0-23C1-F746-8785-192039C3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Use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indicator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based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solver</a:t>
            </a:r>
            <a:r>
              <a:rPr lang="de-DE" dirty="0">
                <a:solidFill>
                  <a:srgbClr val="00B050"/>
                </a:solidFill>
              </a:rPr>
              <a:t> on top </a:t>
            </a:r>
            <a:r>
              <a:rPr lang="de-DE" dirty="0" err="1">
                <a:solidFill>
                  <a:srgbClr val="00B050"/>
                </a:solidFill>
              </a:rPr>
              <a:t>level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archive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70C0"/>
                </a:solidFill>
              </a:rPr>
              <a:t>CV = </a:t>
            </a:r>
            <a:r>
              <a:rPr lang="de-DE" dirty="0" err="1">
                <a:solidFill>
                  <a:srgbClr val="0070C0"/>
                </a:solidFill>
              </a:rPr>
              <a:t>points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used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by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solver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with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highest</a:t>
            </a:r>
            <a:r>
              <a:rPr lang="de-DE" dirty="0">
                <a:solidFill>
                  <a:srgbClr val="0070C0"/>
                </a:solidFill>
              </a:rPr>
              <a:t> HV </a:t>
            </a:r>
            <a:r>
              <a:rPr lang="de-DE" dirty="0" err="1">
                <a:solidFill>
                  <a:srgbClr val="0070C0"/>
                </a:solidFill>
              </a:rPr>
              <a:t>contrib</a:t>
            </a:r>
            <a:r>
              <a:rPr lang="de-DE" dirty="0">
                <a:solidFill>
                  <a:srgbClr val="0070C0"/>
                </a:solidFill>
              </a:rPr>
              <a:t>, e.g. in SMS-EMOA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points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forming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HV </a:t>
            </a:r>
            <a:r>
              <a:rPr lang="de-DE" dirty="0" err="1">
                <a:solidFill>
                  <a:srgbClr val="0070C0"/>
                </a:solidFill>
              </a:rPr>
              <a:t>is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CV</a:t>
            </a:r>
          </a:p>
          <a:p>
            <a:r>
              <a:rPr lang="de-DE" dirty="0"/>
              <a:t>Population: </a:t>
            </a:r>
          </a:p>
          <a:p>
            <a:pPr lvl="1"/>
            <a:r>
              <a:rPr lang="de-DE" dirty="0"/>
              <a:t>Top </a:t>
            </a:r>
            <a:r>
              <a:rPr lang="de-DE" dirty="0" err="1"/>
              <a:t>level</a:t>
            </a:r>
            <a:r>
              <a:rPr lang="de-DE" dirty="0"/>
              <a:t>: CV (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archive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subproblem</a:t>
            </a:r>
            <a:r>
              <a:rPr lang="de-DE" dirty="0"/>
              <a:t> 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subproblems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.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multiplying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  <a:p>
            <a:r>
              <a:rPr lang="de-DE" dirty="0" err="1">
                <a:solidFill>
                  <a:srgbClr val="7030A0"/>
                </a:solidFill>
              </a:rPr>
              <a:t>Cooperation</a:t>
            </a:r>
            <a:r>
              <a:rPr lang="de-DE" dirty="0">
                <a:solidFill>
                  <a:srgbClr val="7030A0"/>
                </a:solidFill>
              </a:rPr>
              <a:t> will </a:t>
            </a:r>
            <a:r>
              <a:rPr lang="de-DE" dirty="0" err="1">
                <a:solidFill>
                  <a:srgbClr val="7030A0"/>
                </a:solidFill>
              </a:rPr>
              <a:t>be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always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with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top </a:t>
            </a:r>
            <a:r>
              <a:rPr lang="de-DE" dirty="0" err="1">
                <a:solidFill>
                  <a:srgbClr val="7030A0"/>
                </a:solidFill>
              </a:rPr>
              <a:t>level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archive</a:t>
            </a:r>
            <a:endParaRPr lang="de-DE" dirty="0">
              <a:solidFill>
                <a:srgbClr val="7030A0"/>
              </a:solidFill>
            </a:endParaRP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HV </a:t>
            </a:r>
            <a:r>
              <a:rPr lang="de-DE" dirty="0" err="1"/>
              <a:t>contributor</a:t>
            </a:r>
            <a:r>
              <a:rPr lang="de-DE" dirty="0"/>
              <a:t> -&gt;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Pareto front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diversity</a:t>
            </a:r>
            <a:r>
              <a:rPr lang="de-DE" dirty="0"/>
              <a:t>.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steady-state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81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A8-F7A9-E642-8C7A-3471EE3E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mutation</a:t>
            </a:r>
            <a:r>
              <a:rPr lang="de-DE" dirty="0"/>
              <a:t>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57F62-4382-7640-9C1E-DB209381C90F}"/>
              </a:ext>
            </a:extLst>
          </p:cNvPr>
          <p:cNvSpPr/>
          <p:nvPr/>
        </p:nvSpPr>
        <p:spPr>
          <a:xfrm>
            <a:off x="838199" y="5780873"/>
            <a:ext cx="9337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mutation</a:t>
            </a:r>
            <a:r>
              <a:rPr lang="de-DE" dirty="0"/>
              <a:t> rate </a:t>
            </a:r>
            <a:r>
              <a:rPr lang="de-DE" dirty="0" err="1"/>
              <a:t>to</a:t>
            </a:r>
            <a:r>
              <a:rPr lang="de-DE" dirty="0"/>
              <a:t> 1. All variables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mutated</a:t>
            </a:r>
            <a:r>
              <a:rPr lang="de-DE" dirty="0"/>
              <a:t>.</a:t>
            </a:r>
          </a:p>
          <a:p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drops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~15-25%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F3B48A-9D24-F549-9EFB-C88E34057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135" y="1552730"/>
            <a:ext cx="7469139" cy="3949200"/>
          </a:xfrm>
        </p:spPr>
      </p:pic>
    </p:spTree>
    <p:extLst>
      <p:ext uri="{BB962C8B-B14F-4D97-AF65-F5344CB8AC3E}">
        <p14:creationId xmlns:p14="http://schemas.microsoft.com/office/powerpoint/2010/main" val="2006837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DC01-B001-B744-BBCF-2DD23A4D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story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C695-D5F4-5541-B422-8377FFDB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SMS-EMOA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slow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crossover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muttion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large </a:t>
            </a:r>
            <a:r>
              <a:rPr lang="de-DE" dirty="0" err="1"/>
              <a:t>dimension</a:t>
            </a:r>
            <a:r>
              <a:rPr lang="de-DE" dirty="0"/>
              <a:t>.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Pareto front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MOEAs in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r>
              <a:rPr lang="de-DE" dirty="0" err="1"/>
              <a:t>Difficulty</a:t>
            </a:r>
            <a:r>
              <a:rPr lang="de-DE" dirty="0"/>
              <a:t> in </a:t>
            </a:r>
            <a:r>
              <a:rPr lang="de-DE" dirty="0" err="1"/>
              <a:t>using</a:t>
            </a:r>
            <a:r>
              <a:rPr lang="de-DE" dirty="0"/>
              <a:t> CC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evluation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so in </a:t>
            </a:r>
            <a:r>
              <a:rPr lang="de-DE" dirty="0" err="1"/>
              <a:t>many-objective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  <a:p>
            <a:r>
              <a:rPr lang="de-DE" dirty="0"/>
              <a:t>Still not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pareto</a:t>
            </a:r>
            <a:r>
              <a:rPr lang="de-DE"/>
              <a:t> front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44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DCA4-AFB2-224D-A47D-BDC7DCE3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Insight (100D, 25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63081-4EF8-7F41-802B-45CA4B7C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06" y="1303020"/>
            <a:ext cx="6240000" cy="5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3A154-0EEB-C741-AECA-C6A5A11A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06" y="1303020"/>
            <a:ext cx="6240000" cy="540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83A545-BBD0-8547-97B3-C0AE2739FBBE}"/>
              </a:ext>
            </a:extLst>
          </p:cNvPr>
          <p:cNvSpPr/>
          <p:nvPr/>
        </p:nvSpPr>
        <p:spPr>
          <a:xfrm>
            <a:off x="9274611" y="2086094"/>
            <a:ext cx="2692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Focus on „</a:t>
            </a:r>
            <a:r>
              <a:rPr lang="de-DE" dirty="0" err="1"/>
              <a:t>spread</a:t>
            </a:r>
            <a:r>
              <a:rPr lang="de-DE" dirty="0"/>
              <a:t> variable“</a:t>
            </a:r>
          </a:p>
          <a:p>
            <a:r>
              <a:rPr lang="de-DE" dirty="0"/>
              <a:t>(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39EA6-C41A-6544-B868-BCC2BEB5BA58}"/>
              </a:ext>
            </a:extLst>
          </p:cNvPr>
          <p:cNvSpPr/>
          <p:nvPr/>
        </p:nvSpPr>
        <p:spPr>
          <a:xfrm>
            <a:off x="302189" y="2086094"/>
            <a:ext cx="22269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Focus on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distance</a:t>
            </a:r>
            <a:r>
              <a:rPr lang="de-DE" dirty="0"/>
              <a:t> variable“</a:t>
            </a:r>
          </a:p>
          <a:p>
            <a:r>
              <a:rPr lang="de-DE" dirty="0"/>
              <a:t>(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E290E-B044-9A43-9058-D89DAC139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47" y="1303020"/>
            <a:ext cx="6194118" cy="54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8D62A9-8C8A-ED40-802E-E51928E1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206" y="1303020"/>
            <a:ext cx="6194118" cy="540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24C7D9-4C2D-A342-8808-7B83C6FD7D09}"/>
              </a:ext>
            </a:extLst>
          </p:cNvPr>
          <p:cNvSpPr/>
          <p:nvPr/>
        </p:nvSpPr>
        <p:spPr>
          <a:xfrm>
            <a:off x="6605082" y="1519059"/>
            <a:ext cx="1516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2B7460-ACC1-CE4E-9814-E2FAFD4A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378" y="1303020"/>
            <a:ext cx="6194118" cy="540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C0FB5F-CE95-DC45-8C83-3276FAF09439}"/>
              </a:ext>
            </a:extLst>
          </p:cNvPr>
          <p:cNvSpPr/>
          <p:nvPr/>
        </p:nvSpPr>
        <p:spPr>
          <a:xfrm>
            <a:off x="5586918" y="1519059"/>
            <a:ext cx="101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Adaptive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926AE-317F-A345-A53D-3B183BE652B9}"/>
              </a:ext>
            </a:extLst>
          </p:cNvPr>
          <p:cNvSpPr/>
          <p:nvPr/>
        </p:nvSpPr>
        <p:spPr>
          <a:xfrm>
            <a:off x="6606215" y="1519059"/>
            <a:ext cx="126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Startsmall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1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6" grpId="0"/>
      <p:bldP spid="13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7014-329E-7E4F-9EBD-EF9352BB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to</a:t>
            </a:r>
            <a:r>
              <a:rPr lang="de-DE" dirty="0"/>
              <a:t> 1000D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4DB43-D392-144E-B4B8-5F4B6D65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41" y="1355517"/>
            <a:ext cx="6194118" cy="54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ACA8B-3891-024F-9136-535FC472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941" y="1355517"/>
            <a:ext cx="6194118" cy="54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BF7639-A248-3445-B201-FE7D59CA74E4}"/>
              </a:ext>
            </a:extLst>
          </p:cNvPr>
          <p:cNvSpPr/>
          <p:nvPr/>
        </p:nvSpPr>
        <p:spPr>
          <a:xfrm>
            <a:off x="6606215" y="1519059"/>
            <a:ext cx="22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Startsmall</a:t>
            </a:r>
            <a:r>
              <a:rPr lang="de-DE" dirty="0"/>
              <a:t> 10 </a:t>
            </a:r>
            <a:r>
              <a:rPr lang="de-DE" dirty="0" err="1"/>
              <a:t>groups</a:t>
            </a:r>
            <a:r>
              <a:rPr lang="de-DE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1A3CD-2073-1C47-8E10-D876AB53D64F}"/>
              </a:ext>
            </a:extLst>
          </p:cNvPr>
          <p:cNvSpPr/>
          <p:nvPr/>
        </p:nvSpPr>
        <p:spPr>
          <a:xfrm>
            <a:off x="5586918" y="1519059"/>
            <a:ext cx="101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Adaptive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12AB1-B9B9-5749-95A3-A5C27E06A060}"/>
              </a:ext>
            </a:extLst>
          </p:cNvPr>
          <p:cNvSpPr/>
          <p:nvPr/>
        </p:nvSpPr>
        <p:spPr>
          <a:xfrm>
            <a:off x="6606215" y="1519059"/>
            <a:ext cx="22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Startsmall</a:t>
            </a:r>
            <a:r>
              <a:rPr lang="de-DE" dirty="0"/>
              <a:t> 50 </a:t>
            </a:r>
            <a:r>
              <a:rPr lang="de-DE" dirty="0" err="1"/>
              <a:t>groups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8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1C1-8758-3A49-939F-EF87630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3374-0B80-0840-B14A-D6DFF1BB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de-DE" dirty="0"/>
              <a:t>Luis Miguel Antonio </a:t>
            </a:r>
            <a:r>
              <a:rPr lang="de-DE" dirty="0" err="1"/>
              <a:t>and</a:t>
            </a:r>
            <a:r>
              <a:rPr lang="de-DE" dirty="0"/>
              <a:t> Carlos A Coello Coello. 2013. </a:t>
            </a:r>
          </a:p>
          <a:p>
            <a:pPr marL="0" indent="0">
              <a:buNone/>
            </a:pPr>
            <a:r>
              <a:rPr lang="de-DE" sz="2000" i="1" dirty="0"/>
              <a:t>         </a:t>
            </a:r>
            <a:r>
              <a:rPr lang="de-DE" sz="2000" i="1" dirty="0" err="1"/>
              <a:t>Use</a:t>
            </a:r>
            <a:r>
              <a:rPr lang="de-DE" sz="2000" i="1" dirty="0"/>
              <a:t> </a:t>
            </a:r>
            <a:r>
              <a:rPr lang="de-DE" sz="2000" i="1" dirty="0" err="1"/>
              <a:t>of</a:t>
            </a:r>
            <a:r>
              <a:rPr lang="de-DE" sz="2000" i="1" dirty="0"/>
              <a:t> </a:t>
            </a:r>
            <a:r>
              <a:rPr lang="de-DE" sz="2000" i="1" dirty="0" err="1"/>
              <a:t>cooperative</a:t>
            </a:r>
            <a:r>
              <a:rPr lang="de-DE" sz="2000" i="1" dirty="0"/>
              <a:t>     </a:t>
            </a:r>
            <a:r>
              <a:rPr lang="de-DE" sz="2000" i="1" dirty="0" err="1"/>
              <a:t>coevolution</a:t>
            </a:r>
            <a:r>
              <a:rPr lang="de-DE" sz="2000" i="1" dirty="0"/>
              <a:t> </a:t>
            </a:r>
            <a:r>
              <a:rPr lang="de-DE" sz="2000" i="1" dirty="0" err="1"/>
              <a:t>for</a:t>
            </a:r>
            <a:r>
              <a:rPr lang="de-DE" sz="2000" i="1" dirty="0"/>
              <a:t> </a:t>
            </a:r>
            <a:r>
              <a:rPr lang="de-DE" sz="2000" i="1" dirty="0" err="1"/>
              <a:t>solving</a:t>
            </a:r>
            <a:r>
              <a:rPr lang="de-DE" sz="2000" i="1" dirty="0"/>
              <a:t> large </a:t>
            </a:r>
            <a:r>
              <a:rPr lang="de-DE" sz="2000" i="1" dirty="0" err="1"/>
              <a:t>scale</a:t>
            </a:r>
            <a:r>
              <a:rPr lang="de-DE" sz="2000" i="1" dirty="0"/>
              <a:t> </a:t>
            </a:r>
            <a:r>
              <a:rPr lang="de-DE" sz="2000" i="1" dirty="0" err="1"/>
              <a:t>multiobjective</a:t>
            </a:r>
            <a:r>
              <a:rPr lang="de-DE" sz="2000" i="1" dirty="0"/>
              <a:t> </a:t>
            </a:r>
            <a:r>
              <a:rPr lang="de-DE" sz="2000" i="1" dirty="0" err="1"/>
              <a:t>optimization</a:t>
            </a:r>
            <a:r>
              <a:rPr lang="de-DE" sz="2000" i="1" dirty="0"/>
              <a:t> </a:t>
            </a:r>
            <a:r>
              <a:rPr lang="de-DE" sz="2000" i="1" dirty="0" err="1"/>
              <a:t>problems</a:t>
            </a:r>
            <a:r>
              <a:rPr lang="de-DE" sz="2000" i="1" dirty="0"/>
              <a:t>.</a:t>
            </a:r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Offspring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generated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each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cooperate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with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u="sng" dirty="0" err="1">
                <a:solidFill>
                  <a:srgbClr val="0070C0"/>
                </a:solidFill>
              </a:rPr>
              <a:t>random</a:t>
            </a:r>
            <a:r>
              <a:rPr lang="de-DE" u="sng" dirty="0">
                <a:solidFill>
                  <a:srgbClr val="0070C0"/>
                </a:solidFill>
              </a:rPr>
              <a:t> non-</a:t>
            </a:r>
            <a:r>
              <a:rPr lang="de-DE" u="sng" dirty="0" err="1">
                <a:solidFill>
                  <a:srgbClr val="0070C0"/>
                </a:solidFill>
              </a:rPr>
              <a:t>dominated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parents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other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subproblems</a:t>
            </a:r>
            <a:endParaRPr lang="de-D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dirty="0"/>
              <a:t>B.   Luis Miguel Antonio </a:t>
            </a:r>
            <a:r>
              <a:rPr lang="de-DE" dirty="0" err="1"/>
              <a:t>and</a:t>
            </a:r>
            <a:r>
              <a:rPr lang="de-DE" dirty="0"/>
              <a:t> Carlos A </a:t>
            </a:r>
            <a:r>
              <a:rPr lang="de-DE" i="1" dirty="0"/>
              <a:t>Coello Coello</a:t>
            </a:r>
            <a:r>
              <a:rPr lang="de-DE" dirty="0"/>
              <a:t>. 2016.</a:t>
            </a:r>
            <a:r>
              <a:rPr lang="de-DE" i="1" dirty="0"/>
              <a:t> </a:t>
            </a:r>
          </a:p>
          <a:p>
            <a:pPr marL="271463" indent="0">
              <a:buNone/>
            </a:pPr>
            <a:r>
              <a:rPr lang="de-DE" sz="2000" i="1" dirty="0"/>
              <a:t>    </a:t>
            </a:r>
            <a:r>
              <a:rPr lang="de-DE" sz="2000" i="1" dirty="0" err="1"/>
              <a:t>Indicator-Based</a:t>
            </a:r>
            <a:r>
              <a:rPr lang="de-DE" sz="2000" i="1" dirty="0"/>
              <a:t> </a:t>
            </a:r>
            <a:r>
              <a:rPr lang="de-DE" sz="2000" i="1" dirty="0" err="1"/>
              <a:t>Cooperative</a:t>
            </a:r>
            <a:r>
              <a:rPr lang="de-DE" sz="2000" i="1" dirty="0"/>
              <a:t> </a:t>
            </a:r>
            <a:r>
              <a:rPr lang="de-DE" sz="2000" i="1" dirty="0" err="1"/>
              <a:t>Coevolution</a:t>
            </a:r>
            <a:r>
              <a:rPr lang="de-DE" sz="2000" i="1" dirty="0"/>
              <a:t> </a:t>
            </a:r>
            <a:r>
              <a:rPr lang="de-DE" sz="2000" i="1" dirty="0" err="1"/>
              <a:t>for</a:t>
            </a:r>
            <a:r>
              <a:rPr lang="de-DE" sz="2000" i="1" dirty="0"/>
              <a:t> Multi-</a:t>
            </a:r>
            <a:r>
              <a:rPr lang="de-DE" sz="2000" i="1" dirty="0" err="1"/>
              <a:t>objective</a:t>
            </a:r>
            <a:r>
              <a:rPr lang="de-DE" sz="2000" i="1" dirty="0"/>
              <a:t> </a:t>
            </a:r>
            <a:r>
              <a:rPr lang="de-DE" sz="2000" i="1" dirty="0" err="1"/>
              <a:t>Optimization</a:t>
            </a:r>
            <a:endParaRPr lang="de-DE" i="1" dirty="0"/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Offspring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generated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each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cooperate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with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highest</a:t>
            </a:r>
            <a:r>
              <a:rPr lang="de-DE" dirty="0">
                <a:solidFill>
                  <a:srgbClr val="0070C0"/>
                </a:solidFill>
              </a:rPr>
              <a:t> HV </a:t>
            </a:r>
            <a:r>
              <a:rPr lang="de-DE" dirty="0" err="1">
                <a:solidFill>
                  <a:srgbClr val="0070C0"/>
                </a:solidFill>
              </a:rPr>
              <a:t>contrib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parent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other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subproblems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Best </a:t>
            </a:r>
            <a:r>
              <a:rPr lang="de-DE" dirty="0" err="1">
                <a:solidFill>
                  <a:srgbClr val="00B050"/>
                </a:solidFill>
              </a:rPr>
              <a:t>solutions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are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considered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from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population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subproblem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vary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)</a:t>
            </a:r>
          </a:p>
          <a:p>
            <a:r>
              <a:rPr lang="de-DE" dirty="0">
                <a:solidFill>
                  <a:srgbClr val="7030A0"/>
                </a:solidFill>
              </a:rPr>
              <a:t>Antonio </a:t>
            </a:r>
            <a:r>
              <a:rPr lang="de-DE" dirty="0" err="1">
                <a:solidFill>
                  <a:srgbClr val="7030A0"/>
                </a:solidFill>
              </a:rPr>
              <a:t>uses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collaboration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with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best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other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subproblem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because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there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is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no</a:t>
            </a:r>
            <a:r>
              <a:rPr lang="de-DE" dirty="0">
                <a:solidFill>
                  <a:srgbClr val="7030A0"/>
                </a:solidFill>
              </a:rPr>
              <a:t> top </a:t>
            </a:r>
            <a:r>
              <a:rPr lang="de-DE" dirty="0" err="1">
                <a:solidFill>
                  <a:srgbClr val="7030A0"/>
                </a:solidFill>
              </a:rPr>
              <a:t>level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archive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0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4D20-EA32-7341-A7C2-C8EF5F51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B6BB9-9A90-6647-BFB8-62110791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204788"/>
            <a:ext cx="5422900" cy="297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D1ED7-4A11-A74E-9A90-6718490C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59" y="1413113"/>
            <a:ext cx="4872140" cy="3847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27EB9-1983-6E46-90BF-4C453A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3176588"/>
            <a:ext cx="5613400" cy="364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36B2E4-CFFA-F344-8BE0-7EE020D66467}"/>
              </a:ext>
            </a:extLst>
          </p:cNvPr>
          <p:cNvSpPr txBox="1"/>
          <p:nvPr/>
        </p:nvSpPr>
        <p:spPr>
          <a:xfrm>
            <a:off x="81367" y="4891405"/>
            <a:ext cx="118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Method</a:t>
            </a:r>
            <a:r>
              <a:rPr lang="de-DE" dirty="0"/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20729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BE9E-5BF8-F54C-8775-51EB1D6E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3BA0-23C1-F746-8785-192039C3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Use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indicator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based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solver</a:t>
            </a:r>
            <a:r>
              <a:rPr lang="de-DE" dirty="0">
                <a:solidFill>
                  <a:srgbClr val="00B050"/>
                </a:solidFill>
              </a:rPr>
              <a:t> on top </a:t>
            </a:r>
            <a:r>
              <a:rPr lang="de-DE" dirty="0" err="1">
                <a:solidFill>
                  <a:srgbClr val="00B050"/>
                </a:solidFill>
              </a:rPr>
              <a:t>level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70C0"/>
                </a:solidFill>
              </a:rPr>
              <a:t>CV = </a:t>
            </a:r>
            <a:r>
              <a:rPr lang="de-DE" dirty="0" err="1">
                <a:solidFill>
                  <a:srgbClr val="0070C0"/>
                </a:solidFill>
              </a:rPr>
              <a:t>points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used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by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solver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which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are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u="sng" dirty="0" err="1">
                <a:solidFill>
                  <a:srgbClr val="0070C0"/>
                </a:solidFill>
              </a:rPr>
              <a:t>closest</a:t>
            </a:r>
            <a:r>
              <a:rPr lang="de-DE" u="sng" dirty="0">
                <a:solidFill>
                  <a:srgbClr val="0070C0"/>
                </a:solidFill>
              </a:rPr>
              <a:t> in design </a:t>
            </a:r>
            <a:r>
              <a:rPr lang="de-DE" u="sng" dirty="0" err="1">
                <a:solidFill>
                  <a:srgbClr val="0070C0"/>
                </a:solidFill>
              </a:rPr>
              <a:t>space</a:t>
            </a:r>
            <a:r>
              <a:rPr lang="de-DE" u="sng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to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offspring</a:t>
            </a:r>
            <a:r>
              <a:rPr lang="de-DE" dirty="0">
                <a:solidFill>
                  <a:srgbClr val="0070C0"/>
                </a:solidFill>
              </a:rPr>
              <a:t>.</a:t>
            </a:r>
          </a:p>
          <a:p>
            <a:r>
              <a:rPr lang="de-DE" dirty="0"/>
              <a:t>Population: </a:t>
            </a:r>
          </a:p>
          <a:p>
            <a:pPr lvl="1"/>
            <a:r>
              <a:rPr lang="de-DE" dirty="0"/>
              <a:t>Top </a:t>
            </a:r>
            <a:r>
              <a:rPr lang="de-DE" dirty="0" err="1"/>
              <a:t>level</a:t>
            </a:r>
            <a:r>
              <a:rPr lang="de-DE" dirty="0"/>
              <a:t>: CV (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archive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subproblem</a:t>
            </a:r>
            <a:r>
              <a:rPr lang="de-DE" dirty="0"/>
              <a:t> 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subproblems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.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multiplying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  <a:p>
            <a:r>
              <a:rPr lang="de-DE" dirty="0" err="1">
                <a:solidFill>
                  <a:srgbClr val="7030A0"/>
                </a:solidFill>
              </a:rPr>
              <a:t>Cooperation</a:t>
            </a:r>
            <a:r>
              <a:rPr lang="de-DE" dirty="0">
                <a:solidFill>
                  <a:srgbClr val="7030A0"/>
                </a:solidFill>
              </a:rPr>
              <a:t> will </a:t>
            </a:r>
            <a:r>
              <a:rPr lang="de-DE" dirty="0" err="1">
                <a:solidFill>
                  <a:srgbClr val="7030A0"/>
                </a:solidFill>
              </a:rPr>
              <a:t>be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always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with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top </a:t>
            </a:r>
            <a:r>
              <a:rPr lang="de-DE" dirty="0" err="1">
                <a:solidFill>
                  <a:srgbClr val="7030A0"/>
                </a:solidFill>
              </a:rPr>
              <a:t>level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archive</a:t>
            </a:r>
            <a:endParaRPr lang="de-DE" dirty="0">
              <a:solidFill>
                <a:srgbClr val="7030A0"/>
              </a:solidFill>
            </a:endParaRP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top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-&gt;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Pareto front. Non-</a:t>
            </a:r>
            <a:r>
              <a:rPr lang="de-DE" dirty="0" err="1"/>
              <a:t>steady</a:t>
            </a:r>
            <a:r>
              <a:rPr lang="de-DE" dirty="0"/>
              <a:t>-</a:t>
            </a:r>
            <a:r>
              <a:rPr lang="de-DE" dirty="0" err="1"/>
              <a:t>state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6DCB-DBE8-B245-908D-89EC6D38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2D05-DE83-D04F-B247-AD0E80A6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CV:</a:t>
            </a:r>
          </a:p>
          <a:p>
            <a:pPr lvl="1"/>
            <a:r>
              <a:rPr lang="de-DE" dirty="0"/>
              <a:t>(0 0 0 0), (1 1 1 1), (2 2 1 1)</a:t>
            </a:r>
          </a:p>
          <a:p>
            <a:r>
              <a:rPr lang="de-DE" dirty="0" err="1"/>
              <a:t>Offspring</a:t>
            </a:r>
            <a:endParaRPr lang="de-DE" dirty="0"/>
          </a:p>
          <a:p>
            <a:pPr lvl="1"/>
            <a:r>
              <a:rPr lang="de-DE" dirty="0"/>
              <a:t>(0 1 x x), </a:t>
            </a:r>
            <a:r>
              <a:rPr lang="de-DE" dirty="0" err="1"/>
              <a:t>distances</a:t>
            </a:r>
            <a:r>
              <a:rPr lang="de-DE" dirty="0"/>
              <a:t> (L2-norm): (1, 1, 5^0.5) -&gt; x x = </a:t>
            </a:r>
            <a:r>
              <a:rPr lang="de-DE" dirty="0" err="1"/>
              <a:t>either</a:t>
            </a:r>
            <a:r>
              <a:rPr lang="de-DE" dirty="0"/>
              <a:t> 0 0 </a:t>
            </a:r>
            <a:r>
              <a:rPr lang="de-DE" dirty="0" err="1"/>
              <a:t>or</a:t>
            </a:r>
            <a:r>
              <a:rPr lang="de-DE" dirty="0"/>
              <a:t> 1 1.</a:t>
            </a:r>
          </a:p>
          <a:p>
            <a:pPr lvl="1"/>
            <a:r>
              <a:rPr lang="de-DE" dirty="0"/>
              <a:t>(0 0.5 x x), x x = 0 0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offspring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cooperate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CV</a:t>
            </a:r>
          </a:p>
        </p:txBody>
      </p:sp>
    </p:spTree>
    <p:extLst>
      <p:ext uri="{BB962C8B-B14F-4D97-AF65-F5344CB8AC3E}">
        <p14:creationId xmlns:p14="http://schemas.microsoft.com/office/powerpoint/2010/main" val="179155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451FB-3E67-C741-9335-A4ADB0D4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1836"/>
            <a:ext cx="9220200" cy="64088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E64188-C3A3-3F46-9C77-1F3CC283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HV </a:t>
            </a:r>
            <a:r>
              <a:rPr lang="de-DE" dirty="0" err="1"/>
              <a:t>Improve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85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331F-1E47-3441-8AFF-E54B8F47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4F51C1-2AF3-B145-ADE8-FC3696B3D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580" y="1457427"/>
            <a:ext cx="5958840" cy="4866042"/>
          </a:xfrm>
        </p:spPr>
      </p:pic>
    </p:spTree>
    <p:extLst>
      <p:ext uri="{BB962C8B-B14F-4D97-AF65-F5344CB8AC3E}">
        <p14:creationId xmlns:p14="http://schemas.microsoft.com/office/powerpoint/2010/main" val="414128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35412</TotalTime>
  <Words>1109</Words>
  <Application>Microsoft Macintosh PowerPoint</Application>
  <PresentationFormat>Widescreen</PresentationFormat>
  <Paragraphs>135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Multiobjective SA/TSCC</vt:lpstr>
      <vt:lpstr>Issues</vt:lpstr>
      <vt:lpstr>Alternative 1</vt:lpstr>
      <vt:lpstr>Similar work</vt:lpstr>
      <vt:lpstr>PowerPoint Presentation</vt:lpstr>
      <vt:lpstr>Alternative 2</vt:lpstr>
      <vt:lpstr>PowerPoint Presentation</vt:lpstr>
      <vt:lpstr>Local HV Improve</vt:lpstr>
      <vt:lpstr>Closest Context Vector</vt:lpstr>
      <vt:lpstr>Optimizing HV contribution, round-robin</vt:lpstr>
      <vt:lpstr>Optimizing HV contribution, round-robin</vt:lpstr>
      <vt:lpstr>Optimizing HV contribution, round-robin</vt:lpstr>
      <vt:lpstr>Large scale 100D</vt:lpstr>
      <vt:lpstr>Large scale 1000D</vt:lpstr>
      <vt:lpstr>1000D, Shorter max-iter for CMAES</vt:lpstr>
      <vt:lpstr>Start with 1</vt:lpstr>
      <vt:lpstr>Issues</vt:lpstr>
      <vt:lpstr>CC-SMSEMOA HV Progression</vt:lpstr>
      <vt:lpstr>CC-SMSEMOA (blue) vs MOCC-CMAES (red)</vt:lpstr>
      <vt:lpstr>CC-SMSEMOA with closest CV vs far CV</vt:lpstr>
      <vt:lpstr>DLTZ1</vt:lpstr>
      <vt:lpstr>DTLZ2</vt:lpstr>
      <vt:lpstr>DTLZ3</vt:lpstr>
      <vt:lpstr>DTLZ reason for good spread</vt:lpstr>
      <vt:lpstr>DTLZ4</vt:lpstr>
      <vt:lpstr>DTLZ4 x1 spread</vt:lpstr>
      <vt:lpstr>Step size update</vt:lpstr>
      <vt:lpstr>Step size update</vt:lpstr>
      <vt:lpstr>Change to context vector rule</vt:lpstr>
      <vt:lpstr>Increased mutation rate</vt:lpstr>
      <vt:lpstr>The story</vt:lpstr>
      <vt:lpstr>Further Insight (100D, 25 spread var)</vt:lpstr>
      <vt:lpstr>Applied to 1000D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Multiobjective SA/TSCC</dc:title>
  <dc:creator>Dani Irawan</dc:creator>
  <cp:lastModifiedBy>Dani Irawan (dirawan)</cp:lastModifiedBy>
  <cp:revision>59</cp:revision>
  <dcterms:created xsi:type="dcterms:W3CDTF">2020-02-20T12:21:17Z</dcterms:created>
  <dcterms:modified xsi:type="dcterms:W3CDTF">2020-06-25T10:55:42Z</dcterms:modified>
</cp:coreProperties>
</file>