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customXml" Target="../customXml/item1.xml"/><Relationship Id="rId18" Type="http://schemas.openxmlformats.org/officeDocument/2006/relationships/customXmlProps" Target="../customXml/itemProps1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4866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8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0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1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2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624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5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104864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2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4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3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104865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104865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2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3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4866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6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28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054308" y="1162873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AND SECURITY</a:t>
            </a:r>
          </a:p>
        </p:txBody>
      </p:sp>
      <p:sp>
        <p:nvSpPr>
          <p:cNvPr id="1048590" name="TextBox 3"/>
          <p:cNvSpPr txBox="1"/>
          <p:nvPr/>
        </p:nvSpPr>
        <p:spPr>
          <a:xfrm>
            <a:off x="3117529" y="4586365"/>
            <a:ext cx="7980183" cy="701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S.Harishkumar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altLang="en-GB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altLang="en-GB"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-CSE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400" lang="en-IN"/>
              <a:t>REFERENCES [1] Working of Keyloggers available at http://securelist.com/analysis/publications/36138/keyloggers-how-theywork-and-how-todetect-them-part-1. [2] </a:t>
            </a:r>
            <a:r>
              <a:rPr dirty="0" sz="2400" lang="en-IN" err="1"/>
              <a:t>C.a.Rajendra.”Keylogger</a:t>
            </a:r>
            <a:r>
              <a:rPr dirty="0" sz="2400" lang="en-IN"/>
              <a:t> in Cybersecurity Education”. </a:t>
            </a:r>
            <a:r>
              <a:rPr dirty="0" sz="2400" lang="en-IN" err="1"/>
              <a:t>Rechester</a:t>
            </a:r>
            <a:r>
              <a:rPr dirty="0" sz="2400" lang="en-IN"/>
              <a:t> Institute of </a:t>
            </a:r>
            <a:r>
              <a:rPr dirty="0" sz="2400" lang="en-IN" err="1"/>
              <a:t>Technology,Rechester,New</a:t>
            </a:r>
            <a:r>
              <a:rPr dirty="0" sz="2400" lang="en-IN"/>
              <a:t> </a:t>
            </a:r>
            <a:r>
              <a:rPr dirty="0" sz="2400" lang="en-IN" err="1"/>
              <a:t>York,USA</a:t>
            </a:r>
            <a:r>
              <a:rPr dirty="0" sz="2400" lang="en-IN"/>
              <a:t>. [3] M. Aslam, R. N. Idrees, M. M. Baig, and M. </a:t>
            </a:r>
            <a:r>
              <a:rPr dirty="0" sz="2400" lang="en-IN" err="1"/>
              <a:t>A.Arshad</a:t>
            </a:r>
            <a:r>
              <a:rPr dirty="0" sz="2400" lang="en-IN"/>
              <a:t>, “</a:t>
            </a:r>
            <a:r>
              <a:rPr dirty="0" sz="2400" lang="en-IN" err="1"/>
              <a:t>Antihook</a:t>
            </a:r>
            <a:r>
              <a:rPr dirty="0" sz="2400" lang="en-IN"/>
              <a:t> shield against the software key loggers,” in Proceedings of the National Conference of Emerging Technologies,2004. [4] E. S. L. </a:t>
            </a:r>
            <a:r>
              <a:rPr dirty="0" sz="2400" lang="en-IN" err="1"/>
              <a:t>Martignoni</a:t>
            </a:r>
            <a:r>
              <a:rPr dirty="0" sz="2400" lang="en-IN"/>
              <a:t>, M. </a:t>
            </a:r>
            <a:r>
              <a:rPr dirty="0" sz="2400" lang="en-IN" err="1"/>
              <a:t>Fredrikson</a:t>
            </a:r>
            <a:r>
              <a:rPr dirty="0" sz="2400" lang="en-IN"/>
              <a:t>, S. Jha, and J. C. Mitchell, "A layered architecture for detecting malicious behaviors,”.Heidelberg.2008 [5] C. Y. D. Le, T. Smart, and H. Wang,, "Detecting kernel level keyloggers through dynamic taint analysis," College of William &amp; Mary, Department of Computer Science, illiamsburg,,2008. [6] C. G. </a:t>
            </a:r>
            <a:r>
              <a:rPr dirty="0" sz="2400" lang="en-IN" err="1"/>
              <a:t>S.Ortani</a:t>
            </a:r>
            <a:r>
              <a:rPr dirty="0" sz="2400" lang="en-IN"/>
              <a:t>, and </a:t>
            </a:r>
            <a:r>
              <a:rPr dirty="0" sz="2400" lang="en-IN" err="1"/>
              <a:t>Crispo</a:t>
            </a:r>
            <a:r>
              <a:rPr dirty="0" sz="2400" lang="en-IN"/>
              <a:t>.”Bait your Hook: A novel Detection technique for keylogger”. University of Trento, Via </a:t>
            </a:r>
            <a:r>
              <a:rPr dirty="0" sz="2400" lang="en-IN" err="1"/>
              <a:t>Sommarive.Trento</a:t>
            </a:r>
            <a:r>
              <a:rPr dirty="0" sz="2400" lang="en-IN"/>
              <a:t>, Italy.2010. [7] </a:t>
            </a:r>
            <a:r>
              <a:rPr dirty="0" sz="2400" lang="en-IN" err="1"/>
              <a:t>S.S.a.Anith</a:t>
            </a:r>
            <a:r>
              <a:rPr dirty="0" sz="2400" lang="en-IN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 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Required libraries and software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4"/>
          <p:cNvSpPr>
            <a:spLocks noGrp="1"/>
          </p:cNvSpPr>
          <p:nvPr>
            <p:ph type="title"/>
          </p:nvPr>
        </p:nvSpPr>
        <p:spPr>
          <a:xfrm>
            <a:off x="787670" y="1734543"/>
            <a:ext cx="11029616" cy="530296"/>
          </a:xfrm>
        </p:spPr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dirty="0" sz="4400" lang="en-US"/>
          </a:p>
        </p:txBody>
      </p:sp>
      <p:sp>
        <p:nvSpPr>
          <p:cNvPr id="1048597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algn="just" indent="0" marL="0">
              <a:buNone/>
            </a:pPr>
            <a:endParaRPr dirty="0" sz="2400" lang="en-IN"/>
          </a:p>
          <a:p>
            <a:pPr indent="-305435" marL="305435"/>
            <a:r>
              <a:rPr dirty="0" sz="2300" lang="en-IN"/>
              <a:t>Problem statement : In today’s digital age, where cybersecurity threats loom large, one of the significant concerns is the proliferation of keyloggers, stealthy software tools designed to monitor and record keystrokes on a user’s computer without their </a:t>
            </a:r>
            <a:r>
              <a:rPr dirty="0" sz="2300" lang="en-IN" err="1"/>
              <a:t>knowledge.Keyloggers</a:t>
            </a:r>
            <a:r>
              <a:rPr dirty="0" sz="2300" lang="en-IN"/>
              <a:t> pose a severe threat to individuals and organizations as they can capture sensitive information such as </a:t>
            </a:r>
            <a:r>
              <a:rPr dirty="0" sz="2300" lang="en-IN" err="1"/>
              <a:t>passwords,credit</a:t>
            </a:r>
            <a:r>
              <a:rPr dirty="0" sz="2300" lang="en-IN"/>
              <a:t> card </a:t>
            </a:r>
            <a:r>
              <a:rPr dirty="0" sz="2300" lang="en-IN" err="1"/>
              <a:t>details,and</a:t>
            </a:r>
            <a:r>
              <a:rPr dirty="0" sz="2300" lang="en-IN"/>
              <a:t> other personal </a:t>
            </a:r>
            <a:r>
              <a:rPr dirty="0" sz="2300" lang="en-IN" err="1"/>
              <a:t>data,leading</a:t>
            </a:r>
            <a:r>
              <a:rPr dirty="0" sz="2300" lang="en-IN"/>
              <a:t> to identify </a:t>
            </a:r>
            <a:r>
              <a:rPr dirty="0" sz="2300" lang="en-IN" err="1"/>
              <a:t>theft,financial</a:t>
            </a:r>
            <a:r>
              <a:rPr dirty="0" sz="2300" lang="en-IN"/>
              <a:t> </a:t>
            </a:r>
            <a:r>
              <a:rPr dirty="0" sz="2300" lang="en-IN" err="1"/>
              <a:t>loss,and</a:t>
            </a:r>
            <a:r>
              <a:rPr dirty="0" sz="2300" lang="en-IN"/>
              <a:t> privacy breache</a:t>
            </a:r>
            <a:r>
              <a:rPr dirty="0" sz="2400" lang="en-IN"/>
              <a:t>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sz="4400" lang="en-US"/>
          </a:p>
        </p:txBody>
      </p:sp>
      <p:sp>
        <p:nvSpPr>
          <p:cNvPr id="1048599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The proposed system aims to address the challenge of keylogger security system. This involves requirement analysis ,. The solution will consist of the following components: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Requirement analysis: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cs typeface="Calibri"/>
              </a:rPr>
              <a:t>The timing of the email and the email address can be changed later in the  settings.</a:t>
            </a: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 daily report will be mailed to the PC owner on his/her email.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Keyboard monitoring: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Python 3 library </a:t>
            </a:r>
            <a:r>
              <a:rPr b="1" dirty="0" sz="1200" lang="en-IN" err="1" u="sng">
                <a:latin typeface="Calibri"/>
                <a:ea typeface="+mn-lt"/>
                <a:cs typeface="+mn-lt"/>
              </a:rPr>
              <a:t>pynput</a:t>
            </a:r>
            <a:r>
              <a:rPr b="1" dirty="0" sz="1200" lang="en-IN" u="sng">
                <a:latin typeface="Calibri"/>
                <a:ea typeface="+mn-lt"/>
                <a:cs typeface="+mn-lt"/>
              </a:rPr>
              <a:t>  </a:t>
            </a:r>
            <a:r>
              <a:rPr b="1" dirty="0" sz="1200" lang="en-IN">
                <a:latin typeface="Calibri"/>
                <a:ea typeface="+mn-lt"/>
                <a:cs typeface="+mn-lt"/>
              </a:rPr>
              <a:t>is used for on screen keyboard.</a:t>
            </a:r>
            <a:endParaRPr b="1" dirty="0" sz="1200" lang="en-IN" u="sng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These keystrokes saved in text file will be maintained for 7 days.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 err="1">
                <a:latin typeface="Calibri"/>
                <a:ea typeface="+mn-lt"/>
                <a:cs typeface="+mn-lt"/>
              </a:rPr>
              <a:t>Maintaing</a:t>
            </a:r>
            <a:r>
              <a:rPr b="1" dirty="0" sz="1200" lang="en-IN">
                <a:latin typeface="Calibri"/>
                <a:ea typeface="+mn-lt"/>
                <a:cs typeface="+mn-lt"/>
              </a:rPr>
              <a:t> the log file 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 keylogger will maintain the files containing the keystrokes for a maximum of 7 days.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The program will then automatically delete the past files.</a:t>
            </a: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This settings can also be changed later</a:t>
            </a:r>
            <a:r>
              <a:rPr b="1" dirty="0" sz="1200" lang="en-IN">
                <a:latin typeface="Calibri"/>
                <a:ea typeface="+mn-lt"/>
                <a:cs typeface="Calibri"/>
              </a:rPr>
              <a:t>.</a:t>
            </a:r>
            <a:endParaRPr b="1" dirty="0" sz="1200" lang="en-IN">
              <a:latin typeface="Calibri"/>
              <a:cs typeface="Calibri"/>
            </a:endParaRPr>
          </a:p>
          <a:p>
            <a:pPr indent="-305435" marL="305435"/>
            <a:r>
              <a:rPr b="1" dirty="0" sz="1200" lang="en-IN">
                <a:latin typeface="Calibri"/>
                <a:ea typeface="+mn-lt"/>
                <a:cs typeface="+mn-lt"/>
              </a:rPr>
              <a:t>Prevention: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Antivirus</a:t>
            </a:r>
            <a:endParaRPr b="1" dirty="0" sz="1200" lang="en-IN">
              <a:latin typeface="Calibri"/>
              <a:cs typeface="Calibri"/>
            </a:endParaRPr>
          </a:p>
          <a:p>
            <a:pPr indent="-305435" lvl="1" marL="629920"/>
            <a:r>
              <a:rPr b="1" dirty="0" sz="1200" lang="en-IN">
                <a:latin typeface="Calibri"/>
                <a:ea typeface="+mn-lt"/>
                <a:cs typeface="+mn-lt"/>
              </a:rPr>
              <a:t>Automatic form fillers </a:t>
            </a:r>
            <a:endParaRPr b="1" dirty="0" sz="1200" lang="en-IN">
              <a:latin typeface="Calibri"/>
            </a:endParaRPr>
          </a:p>
          <a:p>
            <a:pPr indent="-305435" lvl="1" marL="629920"/>
            <a:r>
              <a:rPr b="1" dirty="0" sz="1200" lang="en-IN">
                <a:ea typeface="+mn-lt"/>
                <a:cs typeface="+mn-lt"/>
              </a:rPr>
              <a:t>On screen Keyboard</a:t>
            </a:r>
            <a:endParaRPr b="1" dirty="0" sz="1200" lang="en-IN"/>
          </a:p>
          <a:p>
            <a:pPr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dirty="0"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b="1" dirty="0" sz="1800" lang="en-IN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keylogger and security system. Here's a suggested structure for this section:</a:t>
            </a:r>
            <a:endParaRPr dirty="0" lang="en-US"/>
          </a:p>
          <a:p>
            <a:pPr indent="-305435" marL="305435"/>
            <a:r>
              <a:rPr b="1" dirty="0" sz="1800" lang="en-IN">
                <a:solidFill>
                  <a:srgbClr val="0F0F0F"/>
                </a:solidFill>
              </a:rPr>
              <a:t>System requirements</a:t>
            </a:r>
          </a:p>
          <a:p>
            <a:pPr indent="-305435" marL="305435"/>
            <a:r>
              <a:rPr b="1" dirty="0" sz="1800" lang="en-IN">
                <a:solidFill>
                  <a:srgbClr val="0F0F0F"/>
                </a:solidFill>
              </a:rPr>
              <a:t>Library required to build the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>
                <a:solidFill>
                  <a:schemeClr val="accent1"/>
                </a:solidFill>
              </a:rPr>
              <a:t>Required libraries &amp; software</a:t>
            </a:r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>
            <a:off x="758173" y="1410181"/>
            <a:ext cx="11296175" cy="4673324"/>
          </a:xfrm>
        </p:spPr>
        <p:txBody>
          <a:bodyPr anchor="t"/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indent="0" marL="0">
              <a:buNone/>
            </a:pPr>
            <a:r>
              <a:rPr dirty="0" lang="en-IN"/>
              <a:t> 						python idle </a:t>
            </a:r>
          </a:p>
          <a:p>
            <a:pPr algn="just" indent="0" marL="0">
              <a:buNone/>
            </a:pPr>
            <a:r>
              <a:rPr dirty="0" lang="en-IN"/>
              <a:t>						pip install </a:t>
            </a:r>
            <a:r>
              <a:rPr dirty="0" lang="en-IN" err="1"/>
              <a:t>pynput</a:t>
            </a:r>
            <a:r>
              <a:rPr dirty="0" lang="en-IN"/>
              <a:t> </a:t>
            </a:r>
          </a:p>
          <a:p>
            <a:pPr algn="just" indent="0" marL="0">
              <a:buNone/>
            </a:pPr>
            <a:r>
              <a:rPr dirty="0" lang="en-IN"/>
              <a:t>						pip install </a:t>
            </a:r>
            <a:r>
              <a:rPr dirty="0" lang="en-IN" err="1"/>
              <a:t>jsonlib</a:t>
            </a: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  <a:p>
            <a:pPr algn="just" indent="0" marL="0">
              <a:buNone/>
            </a:pP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dirty="0" lang="en-US"/>
          </a:p>
        </p:txBody>
      </p:sp>
      <p:pic>
        <p:nvPicPr>
          <p:cNvPr id="2097153" name="Content Placeholder 2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303399" y="1232452"/>
            <a:ext cx="4993967" cy="4673600"/>
          </a:xfrm>
          <a:prstGeom prst="rect"/>
        </p:spPr>
      </p:pic>
      <p:sp>
        <p:nvSpPr>
          <p:cNvPr id="1048605" name="TextBox 5"/>
          <p:cNvSpPr txBox="1"/>
          <p:nvPr/>
        </p:nvSpPr>
        <p:spPr>
          <a:xfrm>
            <a:off x="581192" y="1415845"/>
            <a:ext cx="8562808" cy="2585323"/>
          </a:xfrm>
          <a:prstGeom prst="rect"/>
          <a:noFill/>
        </p:spPr>
        <p:txBody>
          <a:bodyPr wrap="square">
            <a:spAutoFit/>
          </a:bodyPr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Attack tactics and social engineering are 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some of the common ways keyloggers are installed in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a malicious scenario. But there is another way this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software can find its way to your computer. Imagine a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scenario where you make your way to a file-sharing site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or software marketplace and choose a software download.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While doing so, you get something extra – your software 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comes bundled with a keylogger. This way, a keylogger</a:t>
            </a:r>
          </a:p>
          <a:p>
            <a:r>
              <a:rPr b="0" dirty="0" i="0" lang="en-US">
                <a:solidFill>
                  <a:srgbClr val="000000"/>
                </a:solidFill>
                <a:effectLst/>
                <a:latin typeface="SophosSans-Regular"/>
              </a:rPr>
              <a:t> can infiltrate your "safe" computer.</a:t>
            </a:r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p>
            <a:pPr indent="-305435" marL="305435"/>
            <a:r>
              <a:rPr dirty="0" sz="2300" lang="en-IN"/>
              <a:t>Keyloggers are a potent threat to both individuals and enterprises ,with the potential to cause significant harm if left undetected . Understanding the nature of keyloggers , their methods of infiltration , and the dangers they pose is crucial for maintaining a secure digital environment.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0" marL="0">
              <a:buNone/>
            </a:pPr>
            <a:endParaRPr dirty="0" sz="2000" lang="en-US"/>
          </a:p>
          <a:p>
            <a:pPr indent="-305435" marL="305435"/>
            <a:r>
              <a:rPr dirty="0" sz="2300" lang="en-US"/>
              <a:t>The development of more advanced encryption methods to protect against </a:t>
            </a:r>
            <a:r>
              <a:rPr dirty="0" sz="2300" lang="en-US" err="1"/>
              <a:t>keyloggers.Additionally,there</a:t>
            </a:r>
            <a:r>
              <a:rPr dirty="0" sz="2300" lang="en-US"/>
              <a:t> could be advancements in behavioral analysis techniques to detect and prevent keylogging attempts . Some potential areas of focus include developing machine learning algorithms to detect unusual typing patterns ,enhancing real-time monitoring systems, and improving user education about the risks and prevention of keyloggers</a:t>
            </a:r>
            <a:r>
              <a:rPr dirty="0" sz="2000" lang="en-US"/>
              <a:t>.</a:t>
            </a:r>
          </a:p>
        </p:txBody>
      </p:sp>
      <p:sp>
        <p:nvSpPr>
          <p:cNvPr id="1048609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d344357@gmail.com</cp:lastModifiedBy>
  <dcterms:created xsi:type="dcterms:W3CDTF">2021-05-25T18:50:10Z</dcterms:created>
  <dcterms:modified xsi:type="dcterms:W3CDTF">2024-04-05T05:14:18Z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49d9eff3a26a4612ab469a4c62d5fe30</vt:lpwstr>
  </property>
</Properties>
</file>