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4630400" cy="8229600"/>
  <p:notesSz cx="8229600" cy="14630400"/>
  <p:embeddedFontLst>
    <p:embeddedFont>
      <p:font typeface="Yu Mincho Light" panose="02020300000000000000" pitchFamily="18" charset="-128"/>
      <p:regular r:id="rId13"/>
    </p:embeddedFont>
    <p:embeddedFont>
      <p:font typeface="Algerian" panose="04020705040A02060702" pitchFamily="82" charset="0"/>
      <p:regular r:id="rId14"/>
    </p:embeddedFont>
    <p:embeddedFont>
      <p:font typeface="Arial Rounded MT Bold" panose="020F0704030504030204" pitchFamily="34" charset="0"/>
      <p:regular r:id="rId15"/>
    </p:embeddedFont>
    <p:embeddedFont>
      <p:font typeface="Arimo"/>
      <p:regular r:id="rId16"/>
    </p:embeddedFont>
    <p:embeddedFont>
      <p:font typeface="Mongolian Baiti" panose="03000500000000000000" pitchFamily="66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97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126813" y="1345585"/>
            <a:ext cx="11725395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MV Boli" panose="02000500030200090000" pitchFamily="2" charset="0"/>
              </a:rPr>
              <a:t>Multilingual Voice Chatbot</a:t>
            </a:r>
            <a:endParaRPr lang="en-US" sz="6150" dirty="0">
              <a:latin typeface="Algerian" panose="04020705040A02060702" pitchFamily="82" charset="0"/>
              <a:cs typeface="MV Boli" panose="0200050003020009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574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2126813" y="5887759"/>
            <a:ext cx="362903" cy="362903"/>
          </a:xfrm>
          <a:prstGeom prst="roundRect">
            <a:avLst>
              <a:gd name="adj" fmla="val 4212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555099"/>
            <a:ext cx="157448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F25AD2-3122-DDD3-4205-53253E0C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396" y="7153125"/>
            <a:ext cx="2715004" cy="1076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AF18EE-0798-59B9-19FD-E224F43D99A8}"/>
              </a:ext>
            </a:extLst>
          </p:cNvPr>
          <p:cNvSpPr txBox="1"/>
          <p:nvPr/>
        </p:nvSpPr>
        <p:spPr>
          <a:xfrm>
            <a:off x="3571875" y="2917343"/>
            <a:ext cx="748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" panose="02040604050505020304" pitchFamily="18" charset="0"/>
                <a:cs typeface="Arial" panose="020B0604020202020204" pitchFamily="34" charset="0"/>
              </a:rPr>
              <a:t>The Multilingual Voice Chatbot represents a transformative leap in artificial intelligence, enabling effective communication across diverse linguistic landscapes.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3A85DA-0F52-E2C9-1452-3EB2F672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76613"/>
              </p:ext>
            </p:extLst>
          </p:nvPr>
        </p:nvGraphicFramePr>
        <p:xfrm>
          <a:off x="3095625" y="4873778"/>
          <a:ext cx="8629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550">
                  <a:extLst>
                    <a:ext uri="{9D8B030D-6E8A-4147-A177-3AD203B41FA5}">
                      <a16:colId xmlns:a16="http://schemas.microsoft.com/office/drawing/2014/main" val="4262287447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65167219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413551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5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Harsh Chauhan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1032222380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8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Heenal</a:t>
                      </a:r>
                      <a:r>
                        <a:rPr lang="en-US" dirty="0"/>
                        <a:t> Shah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1032222495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 Joshi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1032222500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Krishna Reddy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1032222618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63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344771" y="31700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12000" b="1" dirty="0">
                <a:solidFill>
                  <a:srgbClr val="231971"/>
                </a:solidFill>
                <a:latin typeface="Arial Rounded MT Bold" panose="020F0704030504030204" pitchFamily="34" charset="0"/>
                <a:ea typeface="Yu Mincho Light" panose="020B0400000000000000" pitchFamily="18" charset="-128"/>
                <a:cs typeface="Outfit Extra Bold" pitchFamily="34" charset="-120"/>
              </a:rPr>
              <a:t>THANK</a:t>
            </a:r>
          </a:p>
          <a:p>
            <a:pPr marL="0" indent="0">
              <a:lnSpc>
                <a:spcPts val="5550"/>
              </a:lnSpc>
              <a:buNone/>
            </a:pPr>
            <a:endParaRPr lang="en-US" sz="12000" b="1" dirty="0">
              <a:solidFill>
                <a:srgbClr val="231971"/>
              </a:solidFill>
              <a:latin typeface="Arial Rounded MT Bold" panose="020F0704030504030204" pitchFamily="34" charset="0"/>
              <a:ea typeface="Yu Mincho Light" panose="020B0400000000000000" pitchFamily="18" charset="-128"/>
              <a:cs typeface="Outfit Extra Bold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sz="12000" b="1" dirty="0">
              <a:solidFill>
                <a:srgbClr val="231971"/>
              </a:solidFill>
              <a:latin typeface="Arial Rounded MT Bold" panose="020F0704030504030204" pitchFamily="34" charset="0"/>
              <a:ea typeface="Yu Mincho Light" panose="020B0400000000000000" pitchFamily="18" charset="-128"/>
              <a:cs typeface="Outfit Extra Bold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US" sz="12000" b="1" dirty="0">
                <a:solidFill>
                  <a:srgbClr val="231971"/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Outfit Extra Bold" pitchFamily="34" charset="-120"/>
              </a:rPr>
              <a:t>  </a:t>
            </a:r>
            <a:r>
              <a:rPr lang="en-US" sz="12000" b="1" dirty="0">
                <a:solidFill>
                  <a:srgbClr val="231971"/>
                </a:solidFill>
                <a:latin typeface="Arial Rounded MT Bold" panose="020F0704030504030204" pitchFamily="34" charset="0"/>
                <a:ea typeface="Yu Mincho Light" panose="020B0400000000000000" pitchFamily="18" charset="-128"/>
                <a:cs typeface="Outfit Extra Bold" pitchFamily="34" charset="-120"/>
              </a:rPr>
              <a:t>YOU</a:t>
            </a:r>
            <a:endParaRPr lang="en-US" sz="12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562D9-169F-E9A9-BB20-D88B355C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924" y="7729432"/>
            <a:ext cx="1629002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C482C7-4306-9DBD-CE99-499F36BF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6" y="1743074"/>
            <a:ext cx="9896474" cy="614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87577-061E-DEC0-BB50-6EFFF760DD1A}"/>
              </a:ext>
            </a:extLst>
          </p:cNvPr>
          <p:cNvSpPr txBox="1"/>
          <p:nvPr/>
        </p:nvSpPr>
        <p:spPr>
          <a:xfrm>
            <a:off x="3820140" y="954456"/>
            <a:ext cx="6447810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System Architecture</a:t>
            </a:r>
            <a:endParaRPr lang="en-IN" sz="44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0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59845" y="1082278"/>
            <a:ext cx="107107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Outfit Extra Bold" pitchFamily="34" charset="-120"/>
              </a:rPr>
              <a:t>Automatic Speech Recognition (ASR)</a:t>
            </a:r>
            <a:endParaRPr lang="en-US" sz="4450" dirty="0">
              <a:latin typeface="Algerian" panose="04020705040A02060702" pitchFamily="8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853928" y="243256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ASR acts as the voice interpreter. It accurately converts speech into text, enabling the chatbot to understand diverse user input.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853928" y="36686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042642" y="3753683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Outfit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3591044" y="3668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Language Support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591044" y="415909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ASR supports various languages, allowing users to communicate naturally.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745605" y="36686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902767" y="3753683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Outfit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7482721" y="3668673"/>
            <a:ext cx="2859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Real-Time Processing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482721" y="415909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ASR processes speech in real-time, ensuring a seamless interaction.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853928" y="57297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012281" y="5814774"/>
            <a:ext cx="1935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Outfit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3591044" y="57297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Accuracy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3591044" y="622018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Accurate speech recognition is crucial for understanding user intent.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49FA00-3326-E1B6-1008-781EE41F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621" y="7153125"/>
            <a:ext cx="2715004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28649" y="1354606"/>
            <a:ext cx="93324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Outfit Extra Bold" pitchFamily="34" charset="-120"/>
              </a:rPr>
              <a:t>Natural Language Processing (NLP)</a:t>
            </a:r>
            <a:endParaRPr lang="en-US" sz="4450" dirty="0">
              <a:latin typeface="Algerian" panose="04020705040A02060702" pitchFamily="8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366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NLP is the chatbot's brain, understanding the meaning behind the words.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Intention Analysis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76261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NLP identifies the user's goal or intent, providing context for a relevant response.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Sentiment Analysis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32928" y="476261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NLP detects the emotion behind the words, allowing the chatbot to respond appropriately.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181475"/>
            <a:ext cx="34942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Contextual Understanding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72067" y="476261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NLP remembers past interactions, allowing the chatbot to maintain a coherent conversation.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A6C15E-35BD-F87C-A4FC-D166D862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396" y="7124550"/>
            <a:ext cx="2715004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10195" y="1261690"/>
            <a:ext cx="5527357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Outfit Extra Bold" pitchFamily="34" charset="-120"/>
              </a:rPr>
              <a:t>Text-to-Speech (TTS)</a:t>
            </a:r>
            <a:endParaRPr lang="en-US" sz="4350" dirty="0">
              <a:latin typeface="Algerian" panose="04020705040A02060702" pitchFamily="8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94767" y="3018914"/>
            <a:ext cx="130828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TTS makes the chatbot's voice natural and friendly, enhancing the user experience.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7" y="3621371"/>
            <a:ext cx="4360902" cy="88427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15747" y="483723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Text Input</a:t>
            </a:r>
            <a:endParaRPr lang="en-US" sz="21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215747" y="5315273"/>
            <a:ext cx="3918942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The chatbot receives a text response from the NLP engine.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669" y="3621371"/>
            <a:ext cx="4360902" cy="88427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6649" y="483723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Speech Synthesis</a:t>
            </a:r>
            <a:endParaRPr lang="en-US" sz="21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576649" y="5315273"/>
            <a:ext cx="3918942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TTS converts the text into spoken language.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572" y="3621371"/>
            <a:ext cx="4360902" cy="88427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552" y="483723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Audio Output</a:t>
            </a:r>
            <a:endParaRPr lang="en-US" sz="21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937552" y="5315273"/>
            <a:ext cx="3918942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The chatbot delivers its response in the user's preferred language.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91E9DD-27DE-2AB2-68DE-85DB090D4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5396" y="7522131"/>
            <a:ext cx="2715004" cy="707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25722" y="1058288"/>
            <a:ext cx="9247228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Outfit Extra Bold" pitchFamily="34" charset="-120"/>
              </a:rPr>
              <a:t>Large Language Models (LLMs)</a:t>
            </a:r>
            <a:endParaRPr lang="en-US" sz="4200" dirty="0">
              <a:latin typeface="Algerian" panose="04020705040A02060702" pitchFamily="8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306723" y="2119313"/>
            <a:ext cx="7635954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LLMs power the chatbot's intelligence, allowing it to generate human-like responses.</a:t>
            </a:r>
            <a:endParaRPr 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306723" y="3051215"/>
            <a:ext cx="3710345" cy="2627590"/>
          </a:xfrm>
          <a:prstGeom prst="roundRect">
            <a:avLst>
              <a:gd name="adj" fmla="val 344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529727" y="3274219"/>
            <a:ext cx="305383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Multilingual Capabilities</a:t>
            </a:r>
            <a:endParaRPr lang="en-US" sz="21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3529727" y="3739991"/>
            <a:ext cx="326433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LLMs support various languages, ensuring broad accessibility.</a:t>
            </a:r>
            <a:endParaRPr 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232452" y="3051215"/>
            <a:ext cx="3710345" cy="2627590"/>
          </a:xfrm>
          <a:prstGeom prst="roundRect">
            <a:avLst>
              <a:gd name="adj" fmla="val 344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455456" y="3274219"/>
            <a:ext cx="3264337" cy="6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Contextual Understanding</a:t>
            </a:r>
            <a:endParaRPr lang="en-US" sz="21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455456" y="4076581"/>
            <a:ext cx="3264337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LLMs grasp the conversation flow, allowing the chatbot to provide relevant and consistent responses.</a:t>
            </a:r>
            <a:endParaRPr 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3306723" y="5894189"/>
            <a:ext cx="7635954" cy="1601391"/>
          </a:xfrm>
          <a:prstGeom prst="roundRect">
            <a:avLst>
              <a:gd name="adj" fmla="val 565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3529727" y="6117193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Adaptive Learning</a:t>
            </a:r>
            <a:endParaRPr lang="en-US" sz="21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3529727" y="6582966"/>
            <a:ext cx="7189946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LLMs constantly improve, expanding their knowledge base and adapting to new information.</a:t>
            </a:r>
            <a:endParaRPr 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3AC8C-B006-6870-C96F-1D684B63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396" y="7139076"/>
            <a:ext cx="2715004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2687" y="413385"/>
            <a:ext cx="5668923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Outfit Extra Bold" pitchFamily="34" charset="-120"/>
              </a:rPr>
              <a:t>Language Translation</a:t>
            </a:r>
            <a:endParaRPr lang="en-US" sz="4350" dirty="0">
              <a:latin typeface="Algerian" panose="04020705040A02060702" pitchFamily="8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42687" y="1543050"/>
            <a:ext cx="13068776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Language translation bridges the gap between different languages, facilitating seamless communication.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557808" y="2908459"/>
            <a:ext cx="13068776" cy="2574608"/>
          </a:xfrm>
          <a:prstGeom prst="roundRect">
            <a:avLst>
              <a:gd name="adj" fmla="val 364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565428" y="2916079"/>
            <a:ext cx="13053536" cy="6398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4"/>
          <p:cNvSpPr/>
          <p:nvPr/>
        </p:nvSpPr>
        <p:spPr>
          <a:xfrm>
            <a:off x="788432" y="3057525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ea typeface="Arimo" pitchFamily="34" charset="-122"/>
                <a:cs typeface="Arial" panose="020B0604020202020204" pitchFamily="34" charset="0"/>
              </a:rPr>
              <a:t>User Input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319010" y="3057525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/>
              <a:t>Chatbot Response</a:t>
            </a:r>
          </a:p>
        </p:txBody>
      </p:sp>
      <p:sp>
        <p:nvSpPr>
          <p:cNvPr id="9" name="Shape 6"/>
          <p:cNvSpPr/>
          <p:nvPr/>
        </p:nvSpPr>
        <p:spPr>
          <a:xfrm>
            <a:off x="565428" y="3555921"/>
            <a:ext cx="13053536" cy="6398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788432" y="3697367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/>
              <a:t>English</a:t>
            </a:r>
          </a:p>
        </p:txBody>
      </p:sp>
      <p:sp>
        <p:nvSpPr>
          <p:cNvPr id="11" name="Text 8"/>
          <p:cNvSpPr/>
          <p:nvPr/>
        </p:nvSpPr>
        <p:spPr>
          <a:xfrm>
            <a:off x="7319010" y="3697367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/>
              <a:t>English</a:t>
            </a:r>
          </a:p>
        </p:txBody>
      </p:sp>
      <p:sp>
        <p:nvSpPr>
          <p:cNvPr id="12" name="Shape 9"/>
          <p:cNvSpPr/>
          <p:nvPr/>
        </p:nvSpPr>
        <p:spPr>
          <a:xfrm>
            <a:off x="565428" y="4195763"/>
            <a:ext cx="13053536" cy="6398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3" name="Text 10"/>
          <p:cNvSpPr/>
          <p:nvPr/>
        </p:nvSpPr>
        <p:spPr>
          <a:xfrm>
            <a:off x="788432" y="4337209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cs typeface="Arial" panose="020B0604020202020204" pitchFamily="34" charset="0"/>
              </a:rPr>
              <a:t>Hindi</a:t>
            </a:r>
          </a:p>
        </p:txBody>
      </p:sp>
      <p:sp>
        <p:nvSpPr>
          <p:cNvPr id="14" name="Text 11"/>
          <p:cNvSpPr/>
          <p:nvPr/>
        </p:nvSpPr>
        <p:spPr>
          <a:xfrm>
            <a:off x="7319010" y="4337209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/>
              <a:t>Hindi</a:t>
            </a:r>
          </a:p>
        </p:txBody>
      </p:sp>
      <p:sp>
        <p:nvSpPr>
          <p:cNvPr id="15" name="Shape 12"/>
          <p:cNvSpPr/>
          <p:nvPr/>
        </p:nvSpPr>
        <p:spPr>
          <a:xfrm>
            <a:off x="565428" y="4835604"/>
            <a:ext cx="13053536" cy="6398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6" name="Text 13"/>
          <p:cNvSpPr/>
          <p:nvPr/>
        </p:nvSpPr>
        <p:spPr>
          <a:xfrm>
            <a:off x="788432" y="4977051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/>
              <a:t>Marathi</a:t>
            </a:r>
          </a:p>
        </p:txBody>
      </p:sp>
      <p:sp>
        <p:nvSpPr>
          <p:cNvPr id="17" name="Text 14"/>
          <p:cNvSpPr/>
          <p:nvPr/>
        </p:nvSpPr>
        <p:spPr>
          <a:xfrm>
            <a:off x="7319010" y="4977051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ea typeface="Arimo" pitchFamily="34" charset="-122"/>
                <a:cs typeface="Arial" panose="020B0604020202020204" pitchFamily="34" charset="0"/>
              </a:rPr>
              <a:t>Marathi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94477F-FB93-57D6-88E2-0F827344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491" y="7153125"/>
            <a:ext cx="2715004" cy="1076475"/>
          </a:xfrm>
          <a:prstGeom prst="rect">
            <a:avLst/>
          </a:prstGeom>
        </p:spPr>
      </p:pic>
      <p:sp>
        <p:nvSpPr>
          <p:cNvPr id="22" name="Shape 12">
            <a:extLst>
              <a:ext uri="{FF2B5EF4-FFF2-40B4-BE49-F238E27FC236}">
                <a16:creationId xmlns:a16="http://schemas.microsoft.com/office/drawing/2014/main" id="{193E8819-FCB3-F6E5-9650-AB01F888D015}"/>
              </a:ext>
            </a:extLst>
          </p:cNvPr>
          <p:cNvSpPr/>
          <p:nvPr/>
        </p:nvSpPr>
        <p:spPr>
          <a:xfrm>
            <a:off x="639723" y="6096358"/>
            <a:ext cx="13053536" cy="6398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4" name="Shape 9">
            <a:extLst>
              <a:ext uri="{FF2B5EF4-FFF2-40B4-BE49-F238E27FC236}">
                <a16:creationId xmlns:a16="http://schemas.microsoft.com/office/drawing/2014/main" id="{F64218D6-740C-7EAE-360F-F4FF55FBC291}"/>
              </a:ext>
            </a:extLst>
          </p:cNvPr>
          <p:cNvSpPr/>
          <p:nvPr/>
        </p:nvSpPr>
        <p:spPr>
          <a:xfrm>
            <a:off x="542687" y="5456992"/>
            <a:ext cx="13053536" cy="6398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C0875-F779-4766-1EAF-8B239A238C74}"/>
              </a:ext>
            </a:extLst>
          </p:cNvPr>
          <p:cNvSpPr txBox="1"/>
          <p:nvPr/>
        </p:nvSpPr>
        <p:spPr>
          <a:xfrm>
            <a:off x="7229476" y="559843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Telugu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044A3-12C9-E452-60BC-74B929B3600D}"/>
              </a:ext>
            </a:extLst>
          </p:cNvPr>
          <p:cNvSpPr txBox="1"/>
          <p:nvPr/>
        </p:nvSpPr>
        <p:spPr>
          <a:xfrm>
            <a:off x="718065" y="5592247"/>
            <a:ext cx="9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Telugu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70E48-1C26-5276-80B9-8E4103C9FABE}"/>
              </a:ext>
            </a:extLst>
          </p:cNvPr>
          <p:cNvSpPr txBox="1"/>
          <p:nvPr/>
        </p:nvSpPr>
        <p:spPr>
          <a:xfrm>
            <a:off x="788432" y="6252567"/>
            <a:ext cx="10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Tamil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F7205-CD2E-5F21-FE00-D73E1E20069C}"/>
              </a:ext>
            </a:extLst>
          </p:cNvPr>
          <p:cNvSpPr txBox="1"/>
          <p:nvPr/>
        </p:nvSpPr>
        <p:spPr>
          <a:xfrm>
            <a:off x="7311391" y="6238876"/>
            <a:ext cx="132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Tamil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15264" y="516613"/>
            <a:ext cx="616589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Outfit Extra Bold" pitchFamily="34" charset="-120"/>
              </a:rPr>
              <a:t>Microsoft/DialoGPT-Medium</a:t>
            </a:r>
            <a:endParaRPr lang="en-US" sz="3550" dirty="0">
              <a:latin typeface="Algerian" panose="04020705040A02060702" pitchFamily="8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424952" y="1481078"/>
            <a:ext cx="7876223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DialoGPT-Medium is a powerful conversational model trained on a massive dataset.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52" y="1974473"/>
            <a:ext cx="452795" cy="4527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424952" y="2608361"/>
            <a:ext cx="2264212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Conversational Flow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3424952" y="2999958"/>
            <a:ext cx="7876223" cy="579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DialoGPT-Medium excels at generating natural-sounding and engaging responses, mimicking human conversation.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52" y="4122717"/>
            <a:ext cx="452795" cy="45279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424952" y="4756606"/>
            <a:ext cx="2264212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Multilingual Support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3424952" y="5148203"/>
            <a:ext cx="7876223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DialoGPT-Medium handles multiple languages, supporting the chatbot's multilingual capabilities.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952" y="5981283"/>
            <a:ext cx="452795" cy="45279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424952" y="6615172"/>
            <a:ext cx="2791063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Mongolian Baiti" panose="03000500000000000000" pitchFamily="66" charset="0"/>
                <a:ea typeface="Yu Mincho Light" panose="020B0400000000000000" pitchFamily="18" charset="-128"/>
                <a:cs typeface="Mongolian Baiti" panose="03000500000000000000" pitchFamily="66" charset="0"/>
              </a:rPr>
              <a:t>Contextual Understanding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3424952" y="7006768"/>
            <a:ext cx="7876223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DialoGPT-Medium maintains context throughout the conversation, providing coherent responses.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458A-9FF9-F931-C0A5-D4C51BD6F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7098" y="7691332"/>
            <a:ext cx="1629002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16B69-E6F5-8455-C896-FA2B0E55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59" y="1780744"/>
            <a:ext cx="7754432" cy="6173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FDEC3-06A5-7D59-42AF-2A21C1C0AA11}"/>
              </a:ext>
            </a:extLst>
          </p:cNvPr>
          <p:cNvSpPr txBox="1"/>
          <p:nvPr/>
        </p:nvSpPr>
        <p:spPr>
          <a:xfrm>
            <a:off x="5867401" y="781050"/>
            <a:ext cx="22288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b="1" dirty="0">
                <a:solidFill>
                  <a:srgbClr val="231971"/>
                </a:solidFill>
                <a:latin typeface="Algerian" panose="04020705040A02060702" pitchFamily="82" charset="0"/>
                <a:ea typeface="Yu Mincho Light" panose="020B0400000000000000" pitchFamily="18" charset="-128"/>
                <a:cs typeface="Outfit Extra Bold" pitchFamily="34" charset="-120"/>
              </a:rPr>
              <a:t>OUTPUT</a:t>
            </a:r>
            <a:endParaRPr lang="en-US" sz="4450" dirty="0">
              <a:latin typeface="Algerian" panose="04020705040A02060702" pitchFamily="82" charset="0"/>
            </a:endParaRPr>
          </a:p>
          <a:p>
            <a:endParaRPr lang="en-IN" sz="44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5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400</Words>
  <Application>Microsoft Office PowerPoint</Application>
  <PresentationFormat>Custom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Algerian</vt:lpstr>
      <vt:lpstr>Arial Rounded MT Bold</vt:lpstr>
      <vt:lpstr>Mongolian Baiti</vt:lpstr>
      <vt:lpstr>Arimo</vt:lpstr>
      <vt:lpstr>Yu Mincho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 joshi</cp:lastModifiedBy>
  <cp:revision>10</cp:revision>
  <dcterms:created xsi:type="dcterms:W3CDTF">2024-11-14T16:49:46Z</dcterms:created>
  <dcterms:modified xsi:type="dcterms:W3CDTF">2024-11-14T17:47:34Z</dcterms:modified>
</cp:coreProperties>
</file>