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60" r:id="rId8"/>
    <p:sldId id="270" r:id="rId9"/>
    <p:sldId id="269" r:id="rId10"/>
    <p:sldId id="261" r:id="rId11"/>
    <p:sldId id="263" r:id="rId12"/>
    <p:sldId id="265" r:id="rId13"/>
    <p:sldId id="278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FF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Koszyk Inflacyjny (żywność)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8-41A8-9D60-C780CF0B1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C8-41A8-9D60-C780CF0B1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6C8-41A8-9D60-C780CF0B1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C8-41A8-9D60-C780CF0B1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6C8-41A8-9D60-C780CF0B1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C8-41A8-9D60-C780CF0B1E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6C8-41A8-9D60-C780CF0B1EC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6C8-41A8-9D60-C780CF0B1E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6C8-41A8-9D60-C780CF0B1E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6C8-41A8-9D60-C780CF0B1EC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16C8-41A8-9D60-C780CF0B1EC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6C8-41A8-9D60-C780CF0B1EC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Mleko i przetwory</c:v>
                </c:pt>
                <c:pt idx="1">
                  <c:v>Owoce i Warzywa</c:v>
                </c:pt>
                <c:pt idx="2">
                  <c:v>Produkty zbożowe</c:v>
                </c:pt>
                <c:pt idx="3">
                  <c:v>Mięso</c:v>
                </c:pt>
                <c:pt idx="4">
                  <c:v>Ryba</c:v>
                </c:pt>
                <c:pt idx="5">
                  <c:v>Inne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11.9</c:v>
                </c:pt>
                <c:pt idx="1">
                  <c:v>14</c:v>
                </c:pt>
                <c:pt idx="2">
                  <c:v>7.7</c:v>
                </c:pt>
                <c:pt idx="3">
                  <c:v>4.5</c:v>
                </c:pt>
                <c:pt idx="4">
                  <c:v>1.1000000000000001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8-41A8-9D60-C780CF0B1E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50FA5D-303F-4314-8C34-6B7436584B9E}"/>
              </a:ext>
            </a:extLst>
          </p:cNvPr>
          <p:cNvGrpSpPr/>
          <p:nvPr/>
        </p:nvGrpSpPr>
        <p:grpSpPr>
          <a:xfrm>
            <a:off x="4740112" y="2690336"/>
            <a:ext cx="2711776" cy="1836478"/>
            <a:chOff x="5225593" y="2403338"/>
            <a:chExt cx="2711776" cy="14800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636C51-4884-491D-B250-19BD59457432}"/>
                </a:ext>
              </a:extLst>
            </p:cNvPr>
            <p:cNvSpPr txBox="1"/>
            <p:nvPr/>
          </p:nvSpPr>
          <p:spPr>
            <a:xfrm>
              <a:off x="5225593" y="2403338"/>
              <a:ext cx="2711776" cy="1066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2060"/>
                  </a:solidFill>
                  <a:latin typeface="Broadway" panose="04040905080B02020502" pitchFamily="82" charset="0"/>
                </a:rPr>
                <a:t>SAD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F6F2C3-6F0F-4551-99C2-90F81BA33F35}"/>
                </a:ext>
              </a:extLst>
            </p:cNvPr>
            <p:cNvSpPr txBox="1"/>
            <p:nvPr/>
          </p:nvSpPr>
          <p:spPr>
            <a:xfrm>
              <a:off x="5600307" y="3511334"/>
              <a:ext cx="2054258" cy="37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Problem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AEF42-B388-41C0-8D55-08C6D7F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5" y="4874441"/>
            <a:ext cx="1296244" cy="129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2D8B4-ED35-4FB8-819D-A330141C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2" y="1857865"/>
            <a:ext cx="1403808" cy="1403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F32C5-89A4-47CD-A40E-CA89CA873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9" y="2100424"/>
            <a:ext cx="1332015" cy="133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EDC7B-3D7B-4FDE-9AAE-A19C311FF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32" y="4757574"/>
            <a:ext cx="1529979" cy="1529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6D984-3592-4FD4-9517-6CA3F7BDB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45" y="461912"/>
            <a:ext cx="1541017" cy="15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D71C4-F52A-4AEB-8C00-1EAA67A3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6" y="439980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A16DA-6E24-45E9-A280-FEC7ED2CA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4399807"/>
            <a:ext cx="1181188" cy="1181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EECF9-6B73-4C5C-857D-37CFDEF2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4" y="5789306"/>
            <a:ext cx="811031" cy="811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144B6-5879-4F50-8B0A-B28D56F9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5800143"/>
            <a:ext cx="811031" cy="811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91A6D3-B862-41A9-BAB8-25D9D74E9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69" y="615592"/>
            <a:ext cx="5074820" cy="3504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6A71-53D4-4540-B8E2-222E81192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629" y="615592"/>
            <a:ext cx="5074821" cy="35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9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8B724-5A4A-4EC8-8828-DB9447E6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4" y="911890"/>
            <a:ext cx="2293224" cy="229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C2EFC-590D-4832-BE93-DE39709A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6" y="3843626"/>
            <a:ext cx="2198956" cy="219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3559E2-0466-499B-BFAC-0BFCFD46D06F}"/>
              </a:ext>
            </a:extLst>
          </p:cNvPr>
          <p:cNvSpPr/>
          <p:nvPr/>
        </p:nvSpPr>
        <p:spPr>
          <a:xfrm>
            <a:off x="1645574" y="3407791"/>
            <a:ext cx="3883843" cy="101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B7497AAA-A3D5-4495-90AA-B9D257AC4FD6}"/>
              </a:ext>
            </a:extLst>
          </p:cNvPr>
          <p:cNvSpPr/>
          <p:nvPr/>
        </p:nvSpPr>
        <p:spPr>
          <a:xfrm>
            <a:off x="5963680" y="2938808"/>
            <a:ext cx="1615126" cy="1140643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F5531-91FC-4BBF-B653-8264E0189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64" y="1376466"/>
            <a:ext cx="3657295" cy="36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40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39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8768C6-487E-41B1-AE4B-7D34BB63A077}"/>
              </a:ext>
            </a:extLst>
          </p:cNvPr>
          <p:cNvSpPr/>
          <p:nvPr/>
        </p:nvSpPr>
        <p:spPr>
          <a:xfrm>
            <a:off x="2677211" y="1178351"/>
            <a:ext cx="6825007" cy="442117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3E44B-D5D7-4453-8F2C-D35CAA069620}"/>
              </a:ext>
            </a:extLst>
          </p:cNvPr>
          <p:cNvSpPr/>
          <p:nvPr/>
        </p:nvSpPr>
        <p:spPr>
          <a:xfrm>
            <a:off x="9502217" y="1173637"/>
            <a:ext cx="763571" cy="4421171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0BA1B-37FD-41AF-98DF-EFC9D223902C}"/>
              </a:ext>
            </a:extLst>
          </p:cNvPr>
          <p:cNvSpPr/>
          <p:nvPr/>
        </p:nvSpPr>
        <p:spPr>
          <a:xfrm>
            <a:off x="10265789" y="1173637"/>
            <a:ext cx="339365" cy="442117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0BC9ED-4AE9-4F1D-8A49-A2B4BE87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2" y="3021040"/>
            <a:ext cx="1128584" cy="112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6CEDB-0587-41FD-A487-69B99B96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4" y="3021041"/>
            <a:ext cx="1128583" cy="1128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92306A-440B-4AD4-A18B-735338F8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60394"/>
            <a:ext cx="1107860" cy="1107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42071-450A-4BCD-9319-B8B26AA7F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4" y="4930224"/>
            <a:ext cx="1181188" cy="1181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A849E-99BC-4779-8655-DBB1E1D07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58" y="4927155"/>
            <a:ext cx="1181188" cy="118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37A09-C93A-4419-ACB0-2D26C53EB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021040"/>
            <a:ext cx="1036794" cy="1036794"/>
          </a:xfrm>
          <a:prstGeom prst="rect">
            <a:avLst/>
          </a:prstGeom>
        </p:spPr>
      </p:pic>
      <p:pic>
        <p:nvPicPr>
          <p:cNvPr id="13" name="Picture 2" descr="Free vector map of europe">
            <a:extLst>
              <a:ext uri="{FF2B5EF4-FFF2-40B4-BE49-F238E27FC236}">
                <a16:creationId xmlns:a16="http://schemas.microsoft.com/office/drawing/2014/main" id="{D7621E10-7D28-4BE0-AF74-DEB19883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6670" r="5821" b="10142"/>
          <a:stretch/>
        </p:blipFill>
        <p:spPr bwMode="auto">
          <a:xfrm>
            <a:off x="4337084" y="1811350"/>
            <a:ext cx="3370363" cy="32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24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48C97-555B-44B1-893C-C5E9BF34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460295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109DD-046D-4165-A77C-68C1F47A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45" y="139075"/>
            <a:ext cx="9847718" cy="64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932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36279-D739-443C-9C70-1CB693A8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386967"/>
            <a:ext cx="1181188" cy="118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B7FFA-2D24-47ED-AB73-F9EC9E23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93" y="236756"/>
            <a:ext cx="9548470" cy="62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0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5801D-A097-408C-A330-043FFE47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" y="538696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4094A-A0D5-4FFF-AF87-73262074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4" y="306429"/>
            <a:ext cx="9441749" cy="61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88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B64F6-AB14-423B-9AB1-53CBD8A1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3" y="0"/>
            <a:ext cx="1050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47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CC6E7-12DD-45D7-B146-9D4253A73A5A}"/>
              </a:ext>
            </a:extLst>
          </p:cNvPr>
          <p:cNvSpPr txBox="1"/>
          <p:nvPr/>
        </p:nvSpPr>
        <p:spPr>
          <a:xfrm>
            <a:off x="1613553" y="1159497"/>
            <a:ext cx="896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i="1" dirty="0" err="1">
                <a:solidFill>
                  <a:srgbClr val="002060"/>
                </a:solidFill>
              </a:rPr>
              <a:t>Summary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2AD-0CD8-4321-B0BF-A8DB6A54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81" y="2781692"/>
            <a:ext cx="2746037" cy="27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E75CC2-B0EB-4B9B-B9FB-345F1F82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46" y="2071115"/>
            <a:ext cx="7194280" cy="4968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2BF8B-DD30-4A63-8C22-6B347C597F59}"/>
              </a:ext>
            </a:extLst>
          </p:cNvPr>
          <p:cNvSpPr txBox="1"/>
          <p:nvPr/>
        </p:nvSpPr>
        <p:spPr>
          <a:xfrm>
            <a:off x="2127315" y="263951"/>
            <a:ext cx="79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Polsce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2C79-A8C7-41BA-9D6D-AEE1D35260A0}"/>
              </a:ext>
            </a:extLst>
          </p:cNvPr>
          <p:cNvSpPr txBox="1"/>
          <p:nvPr/>
        </p:nvSpPr>
        <p:spPr>
          <a:xfrm>
            <a:off x="664590" y="1208188"/>
            <a:ext cx="681557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jest wzrostem poziomu cen w gospodarce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literaturze ekonomicznej często spotyka się podział inflacji na cztery kategorie: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Pełzająca</a:t>
            </a:r>
            <a:r>
              <a:rPr lang="pl-PL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(&lt; 5%)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Krocząca</a:t>
            </a:r>
            <a:r>
              <a:rPr lang="pl-PL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(5-10%)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Galopująca</a:t>
            </a: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(10-100%)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Hiperinflacja</a:t>
            </a:r>
            <a:r>
              <a:rPr lang="pl-P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(&gt; 100%)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2BBB-1DD8-4AD7-AC1F-F69815D25922}"/>
              </a:ext>
            </a:extLst>
          </p:cNvPr>
          <p:cNvSpPr/>
          <p:nvPr/>
        </p:nvSpPr>
        <p:spPr>
          <a:xfrm>
            <a:off x="5656082" y="2922310"/>
            <a:ext cx="4986780" cy="319097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A553B-675D-409B-B263-360464AB1D39}"/>
              </a:ext>
            </a:extLst>
          </p:cNvPr>
          <p:cNvSpPr/>
          <p:nvPr/>
        </p:nvSpPr>
        <p:spPr>
          <a:xfrm>
            <a:off x="10642862" y="2922310"/>
            <a:ext cx="537327" cy="3190976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4645-B154-476A-815E-74E7699F25CE}"/>
              </a:ext>
            </a:extLst>
          </p:cNvPr>
          <p:cNvSpPr/>
          <p:nvPr/>
        </p:nvSpPr>
        <p:spPr>
          <a:xfrm>
            <a:off x="11184846" y="2922310"/>
            <a:ext cx="259294" cy="319097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B8A-EB40-40CD-AEC2-EAE5B19CC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67" y="7458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44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F5194-D40C-45FA-A480-0C2B44A8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" y="4412530"/>
            <a:ext cx="2280501" cy="2280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F4633-911D-412C-ABE1-3DC6BC1AC89A}"/>
              </a:ext>
            </a:extLst>
          </p:cNvPr>
          <p:cNvSpPr txBox="1"/>
          <p:nvPr/>
        </p:nvSpPr>
        <p:spPr>
          <a:xfrm>
            <a:off x="3066068" y="3620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https://sdw.ecb.europa.eu/browse.do?node=9691209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6AB4B-C39C-4354-A8ED-EF3447D33842}"/>
              </a:ext>
            </a:extLst>
          </p:cNvPr>
          <p:cNvSpPr txBox="1"/>
          <p:nvPr/>
        </p:nvSpPr>
        <p:spPr>
          <a:xfrm>
            <a:off x="3066068" y="35146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https://www.statista.com/outlook/cmo/food/czechia#revenue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2947-CB4F-482D-8B21-6DDA8BEE9809}"/>
              </a:ext>
            </a:extLst>
          </p:cNvPr>
          <p:cNvSpPr txBox="1"/>
          <p:nvPr/>
        </p:nvSpPr>
        <p:spPr>
          <a:xfrm>
            <a:off x="3066068" y="1160340"/>
            <a:ext cx="98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https://www.statista.com/statistics/1268010/czechia-average-monthly-gross-wage/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255C-7638-4E10-9970-40A332A0022B}"/>
              </a:ext>
            </a:extLst>
          </p:cNvPr>
          <p:cNvSpPr txBox="1"/>
          <p:nvPr/>
        </p:nvSpPr>
        <p:spPr>
          <a:xfrm>
            <a:off x="3066068" y="1557410"/>
            <a:ext cx="1018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https://www.statista.com/statistics/1096753/gross-earnings-men-monthly-average-germany/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40C-CB9B-4426-866B-5E0A6EA42A6F}"/>
              </a:ext>
            </a:extLst>
          </p:cNvPr>
          <p:cNvSpPr txBox="1"/>
          <p:nvPr/>
        </p:nvSpPr>
        <p:spPr>
          <a:xfrm>
            <a:off x="3066068" y="1954480"/>
            <a:ext cx="1018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https://www.statista.com/statistics/1253996/poland-average-gross-wages-and-salaries/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76052-1397-4085-B703-EA439163C19B}"/>
              </a:ext>
            </a:extLst>
          </p:cNvPr>
          <p:cNvSpPr txBox="1"/>
          <p:nvPr/>
        </p:nvSpPr>
        <p:spPr>
          <a:xfrm>
            <a:off x="3066068" y="2323812"/>
            <a:ext cx="1038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https://www.macrotrends.net/2548/euro-dollar-exchange-rate-historical-chart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854D2-E1BB-4059-8C19-2D22C0FF3A3C}"/>
              </a:ext>
            </a:extLst>
          </p:cNvPr>
          <p:cNvSpPr txBox="1"/>
          <p:nvPr/>
        </p:nvSpPr>
        <p:spPr>
          <a:xfrm>
            <a:off x="3066068" y="2720882"/>
            <a:ext cx="112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https://tradingeconomics.com/czech-republic/wages#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06A35-75ED-4A78-8C2C-64736F1389EF}"/>
              </a:ext>
            </a:extLst>
          </p:cNvPr>
          <p:cNvSpPr txBox="1"/>
          <p:nvPr/>
        </p:nvSpPr>
        <p:spPr>
          <a:xfrm>
            <a:off x="3066068" y="31179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DFBF1-317D-4C33-938D-6F1E20075064}"/>
              </a:ext>
            </a:extLst>
          </p:cNvPr>
          <p:cNvSpPr txBox="1"/>
          <p:nvPr/>
        </p:nvSpPr>
        <p:spPr>
          <a:xfrm>
            <a:off x="3066068" y="39112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https://www.statista.com/outlook/cmo/food/poland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FE894-A241-4E93-8A81-F4ED0F883481}"/>
              </a:ext>
            </a:extLst>
          </p:cNvPr>
          <p:cNvSpPr txBox="1"/>
          <p:nvPr/>
        </p:nvSpPr>
        <p:spPr>
          <a:xfrm>
            <a:off x="3066068" y="7591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https://data.oecd.org/conversion/exchange-rates.htm</a:t>
            </a:r>
          </a:p>
        </p:txBody>
      </p:sp>
    </p:spTree>
    <p:extLst>
      <p:ext uri="{BB962C8B-B14F-4D97-AF65-F5344CB8AC3E}">
        <p14:creationId xmlns:p14="http://schemas.microsoft.com/office/powerpoint/2010/main" val="27234168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47533D-DA97-4D4F-8698-1B80CA6C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669205"/>
              </p:ext>
            </p:extLst>
          </p:nvPr>
        </p:nvGraphicFramePr>
        <p:xfrm>
          <a:off x="2032000" y="372971"/>
          <a:ext cx="8128000" cy="611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86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B8BF7-06C9-4B1F-B878-CAB7BD3A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3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B0EDA-463D-4F4D-B8C7-2585FE80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F7875-5337-4B04-BD67-818D949F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59ECC-BA3C-4E22-B3E2-4B26DD4FE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A5F71-37F8-4227-BEA6-E617FAFD3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71" y="2159936"/>
            <a:ext cx="5650708" cy="390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1CA5-E9D0-4334-88A5-BB29C9253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723" y="2159936"/>
            <a:ext cx="5650708" cy="3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8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F8BAC-446F-421A-A720-415CAF82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01599-3A84-4C3D-A93E-26871C6B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2" y="1665862"/>
            <a:ext cx="6354775" cy="49140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27141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0.9941743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6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2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A0BE5-166C-4389-B4CC-BA6CFB31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4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2D7D5-9C9C-4F18-8729-C6AE74627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69" y="2159936"/>
            <a:ext cx="5650709" cy="3902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275F71-9CF2-4C97-9962-0B349D1D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723" y="2159936"/>
            <a:ext cx="5650708" cy="3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03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46126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0.9059034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4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1E738-7643-48CB-B13E-F0F242417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1" y="1910390"/>
            <a:ext cx="5793750" cy="44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1589</TotalTime>
  <Words>230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Broadway</vt:lpstr>
      <vt:lpstr>Calibri</vt:lpstr>
      <vt:lpstr>Calibri Light</vt:lpstr>
      <vt:lpstr>Cambria Math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Harbar</dc:creator>
  <cp:lastModifiedBy>Yaroslav Harbar</cp:lastModifiedBy>
  <cp:revision>22</cp:revision>
  <dcterms:created xsi:type="dcterms:W3CDTF">2022-12-08T14:59:33Z</dcterms:created>
  <dcterms:modified xsi:type="dcterms:W3CDTF">2022-12-09T17:28:48Z</dcterms:modified>
</cp:coreProperties>
</file>