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9" r:id="rId5"/>
    <p:sldId id="267" r:id="rId6"/>
    <p:sldId id="268" r:id="rId7"/>
    <p:sldId id="260" r:id="rId8"/>
    <p:sldId id="270" r:id="rId9"/>
    <p:sldId id="269" r:id="rId10"/>
    <p:sldId id="261" r:id="rId11"/>
    <p:sldId id="263" r:id="rId12"/>
    <p:sldId id="265" r:id="rId13"/>
    <p:sldId id="278" r:id="rId14"/>
    <p:sldId id="271" r:id="rId15"/>
    <p:sldId id="266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0000"/>
    <a:srgbClr val="FFC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Koszyk Inflacyjny (żywność)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6C8-41A8-9D60-C780CF0B1E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6C8-41A8-9D60-C780CF0B1E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16C8-41A8-9D60-C780CF0B1E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6C8-41A8-9D60-C780CF0B1EC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16C8-41A8-9D60-C780CF0B1EC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6C8-41A8-9D60-C780CF0B1EC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16C8-41A8-9D60-C780CF0B1EC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6C8-41A8-9D60-C780CF0B1EC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16C8-41A8-9D60-C780CF0B1EC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16C8-41A8-9D60-C780CF0B1EC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16C8-41A8-9D60-C780CF0B1EC3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16C8-41A8-9D60-C780CF0B1EC3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Mleko i przetwory</c:v>
                </c:pt>
                <c:pt idx="1">
                  <c:v>Owoce i Warzywa</c:v>
                </c:pt>
                <c:pt idx="2">
                  <c:v>Produkty zbożowe</c:v>
                </c:pt>
                <c:pt idx="3">
                  <c:v>Mięso</c:v>
                </c:pt>
                <c:pt idx="4">
                  <c:v>Ryby</c:v>
                </c:pt>
                <c:pt idx="5">
                  <c:v>Inne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11.9</c:v>
                </c:pt>
                <c:pt idx="1">
                  <c:v>14</c:v>
                </c:pt>
                <c:pt idx="2">
                  <c:v>7.7</c:v>
                </c:pt>
                <c:pt idx="3">
                  <c:v>4.5</c:v>
                </c:pt>
                <c:pt idx="4">
                  <c:v>1.1000000000000001</c:v>
                </c:pt>
                <c:pt idx="5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8-41A8-9D60-C780CF0B1EC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7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3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5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6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4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50FA5D-303F-4314-8C34-6B7436584B9E}"/>
              </a:ext>
            </a:extLst>
          </p:cNvPr>
          <p:cNvGrpSpPr/>
          <p:nvPr/>
        </p:nvGrpSpPr>
        <p:grpSpPr>
          <a:xfrm>
            <a:off x="4740112" y="2690336"/>
            <a:ext cx="2711776" cy="1836478"/>
            <a:chOff x="5225593" y="2403338"/>
            <a:chExt cx="2711776" cy="14800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636C51-4884-491D-B250-19BD59457432}"/>
                </a:ext>
              </a:extLst>
            </p:cNvPr>
            <p:cNvSpPr txBox="1"/>
            <p:nvPr/>
          </p:nvSpPr>
          <p:spPr>
            <a:xfrm>
              <a:off x="5225593" y="2403338"/>
              <a:ext cx="2711776" cy="1066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002060"/>
                  </a:solidFill>
                  <a:latin typeface="Broadway" panose="04040905080B02020502" pitchFamily="82" charset="0"/>
                </a:rPr>
                <a:t>SAD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F6F2C3-6F0F-4551-99C2-90F81BA33F35}"/>
                </a:ext>
              </a:extLst>
            </p:cNvPr>
            <p:cNvSpPr txBox="1"/>
            <p:nvPr/>
          </p:nvSpPr>
          <p:spPr>
            <a:xfrm>
              <a:off x="5600307" y="3511334"/>
              <a:ext cx="2054258" cy="372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Problem 2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3DAEF42-B388-41C0-8D55-08C6D7F1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325" y="4874441"/>
            <a:ext cx="1296244" cy="1296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A2D8B4-ED35-4FB8-819D-A330141C1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92" y="1857865"/>
            <a:ext cx="1403808" cy="14038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3F32C5-89A4-47CD-A40E-CA89CA873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489" y="2100424"/>
            <a:ext cx="1332015" cy="1332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EDC7B-3D7B-4FDE-9AAE-A19C311FF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432" y="4757574"/>
            <a:ext cx="1529979" cy="15299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66D984-3592-4FD4-9517-6CA3F7BDB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45" y="461912"/>
            <a:ext cx="1541017" cy="15410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1F0D0D-206E-49EC-87AC-7ED97FA4BDAF}"/>
              </a:ext>
            </a:extLst>
          </p:cNvPr>
          <p:cNvSpPr txBox="1"/>
          <p:nvPr/>
        </p:nvSpPr>
        <p:spPr>
          <a:xfrm>
            <a:off x="4451023" y="5303093"/>
            <a:ext cx="328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i="1" dirty="0">
                <a:solidFill>
                  <a:srgbClr val="002060"/>
                </a:solidFill>
                <a:latin typeface="Arial" panose="020B0604020202020204" pitchFamily="34" charset="0"/>
              </a:rPr>
              <a:t>Yaroslav Harbar</a:t>
            </a:r>
            <a:r>
              <a:rPr lang="pl-PL" sz="1600" i="1">
                <a:solidFill>
                  <a:srgbClr val="002060"/>
                </a:solidFill>
                <a:latin typeface="Arial" panose="020B0604020202020204" pitchFamily="34" charset="0"/>
              </a:rPr>
              <a:t>, 317044</a:t>
            </a:r>
            <a:endParaRPr lang="pl-PL" sz="1600" b="0" i="1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1600" b="0" i="1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Joanna </a:t>
            </a:r>
            <a:r>
              <a:rPr lang="en-US" sz="1600" b="0" i="1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Sokołowska</a:t>
            </a:r>
            <a:r>
              <a:rPr lang="en-US" sz="1600" b="0" i="1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289463</a:t>
            </a:r>
            <a:endParaRPr lang="pl-PL" sz="1600" b="0" i="1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3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CD71C4-F52A-4AEB-8C00-1EAA67A3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96" y="4399807"/>
            <a:ext cx="1181188" cy="1181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A16DA-6E24-45E9-A280-FEC7ED2CA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29" y="4399807"/>
            <a:ext cx="1181188" cy="1181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6EECF9-6B73-4C5C-857D-37CFDEF26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74" y="5789306"/>
            <a:ext cx="811031" cy="811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5144B6-5879-4F50-8B0A-B28D56F9B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24" y="5800143"/>
            <a:ext cx="811031" cy="8110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468A9C-116C-46F6-B0B1-2DF433DC4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613" y="277960"/>
            <a:ext cx="5048729" cy="3902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59751E-F6DC-498B-B134-B1C456EE6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58" y="288797"/>
            <a:ext cx="5048729" cy="39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496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8B724-5A4A-4EC8-8828-DB9447E6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84" y="911890"/>
            <a:ext cx="2293224" cy="2293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5C2EFC-590D-4832-BE93-DE39709AE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26" y="3843626"/>
            <a:ext cx="2198956" cy="21989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3559E2-0466-499B-BFAC-0BFCFD46D06F}"/>
              </a:ext>
            </a:extLst>
          </p:cNvPr>
          <p:cNvSpPr/>
          <p:nvPr/>
        </p:nvSpPr>
        <p:spPr>
          <a:xfrm>
            <a:off x="1645574" y="3407791"/>
            <a:ext cx="3883843" cy="101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B7497AAA-A3D5-4495-90AA-B9D257AC4FD6}"/>
              </a:ext>
            </a:extLst>
          </p:cNvPr>
          <p:cNvSpPr/>
          <p:nvPr/>
        </p:nvSpPr>
        <p:spPr>
          <a:xfrm>
            <a:off x="5970132" y="2858678"/>
            <a:ext cx="1615126" cy="1140643"/>
          </a:xfrm>
          <a:prstGeom prst="math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4F5531-91FC-4BBF-B653-8264E0189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64" y="1376466"/>
            <a:ext cx="3657295" cy="36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640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D9AB94-2AA6-4874-91F9-78A231FC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59" y="0"/>
            <a:ext cx="9929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0395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D9AB94-2AA6-4874-91F9-78A231FC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59" y="0"/>
            <a:ext cx="992968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8768C6-487E-41B1-AE4B-7D34BB63A077}"/>
              </a:ext>
            </a:extLst>
          </p:cNvPr>
          <p:cNvSpPr/>
          <p:nvPr/>
        </p:nvSpPr>
        <p:spPr>
          <a:xfrm>
            <a:off x="2677211" y="1178351"/>
            <a:ext cx="6825007" cy="442117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3E44B-D5D7-4453-8F2C-D35CAA069620}"/>
              </a:ext>
            </a:extLst>
          </p:cNvPr>
          <p:cNvSpPr/>
          <p:nvPr/>
        </p:nvSpPr>
        <p:spPr>
          <a:xfrm>
            <a:off x="9502217" y="1173637"/>
            <a:ext cx="763571" cy="4421171"/>
          </a:xfrm>
          <a:prstGeom prst="rect">
            <a:avLst/>
          </a:prstGeom>
          <a:solidFill>
            <a:srgbClr val="FFC412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0BA1B-37FD-41AF-98DF-EFC9D223902C}"/>
              </a:ext>
            </a:extLst>
          </p:cNvPr>
          <p:cNvSpPr/>
          <p:nvPr/>
        </p:nvSpPr>
        <p:spPr>
          <a:xfrm>
            <a:off x="10265789" y="1173637"/>
            <a:ext cx="339365" cy="4421171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3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D0BC9ED-4AE9-4F1D-8A49-A2B4BE871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52" y="3021040"/>
            <a:ext cx="1128584" cy="1128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6CEDB-0587-41FD-A487-69B99B96E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64" y="3021041"/>
            <a:ext cx="1128583" cy="11285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92306A-440B-4AD4-A18B-735338F8B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70" y="360394"/>
            <a:ext cx="1107860" cy="1107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542071-450A-4BCD-9319-B8B26AA7F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54" y="4930224"/>
            <a:ext cx="1181188" cy="11811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8A849E-99BC-4779-8655-DBB1E1D07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58" y="4927155"/>
            <a:ext cx="1181188" cy="1181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A37A09-C93A-4419-ACB0-2D26C53EB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70" y="3021040"/>
            <a:ext cx="1036794" cy="1036794"/>
          </a:xfrm>
          <a:prstGeom prst="rect">
            <a:avLst/>
          </a:prstGeom>
        </p:spPr>
      </p:pic>
      <p:pic>
        <p:nvPicPr>
          <p:cNvPr id="13" name="Picture 2" descr="Free vector map of europe">
            <a:extLst>
              <a:ext uri="{FF2B5EF4-FFF2-40B4-BE49-F238E27FC236}">
                <a16:creationId xmlns:a16="http://schemas.microsoft.com/office/drawing/2014/main" id="{D7621E10-7D28-4BE0-AF74-DEB19883E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" t="6670" r="5821" b="10142"/>
          <a:stretch/>
        </p:blipFill>
        <p:spPr bwMode="auto">
          <a:xfrm>
            <a:off x="4337084" y="1811350"/>
            <a:ext cx="3370363" cy="32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24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648C97-555B-44B1-893C-C5E9BF342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6" y="5460295"/>
            <a:ext cx="1107860" cy="1107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109DD-046D-4165-A77C-68C1F47A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45" y="139075"/>
            <a:ext cx="9847718" cy="64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9329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536279-D739-443C-9C70-1CB693A8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6" y="5386967"/>
            <a:ext cx="1181188" cy="1181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B7FFA-2D24-47ED-AB73-F9EC9E23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93" y="236756"/>
            <a:ext cx="9548470" cy="62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6302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5801D-A097-408C-A330-043FFE472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8" y="5386967"/>
            <a:ext cx="1181188" cy="1181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4094A-A0D5-4FFF-AF87-732620741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14" y="306429"/>
            <a:ext cx="9441749" cy="61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9887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B64F6-AB14-423B-9AB1-53CBD8A1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43" y="0"/>
            <a:ext cx="10504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247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CC6E7-12DD-45D7-B146-9D4253A73A5A}"/>
              </a:ext>
            </a:extLst>
          </p:cNvPr>
          <p:cNvSpPr txBox="1"/>
          <p:nvPr/>
        </p:nvSpPr>
        <p:spPr>
          <a:xfrm>
            <a:off x="1613553" y="1159497"/>
            <a:ext cx="8964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i="1" dirty="0" err="1">
                <a:solidFill>
                  <a:srgbClr val="002060"/>
                </a:solidFill>
              </a:rPr>
              <a:t>Summary</a:t>
            </a:r>
            <a:endParaRPr lang="en-US" sz="6000" b="1" i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C62AD-0CD8-4321-B0BF-A8DB6A54E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81" y="2781692"/>
            <a:ext cx="2746037" cy="27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55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7D9E880-F576-4F89-877B-4522EA45D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78" y="1997587"/>
            <a:ext cx="6287678" cy="48604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2BF8B-DD30-4A63-8C22-6B347C597F59}"/>
              </a:ext>
            </a:extLst>
          </p:cNvPr>
          <p:cNvSpPr txBox="1"/>
          <p:nvPr/>
        </p:nvSpPr>
        <p:spPr>
          <a:xfrm>
            <a:off x="2127315" y="263951"/>
            <a:ext cx="793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Inflacja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Polsce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72C79-A8C7-41BA-9D6D-AEE1D35260A0}"/>
              </a:ext>
            </a:extLst>
          </p:cNvPr>
          <p:cNvSpPr txBox="1"/>
          <p:nvPr/>
        </p:nvSpPr>
        <p:spPr>
          <a:xfrm>
            <a:off x="664590" y="1208188"/>
            <a:ext cx="681557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Inflacja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– jest wzrostem poziomu cen w gospodarce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literaturze ekonomicznej często spotyka się podział inflacji na cztery kategorie: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l-PL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Pełzająca</a:t>
            </a:r>
            <a:r>
              <a:rPr lang="pl-PL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(&lt; 5%)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l-PL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Krocząca</a:t>
            </a:r>
            <a:r>
              <a:rPr lang="pl-PL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(5-10%)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l-PL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Galopująca</a:t>
            </a:r>
            <a:r>
              <a:rPr lang="pl-P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(10-100%)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l-P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Hiperinflacja</a:t>
            </a:r>
            <a:r>
              <a:rPr lang="pl-PL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(&gt; 100%)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72BBB-1DD8-4AD7-AC1F-F69815D25922}"/>
              </a:ext>
            </a:extLst>
          </p:cNvPr>
          <p:cNvSpPr/>
          <p:nvPr/>
        </p:nvSpPr>
        <p:spPr>
          <a:xfrm>
            <a:off x="6183984" y="2658358"/>
            <a:ext cx="4458878" cy="345492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A553B-675D-409B-B263-360464AB1D39}"/>
              </a:ext>
            </a:extLst>
          </p:cNvPr>
          <p:cNvSpPr/>
          <p:nvPr/>
        </p:nvSpPr>
        <p:spPr>
          <a:xfrm>
            <a:off x="10642863" y="2658359"/>
            <a:ext cx="499620" cy="3454927"/>
          </a:xfrm>
          <a:prstGeom prst="rect">
            <a:avLst/>
          </a:prstGeom>
          <a:solidFill>
            <a:srgbClr val="FFC412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F4645-B154-476A-815E-74E7699F25CE}"/>
              </a:ext>
            </a:extLst>
          </p:cNvPr>
          <p:cNvSpPr/>
          <p:nvPr/>
        </p:nvSpPr>
        <p:spPr>
          <a:xfrm>
            <a:off x="11142483" y="2658358"/>
            <a:ext cx="235670" cy="345492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45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86B8A-EB40-40CD-AEC2-EAE5B19CC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67" y="745808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7441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F5194-D40C-45FA-A480-0C2B44A8A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3" y="4412530"/>
            <a:ext cx="2280501" cy="2280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F4633-911D-412C-ABE1-3DC6BC1AC89A}"/>
              </a:ext>
            </a:extLst>
          </p:cNvPr>
          <p:cNvSpPr txBox="1"/>
          <p:nvPr/>
        </p:nvSpPr>
        <p:spPr>
          <a:xfrm>
            <a:off x="3066068" y="36208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https://sdw.ecb.europa.eu/browse.do?node=9691209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6AB4B-C39C-4354-A8ED-EF3447D33842}"/>
              </a:ext>
            </a:extLst>
          </p:cNvPr>
          <p:cNvSpPr txBox="1"/>
          <p:nvPr/>
        </p:nvSpPr>
        <p:spPr>
          <a:xfrm>
            <a:off x="3066068" y="351461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https://www.statista.com/outlook/cmo/food/czechia#revenue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B2947-CB4F-482D-8B21-6DDA8BEE9809}"/>
              </a:ext>
            </a:extLst>
          </p:cNvPr>
          <p:cNvSpPr txBox="1"/>
          <p:nvPr/>
        </p:nvSpPr>
        <p:spPr>
          <a:xfrm>
            <a:off x="3066068" y="1160340"/>
            <a:ext cx="9895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https://www.statista.com/statistics/1268010/czechia-average-monthly-gross-wage/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0255C-7638-4E10-9970-40A332A0022B}"/>
              </a:ext>
            </a:extLst>
          </p:cNvPr>
          <p:cNvSpPr txBox="1"/>
          <p:nvPr/>
        </p:nvSpPr>
        <p:spPr>
          <a:xfrm>
            <a:off x="3066068" y="1557410"/>
            <a:ext cx="1018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https://www.statista.com/statistics/1096753/gross-earnings-men-monthly-average-germany/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5340C-CB9B-4426-866B-5E0A6EA42A6F}"/>
              </a:ext>
            </a:extLst>
          </p:cNvPr>
          <p:cNvSpPr txBox="1"/>
          <p:nvPr/>
        </p:nvSpPr>
        <p:spPr>
          <a:xfrm>
            <a:off x="3066068" y="1954480"/>
            <a:ext cx="10188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https://www.statista.com/statistics/1253996/poland-average-gross-wages-and-salaries/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76052-1397-4085-B703-EA439163C19B}"/>
              </a:ext>
            </a:extLst>
          </p:cNvPr>
          <p:cNvSpPr txBox="1"/>
          <p:nvPr/>
        </p:nvSpPr>
        <p:spPr>
          <a:xfrm>
            <a:off x="3066068" y="2323812"/>
            <a:ext cx="10385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https://www.macrotrends.net/2548/euro-dollar-exchange-rate-historical-chart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854D2-E1BB-4059-8C19-2D22C0FF3A3C}"/>
              </a:ext>
            </a:extLst>
          </p:cNvPr>
          <p:cNvSpPr txBox="1"/>
          <p:nvPr/>
        </p:nvSpPr>
        <p:spPr>
          <a:xfrm>
            <a:off x="3066068" y="2720882"/>
            <a:ext cx="1121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https://tradingeconomics.com/czech-republic/wages#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E06A35-75ED-4A78-8C2C-64736F1389EF}"/>
              </a:ext>
            </a:extLst>
          </p:cNvPr>
          <p:cNvSpPr txBox="1"/>
          <p:nvPr/>
        </p:nvSpPr>
        <p:spPr>
          <a:xfrm>
            <a:off x="3066068" y="311795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https://www.statista.com/outlook/cmo/food/germany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1DFBF1-317D-4C33-938D-6F1E20075064}"/>
              </a:ext>
            </a:extLst>
          </p:cNvPr>
          <p:cNvSpPr txBox="1"/>
          <p:nvPr/>
        </p:nvSpPr>
        <p:spPr>
          <a:xfrm>
            <a:off x="3066068" y="391127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https://www.statista.com/outlook/cmo/food/poland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FE894-A241-4E93-8A81-F4ED0F883481}"/>
              </a:ext>
            </a:extLst>
          </p:cNvPr>
          <p:cNvSpPr txBox="1"/>
          <p:nvPr/>
        </p:nvSpPr>
        <p:spPr>
          <a:xfrm>
            <a:off x="3066068" y="75915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https://data.oecd.org/conversion/exchange-rates.htm</a:t>
            </a:r>
          </a:p>
        </p:txBody>
      </p:sp>
    </p:spTree>
    <p:extLst>
      <p:ext uri="{BB962C8B-B14F-4D97-AF65-F5344CB8AC3E}">
        <p14:creationId xmlns:p14="http://schemas.microsoft.com/office/powerpoint/2010/main" val="27234168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47533D-DA97-4D4F-8698-1B80CA6C6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810889"/>
              </p:ext>
            </p:extLst>
          </p:nvPr>
        </p:nvGraphicFramePr>
        <p:xfrm>
          <a:off x="2032000" y="372971"/>
          <a:ext cx="8128000" cy="6112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32868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64E7B2-4B06-4C4B-A442-B22FF8EC0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71" y="0"/>
            <a:ext cx="8871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539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9B0EDA-463D-4F4D-B8C7-2585FE804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49" y="365626"/>
            <a:ext cx="1181188" cy="1181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2F7875-5337-4B04-BD67-818D949F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59" y="402290"/>
            <a:ext cx="1107860" cy="1107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59ECC-BA3C-4E22-B3E2-4B26DD4FE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09" y="795366"/>
            <a:ext cx="635678" cy="635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08A540-AD0A-46DB-AE94-E69C8FCD9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015840"/>
            <a:ext cx="5791070" cy="44765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1383B7-A792-4B91-9B98-8781DF856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748" y="2015841"/>
            <a:ext cx="5791071" cy="447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884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5F8BAC-446F-421A-A720-415CAF828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49" y="365626"/>
            <a:ext cx="1181188" cy="1181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2F1566-3C01-4B25-BF97-57639F5E9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59" y="402290"/>
            <a:ext cx="1107860" cy="1107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1CE076-D626-4C18-96F1-EBB0403F0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09" y="795366"/>
            <a:ext cx="635678" cy="635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901599-3A84-4C3D-A93E-26871C6BC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12" y="1665862"/>
            <a:ext cx="6354775" cy="4914047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2801940-7DED-4A1E-90AD-8D62F44F9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27141"/>
              </p:ext>
            </p:extLst>
          </p:nvPr>
        </p:nvGraphicFramePr>
        <p:xfrm>
          <a:off x="7221662" y="3608109"/>
          <a:ext cx="3930978" cy="108477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95532">
                  <a:extLst>
                    <a:ext uri="{9D8B030D-6E8A-4147-A177-3AD203B41FA5}">
                      <a16:colId xmlns:a16="http://schemas.microsoft.com/office/drawing/2014/main" val="3768034971"/>
                    </a:ext>
                  </a:extLst>
                </a:gridCol>
                <a:gridCol w="2035446">
                  <a:extLst>
                    <a:ext uri="{9D8B030D-6E8A-4147-A177-3AD203B41FA5}">
                      <a16:colId xmlns:a16="http://schemas.microsoft.com/office/drawing/2014/main" val="4110057692"/>
                    </a:ext>
                  </a:extLst>
                </a:gridCol>
              </a:tblGrid>
              <a:tr h="40958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Wartość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Znaczenie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475524"/>
                  </a:ext>
                </a:extLst>
              </a:tr>
              <a:tr h="67519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Współczynnik korelacji 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0.9941743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5916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7B89EF-CFA4-453C-81B4-0C554DFC1F06}"/>
              </a:ext>
            </a:extLst>
          </p:cNvPr>
          <p:cNvSpPr txBox="1"/>
          <p:nvPr/>
        </p:nvSpPr>
        <p:spPr>
          <a:xfrm>
            <a:off x="7221662" y="2822993"/>
            <a:ext cx="3816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Open Sans" panose="020B0606030504020204" pitchFamily="34" charset="0"/>
              </a:rPr>
              <a:t>Test </a:t>
            </a:r>
            <a:r>
              <a:rPr lang="en-US" sz="2400" b="1" i="0" dirty="0" err="1">
                <a:effectLst/>
                <a:latin typeface="Open Sans" panose="020B0606030504020204" pitchFamily="34" charset="0"/>
              </a:rPr>
              <a:t>korelacji</a:t>
            </a:r>
            <a:r>
              <a:rPr lang="en-US" sz="2400" b="1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effectLst/>
                <a:latin typeface="Open Sans" panose="020B0606030504020204" pitchFamily="34" charset="0"/>
              </a:rPr>
              <a:t>Pearsona</a:t>
            </a:r>
            <a:endParaRPr lang="en-US" sz="2400" b="1" i="0" dirty="0"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A2B10-77BD-4375-812E-4E12322976CC}"/>
                  </a:ext>
                </a:extLst>
              </p:cNvPr>
              <p:cNvSpPr txBox="1"/>
              <p:nvPr/>
            </p:nvSpPr>
            <p:spPr>
              <a:xfrm>
                <a:off x="7221662" y="5016338"/>
                <a:ext cx="4647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l-PL" dirty="0">
                    <a:latin typeface="Arial" panose="020B0604020202020204" pitchFamily="34" charset="0"/>
                  </a:rPr>
                  <a:t>K</a:t>
                </a:r>
                <a:r>
                  <a:rPr lang="en-US" b="0" i="0" dirty="0" err="1">
                    <a:effectLst/>
                    <a:latin typeface="Arial" panose="020B0604020202020204" pitchFamily="34" charset="0"/>
                  </a:rPr>
                  <a:t>orelacja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 jest</a:t>
                </a:r>
                <a:r>
                  <a:rPr lang="pl-PL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b="1" i="0" dirty="0" err="1">
                    <a:effectLst/>
                    <a:latin typeface="Arial" panose="020B0604020202020204" pitchFamily="34" charset="0"/>
                  </a:rPr>
                  <a:t>bardzo</a:t>
                </a:r>
                <a:r>
                  <a:rPr lang="en-US" b="1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b="1" i="0" dirty="0" err="1">
                    <a:effectLst/>
                    <a:latin typeface="Arial" panose="020B0604020202020204" pitchFamily="34" charset="0"/>
                  </a:rPr>
                  <a:t>silna</a:t>
                </a:r>
                <a:r>
                  <a:rPr lang="pl-PL" b="0" i="0" dirty="0">
                    <a:effectLst/>
                    <a:latin typeface="Arial" panose="020B0604020202020204" pitchFamily="34" charset="0"/>
                  </a:rPr>
                  <a:t>, bo 0,8</a:t>
                </a:r>
                <a14:m>
                  <m:oMath xmlns:m="http://schemas.openxmlformats.org/officeDocument/2006/math"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A2B10-77BD-4375-812E-4E1232297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62" y="5016338"/>
                <a:ext cx="4647415" cy="369332"/>
              </a:xfrm>
              <a:prstGeom prst="rect">
                <a:avLst/>
              </a:prstGeom>
              <a:blipFill>
                <a:blip r:embed="rId6"/>
                <a:stretch>
                  <a:fillRect l="-1181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26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C5B3FC-4402-49E1-BF1B-1325D347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71" y="0"/>
            <a:ext cx="8871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148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F1566-3C01-4B25-BF97-57639F5E9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59" y="402290"/>
            <a:ext cx="1107860" cy="1107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1CE076-D626-4C18-96F1-EBB0403F0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09" y="795366"/>
            <a:ext cx="635678" cy="635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088C24-2F74-44EE-A46D-89E508B1F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49" y="402290"/>
            <a:ext cx="1181188" cy="1181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BCA937-661E-4E63-B489-205B9679C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752" y="2015841"/>
            <a:ext cx="5791070" cy="44765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53B3F5-32CF-49B4-BEED-A71D7C31C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748" y="2015841"/>
            <a:ext cx="5791071" cy="447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903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F1566-3C01-4B25-BF97-57639F5E9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59" y="402290"/>
            <a:ext cx="1107860" cy="1107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1CE076-D626-4C18-96F1-EBB0403F0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09" y="795366"/>
            <a:ext cx="635678" cy="635678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2801940-7DED-4A1E-90AD-8D62F44F9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46126"/>
              </p:ext>
            </p:extLst>
          </p:nvPr>
        </p:nvGraphicFramePr>
        <p:xfrm>
          <a:off x="7221662" y="3608109"/>
          <a:ext cx="3930978" cy="108477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95532">
                  <a:extLst>
                    <a:ext uri="{9D8B030D-6E8A-4147-A177-3AD203B41FA5}">
                      <a16:colId xmlns:a16="http://schemas.microsoft.com/office/drawing/2014/main" val="3768034971"/>
                    </a:ext>
                  </a:extLst>
                </a:gridCol>
                <a:gridCol w="2035446">
                  <a:extLst>
                    <a:ext uri="{9D8B030D-6E8A-4147-A177-3AD203B41FA5}">
                      <a16:colId xmlns:a16="http://schemas.microsoft.com/office/drawing/2014/main" val="4110057692"/>
                    </a:ext>
                  </a:extLst>
                </a:gridCol>
              </a:tblGrid>
              <a:tr h="40958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Wartość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Znaczenie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475524"/>
                  </a:ext>
                </a:extLst>
              </a:tr>
              <a:tr h="67519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Współczynnik korelacji 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0.9059034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5916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7B89EF-CFA4-453C-81B4-0C554DFC1F06}"/>
              </a:ext>
            </a:extLst>
          </p:cNvPr>
          <p:cNvSpPr txBox="1"/>
          <p:nvPr/>
        </p:nvSpPr>
        <p:spPr>
          <a:xfrm>
            <a:off x="7221662" y="2822993"/>
            <a:ext cx="3816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Open Sans" panose="020B0606030504020204" pitchFamily="34" charset="0"/>
              </a:rPr>
              <a:t>Test </a:t>
            </a:r>
            <a:r>
              <a:rPr lang="en-US" sz="2400" b="1" i="0" dirty="0" err="1">
                <a:effectLst/>
                <a:latin typeface="Open Sans" panose="020B0606030504020204" pitchFamily="34" charset="0"/>
              </a:rPr>
              <a:t>korelacji</a:t>
            </a:r>
            <a:r>
              <a:rPr lang="en-US" sz="2400" b="1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effectLst/>
                <a:latin typeface="Open Sans" panose="020B0606030504020204" pitchFamily="34" charset="0"/>
              </a:rPr>
              <a:t>Pearsona</a:t>
            </a:r>
            <a:endParaRPr lang="en-US" sz="2400" b="1" i="0" dirty="0"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A2B10-77BD-4375-812E-4E12322976CC}"/>
                  </a:ext>
                </a:extLst>
              </p:cNvPr>
              <p:cNvSpPr txBox="1"/>
              <p:nvPr/>
            </p:nvSpPr>
            <p:spPr>
              <a:xfrm>
                <a:off x="7221662" y="5016338"/>
                <a:ext cx="4647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l-PL" dirty="0">
                    <a:latin typeface="Arial" panose="020B0604020202020204" pitchFamily="34" charset="0"/>
                  </a:rPr>
                  <a:t>K</a:t>
                </a:r>
                <a:r>
                  <a:rPr lang="en-US" b="0" i="0" dirty="0" err="1">
                    <a:effectLst/>
                    <a:latin typeface="Arial" panose="020B0604020202020204" pitchFamily="34" charset="0"/>
                  </a:rPr>
                  <a:t>orelacja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 jest</a:t>
                </a:r>
                <a:r>
                  <a:rPr lang="pl-PL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b="1" i="0" dirty="0" err="1">
                    <a:effectLst/>
                    <a:latin typeface="Arial" panose="020B0604020202020204" pitchFamily="34" charset="0"/>
                  </a:rPr>
                  <a:t>bardzo</a:t>
                </a:r>
                <a:r>
                  <a:rPr lang="en-US" b="1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b="1" i="0" dirty="0" err="1">
                    <a:effectLst/>
                    <a:latin typeface="Arial" panose="020B0604020202020204" pitchFamily="34" charset="0"/>
                  </a:rPr>
                  <a:t>silna</a:t>
                </a:r>
                <a:r>
                  <a:rPr lang="pl-PL" b="0" i="0" dirty="0">
                    <a:effectLst/>
                    <a:latin typeface="Arial" panose="020B0604020202020204" pitchFamily="34" charset="0"/>
                  </a:rPr>
                  <a:t>, bo 0,8</a:t>
                </a:r>
                <a14:m>
                  <m:oMath xmlns:m="http://schemas.openxmlformats.org/officeDocument/2006/math"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A2B10-77BD-4375-812E-4E1232297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62" y="5016338"/>
                <a:ext cx="4647415" cy="369332"/>
              </a:xfrm>
              <a:prstGeom prst="rect">
                <a:avLst/>
              </a:prstGeom>
              <a:blipFill>
                <a:blip r:embed="rId4"/>
                <a:stretch>
                  <a:fillRect l="-1181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B088C24-2F74-44EE-A46D-89E508B1F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49" y="402290"/>
            <a:ext cx="1181188" cy="1181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91E738-7643-48CB-B13E-F0F242417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91" y="1910390"/>
            <a:ext cx="5793750" cy="44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7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1919</TotalTime>
  <Words>238</Words>
  <Application>Microsoft Office PowerPoint</Application>
  <PresentationFormat>Widescreen</PresentationFormat>
  <Paragraphs>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Broadway</vt:lpstr>
      <vt:lpstr>Calibri</vt:lpstr>
      <vt:lpstr>Calibri Light</vt:lpstr>
      <vt:lpstr>Cambria Math</vt:lpstr>
      <vt:lpstr>Courier New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Yaroslav Harbar</dc:creator>
  <cp:lastModifiedBy>Yaroslav Harbar</cp:lastModifiedBy>
  <cp:revision>30</cp:revision>
  <dcterms:created xsi:type="dcterms:W3CDTF">2022-12-08T14:59:33Z</dcterms:created>
  <dcterms:modified xsi:type="dcterms:W3CDTF">2022-12-09T22:59:25Z</dcterms:modified>
</cp:coreProperties>
</file>