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6" r:id="rId2"/>
    <p:sldId id="258" r:id="rId3"/>
    <p:sldId id="260" r:id="rId4"/>
    <p:sldId id="273" r:id="rId5"/>
    <p:sldId id="261" r:id="rId6"/>
    <p:sldId id="262" r:id="rId7"/>
    <p:sldId id="264" r:id="rId8"/>
    <p:sldId id="266" r:id="rId9"/>
    <p:sldId id="267" r:id="rId10"/>
    <p:sldId id="270" r:id="rId11"/>
    <p:sldId id="27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8E6CC-926B-4982-8496-367009EAFD9F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69527A6-2F9B-452B-B6C4-E5548DEEDD6B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dirty="0"/>
            <a:t>UML Diagrams:</a:t>
          </a:r>
        </a:p>
      </dgm:t>
    </dgm:pt>
    <dgm:pt modelId="{6F4BB141-CA1E-46D6-98C6-377EBDF75C64}" type="parTrans" cxnId="{169E4C82-050C-41C8-A5C9-618C370B2E2B}">
      <dgm:prSet/>
      <dgm:spPr/>
      <dgm:t>
        <a:bodyPr/>
        <a:lstStyle/>
        <a:p>
          <a:endParaRPr lang="en-US"/>
        </a:p>
      </dgm:t>
    </dgm:pt>
    <dgm:pt modelId="{0D45E77C-34D7-4AA9-BFD6-8356329DDE97}" type="sibTrans" cxnId="{169E4C82-050C-41C8-A5C9-618C370B2E2B}">
      <dgm:prSet/>
      <dgm:spPr/>
      <dgm:t>
        <a:bodyPr/>
        <a:lstStyle/>
        <a:p>
          <a:endParaRPr lang="en-US"/>
        </a:p>
      </dgm:t>
    </dgm:pt>
    <dgm:pt modelId="{D057FCDD-D92F-4EC3-9705-C3C6B56ADF8D}">
      <dgm:prSet/>
      <dgm:spPr/>
      <dgm:t>
        <a:bodyPr/>
        <a:lstStyle/>
        <a:p>
          <a:r>
            <a:rPr lang="en-US" dirty="0"/>
            <a:t>Inheritance and its types</a:t>
          </a:r>
        </a:p>
      </dgm:t>
    </dgm:pt>
    <dgm:pt modelId="{D7309255-5ECE-473C-BC2A-FD02982EAB91}" type="parTrans" cxnId="{D47DB24E-BA8A-4019-910F-774ED626EF88}">
      <dgm:prSet/>
      <dgm:spPr/>
      <dgm:t>
        <a:bodyPr/>
        <a:lstStyle/>
        <a:p>
          <a:endParaRPr lang="en-US"/>
        </a:p>
      </dgm:t>
    </dgm:pt>
    <dgm:pt modelId="{909BF88F-7947-4FDE-81E4-E1E923C3C6C6}" type="sibTrans" cxnId="{D47DB24E-BA8A-4019-910F-774ED626EF88}">
      <dgm:prSet/>
      <dgm:spPr/>
      <dgm:t>
        <a:bodyPr/>
        <a:lstStyle/>
        <a:p>
          <a:endParaRPr lang="en-US"/>
        </a:p>
      </dgm:t>
    </dgm:pt>
    <dgm:pt modelId="{3A7E5101-EB17-404E-AF76-8DFF720AF417}">
      <dgm:prSet/>
      <dgm:spPr/>
      <dgm:t>
        <a:bodyPr/>
        <a:lstStyle/>
        <a:p>
          <a:r>
            <a:rPr lang="en-GB" dirty="0"/>
            <a:t>Single Inheritance</a:t>
          </a:r>
          <a:endParaRPr lang="en-US" dirty="0"/>
        </a:p>
      </dgm:t>
    </dgm:pt>
    <dgm:pt modelId="{276A1EA1-106C-4F11-9F34-AE47F13292BA}" type="parTrans" cxnId="{536AFE9E-7268-476D-A334-376C0AFFF2FE}">
      <dgm:prSet/>
      <dgm:spPr/>
      <dgm:t>
        <a:bodyPr/>
        <a:lstStyle/>
        <a:p>
          <a:endParaRPr lang="en-US"/>
        </a:p>
      </dgm:t>
    </dgm:pt>
    <dgm:pt modelId="{11981D86-3819-44FD-8B24-51590482273A}" type="sibTrans" cxnId="{536AFE9E-7268-476D-A334-376C0AFFF2FE}">
      <dgm:prSet/>
      <dgm:spPr/>
      <dgm:t>
        <a:bodyPr/>
        <a:lstStyle/>
        <a:p>
          <a:endParaRPr lang="en-US"/>
        </a:p>
      </dgm:t>
    </dgm:pt>
    <dgm:pt modelId="{4284F7A3-C97A-46F4-88F0-B748D52C1DDB}">
      <dgm:prSet/>
      <dgm:spPr/>
      <dgm:t>
        <a:bodyPr/>
        <a:lstStyle/>
        <a:p>
          <a:r>
            <a:rPr lang="en-GB" dirty="0"/>
            <a:t>Multiple inheritance</a:t>
          </a:r>
          <a:endParaRPr lang="en-US" dirty="0"/>
        </a:p>
      </dgm:t>
    </dgm:pt>
    <dgm:pt modelId="{C31DB0B9-D727-441D-9489-5790E5067D52}" type="parTrans" cxnId="{4707B55A-767E-47D5-BE08-9BCEC1B5898D}">
      <dgm:prSet/>
      <dgm:spPr/>
      <dgm:t>
        <a:bodyPr/>
        <a:lstStyle/>
        <a:p>
          <a:endParaRPr lang="en-US"/>
        </a:p>
      </dgm:t>
    </dgm:pt>
    <dgm:pt modelId="{4431464A-555B-47C1-B265-0FFBAAAF450D}" type="sibTrans" cxnId="{4707B55A-767E-47D5-BE08-9BCEC1B5898D}">
      <dgm:prSet/>
      <dgm:spPr/>
      <dgm:t>
        <a:bodyPr/>
        <a:lstStyle/>
        <a:p>
          <a:endParaRPr lang="en-US"/>
        </a:p>
      </dgm:t>
    </dgm:pt>
    <dgm:pt modelId="{BD345CAF-50D5-4E5C-9219-5FA8DBD3C5B2}">
      <dgm:prSet/>
      <dgm:spPr/>
      <dgm:t>
        <a:bodyPr/>
        <a:lstStyle/>
        <a:p>
          <a:r>
            <a:rPr lang="en-GB" dirty="0"/>
            <a:t>Multilevel Inheritance</a:t>
          </a:r>
          <a:endParaRPr lang="en-US" dirty="0"/>
        </a:p>
      </dgm:t>
    </dgm:pt>
    <dgm:pt modelId="{342B7C49-95E9-4580-9C6E-81C3FC4F44C0}" type="parTrans" cxnId="{AFB74D60-D9AB-4E7D-B138-C2F7097D33CF}">
      <dgm:prSet/>
      <dgm:spPr/>
      <dgm:t>
        <a:bodyPr/>
        <a:lstStyle/>
        <a:p>
          <a:endParaRPr lang="en-US"/>
        </a:p>
      </dgm:t>
    </dgm:pt>
    <dgm:pt modelId="{357F411F-CDD0-4CCD-8980-691B8E388CE6}" type="sibTrans" cxnId="{AFB74D60-D9AB-4E7D-B138-C2F7097D33CF}">
      <dgm:prSet/>
      <dgm:spPr/>
      <dgm:t>
        <a:bodyPr/>
        <a:lstStyle/>
        <a:p>
          <a:endParaRPr lang="en-US"/>
        </a:p>
      </dgm:t>
    </dgm:pt>
    <dgm:pt modelId="{53D89BC7-D849-4C7A-AA6F-6755C7C0647D}">
      <dgm:prSet/>
      <dgm:spPr/>
      <dgm:t>
        <a:bodyPr/>
        <a:lstStyle/>
        <a:p>
          <a:r>
            <a:rPr lang="en-GB" dirty="0"/>
            <a:t>Hierarchical Inheritance</a:t>
          </a:r>
          <a:endParaRPr lang="en-US" dirty="0"/>
        </a:p>
      </dgm:t>
    </dgm:pt>
    <dgm:pt modelId="{0A6A71A3-70A5-4C5A-A07C-E843C254ECDD}" type="parTrans" cxnId="{CBDFD74D-C673-48BA-B5C7-D7A8AA95933D}">
      <dgm:prSet/>
      <dgm:spPr/>
      <dgm:t>
        <a:bodyPr/>
        <a:lstStyle/>
        <a:p>
          <a:endParaRPr lang="en-US"/>
        </a:p>
      </dgm:t>
    </dgm:pt>
    <dgm:pt modelId="{541DFBD7-E391-4BD8-AB3B-9B8A2BF1FE37}" type="sibTrans" cxnId="{CBDFD74D-C673-48BA-B5C7-D7A8AA95933D}">
      <dgm:prSet/>
      <dgm:spPr/>
      <dgm:t>
        <a:bodyPr/>
        <a:lstStyle/>
        <a:p>
          <a:endParaRPr lang="en-US"/>
        </a:p>
      </dgm:t>
    </dgm:pt>
    <dgm:pt modelId="{59772692-D401-4E13-AEEA-530AFF7A818D}" type="pres">
      <dgm:prSet presAssocID="{F898E6CC-926B-4982-8496-367009EAFD9F}" presName="linear" presStyleCnt="0">
        <dgm:presLayoutVars>
          <dgm:animLvl val="lvl"/>
          <dgm:resizeHandles val="exact"/>
        </dgm:presLayoutVars>
      </dgm:prSet>
      <dgm:spPr/>
    </dgm:pt>
    <dgm:pt modelId="{B8BE3347-FCE3-4F6F-B909-458CDA8019BB}" type="pres">
      <dgm:prSet presAssocID="{469527A6-2F9B-452B-B6C4-E5548DEEDD6B}" presName="parentText" presStyleLbl="node1" presStyleIdx="0" presStyleCnt="1" custScaleY="68764" custLinFactNeighborX="11770" custLinFactNeighborY="-20459">
        <dgm:presLayoutVars>
          <dgm:chMax val="0"/>
          <dgm:bulletEnabled val="1"/>
        </dgm:presLayoutVars>
      </dgm:prSet>
      <dgm:spPr/>
    </dgm:pt>
    <dgm:pt modelId="{A51AB28D-FB2A-42A4-96B7-02384B49AED8}" type="pres">
      <dgm:prSet presAssocID="{469527A6-2F9B-452B-B6C4-E5548DEEDD6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F6FB11-83D0-4118-A9CB-8FC688BEBE22}" type="presOf" srcId="{4284F7A3-C97A-46F4-88F0-B748D52C1DDB}" destId="{A51AB28D-FB2A-42A4-96B7-02384B49AED8}" srcOrd="0" destOrd="2" presId="urn:microsoft.com/office/officeart/2005/8/layout/vList2"/>
    <dgm:cxn modelId="{16A58928-4CA5-427F-976C-F6222732A48F}" type="presOf" srcId="{3A7E5101-EB17-404E-AF76-8DFF720AF417}" destId="{A51AB28D-FB2A-42A4-96B7-02384B49AED8}" srcOrd="0" destOrd="1" presId="urn:microsoft.com/office/officeart/2005/8/layout/vList2"/>
    <dgm:cxn modelId="{5E1F9A31-7A09-4739-9333-5254031F4186}" type="presOf" srcId="{53D89BC7-D849-4C7A-AA6F-6755C7C0647D}" destId="{A51AB28D-FB2A-42A4-96B7-02384B49AED8}" srcOrd="0" destOrd="4" presId="urn:microsoft.com/office/officeart/2005/8/layout/vList2"/>
    <dgm:cxn modelId="{AFB74D60-D9AB-4E7D-B138-C2F7097D33CF}" srcId="{469527A6-2F9B-452B-B6C4-E5548DEEDD6B}" destId="{BD345CAF-50D5-4E5C-9219-5FA8DBD3C5B2}" srcOrd="3" destOrd="0" parTransId="{342B7C49-95E9-4580-9C6E-81C3FC4F44C0}" sibTransId="{357F411F-CDD0-4CCD-8980-691B8E388CE6}"/>
    <dgm:cxn modelId="{D551E766-DBF3-482D-913C-92786AF08F95}" type="presOf" srcId="{F898E6CC-926B-4982-8496-367009EAFD9F}" destId="{59772692-D401-4E13-AEEA-530AFF7A818D}" srcOrd="0" destOrd="0" presId="urn:microsoft.com/office/officeart/2005/8/layout/vList2"/>
    <dgm:cxn modelId="{CBDFD74D-C673-48BA-B5C7-D7A8AA95933D}" srcId="{469527A6-2F9B-452B-B6C4-E5548DEEDD6B}" destId="{53D89BC7-D849-4C7A-AA6F-6755C7C0647D}" srcOrd="4" destOrd="0" parTransId="{0A6A71A3-70A5-4C5A-A07C-E843C254ECDD}" sibTransId="{541DFBD7-E391-4BD8-AB3B-9B8A2BF1FE37}"/>
    <dgm:cxn modelId="{D47DB24E-BA8A-4019-910F-774ED626EF88}" srcId="{469527A6-2F9B-452B-B6C4-E5548DEEDD6B}" destId="{D057FCDD-D92F-4EC3-9705-C3C6B56ADF8D}" srcOrd="0" destOrd="0" parTransId="{D7309255-5ECE-473C-BC2A-FD02982EAB91}" sibTransId="{909BF88F-7947-4FDE-81E4-E1E923C3C6C6}"/>
    <dgm:cxn modelId="{4707B55A-767E-47D5-BE08-9BCEC1B5898D}" srcId="{469527A6-2F9B-452B-B6C4-E5548DEEDD6B}" destId="{4284F7A3-C97A-46F4-88F0-B748D52C1DDB}" srcOrd="2" destOrd="0" parTransId="{C31DB0B9-D727-441D-9489-5790E5067D52}" sibTransId="{4431464A-555B-47C1-B265-0FFBAAAF450D}"/>
    <dgm:cxn modelId="{169E4C82-050C-41C8-A5C9-618C370B2E2B}" srcId="{F898E6CC-926B-4982-8496-367009EAFD9F}" destId="{469527A6-2F9B-452B-B6C4-E5548DEEDD6B}" srcOrd="0" destOrd="0" parTransId="{6F4BB141-CA1E-46D6-98C6-377EBDF75C64}" sibTransId="{0D45E77C-34D7-4AA9-BFD6-8356329DDE97}"/>
    <dgm:cxn modelId="{536AFE9E-7268-476D-A334-376C0AFFF2FE}" srcId="{469527A6-2F9B-452B-B6C4-E5548DEEDD6B}" destId="{3A7E5101-EB17-404E-AF76-8DFF720AF417}" srcOrd="1" destOrd="0" parTransId="{276A1EA1-106C-4F11-9F34-AE47F13292BA}" sibTransId="{11981D86-3819-44FD-8B24-51590482273A}"/>
    <dgm:cxn modelId="{8D4ED8A2-CFC6-45F4-B3D3-9D7909FB2D40}" type="presOf" srcId="{469527A6-2F9B-452B-B6C4-E5548DEEDD6B}" destId="{B8BE3347-FCE3-4F6F-B909-458CDA8019BB}" srcOrd="0" destOrd="0" presId="urn:microsoft.com/office/officeart/2005/8/layout/vList2"/>
    <dgm:cxn modelId="{A506E9DD-8332-4446-831B-F9FD2E03E578}" type="presOf" srcId="{BD345CAF-50D5-4E5C-9219-5FA8DBD3C5B2}" destId="{A51AB28D-FB2A-42A4-96B7-02384B49AED8}" srcOrd="0" destOrd="3" presId="urn:microsoft.com/office/officeart/2005/8/layout/vList2"/>
    <dgm:cxn modelId="{5B9E85F8-6141-48F7-BD2C-74039CD3B671}" type="presOf" srcId="{D057FCDD-D92F-4EC3-9705-C3C6B56ADF8D}" destId="{A51AB28D-FB2A-42A4-96B7-02384B49AED8}" srcOrd="0" destOrd="0" presId="urn:microsoft.com/office/officeart/2005/8/layout/vList2"/>
    <dgm:cxn modelId="{FDC3A158-0FFA-4C02-80B0-12BED02C4171}" type="presParOf" srcId="{59772692-D401-4E13-AEEA-530AFF7A818D}" destId="{B8BE3347-FCE3-4F6F-B909-458CDA8019BB}" srcOrd="0" destOrd="0" presId="urn:microsoft.com/office/officeart/2005/8/layout/vList2"/>
    <dgm:cxn modelId="{99AA27C4-0812-4FC4-A101-54F8EE43ED96}" type="presParOf" srcId="{59772692-D401-4E13-AEEA-530AFF7A818D}" destId="{A51AB28D-FB2A-42A4-96B7-02384B49AED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E3347-FCE3-4F6F-B909-458CDA8019BB}">
      <dsp:nvSpPr>
        <dsp:cNvPr id="0" name=""/>
        <dsp:cNvSpPr/>
      </dsp:nvSpPr>
      <dsp:spPr>
        <a:xfrm>
          <a:off x="0" y="0"/>
          <a:ext cx="10058399" cy="791666"/>
        </a:xfrm>
        <a:prstGeom prst="roundRect">
          <a:avLst/>
        </a:prstGeom>
        <a:solidFill>
          <a:schemeClr val="tx1">
            <a:lumMod val="85000"/>
            <a:lumOff val="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UML Diagrams:</a:t>
          </a:r>
        </a:p>
      </dsp:txBody>
      <dsp:txXfrm>
        <a:off x="38646" y="38646"/>
        <a:ext cx="9981107" cy="714374"/>
      </dsp:txXfrm>
    </dsp:sp>
    <dsp:sp modelId="{A51AB28D-FB2A-42A4-96B7-02384B49AED8}">
      <dsp:nvSpPr>
        <dsp:cNvPr id="0" name=""/>
        <dsp:cNvSpPr/>
      </dsp:nvSpPr>
      <dsp:spPr>
        <a:xfrm>
          <a:off x="0" y="817753"/>
          <a:ext cx="10058399" cy="3179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Inheritance and its types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Single Inheritance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Multiple inheritance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Multilevel Inheritance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600" kern="1200" dirty="0"/>
            <a:t>Hierarchical Inheritance</a:t>
          </a:r>
          <a:endParaRPr lang="en-US" sz="2600" kern="1200" dirty="0"/>
        </a:p>
      </dsp:txBody>
      <dsp:txXfrm>
        <a:off x="0" y="817753"/>
        <a:ext cx="10058399" cy="3179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41F1-6455-45F7-AEA5-A3FEBCBA1168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C72A3-817A-4B17-A50E-6256C2A90D5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57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C72A3-817A-4B17-A50E-6256C2A90D5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98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7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0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170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5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7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596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52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70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34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263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40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CDE279-F385-4B1B-B9B0-CF7F8617DCFE}" type="datetimeFigureOut">
              <a:rPr lang="en-GB" smtClean="0"/>
              <a:t>21/05/2025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123D4-05DD-4D82-9EDD-5D13F2B2579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emical formulas are written on paper">
            <a:extLst>
              <a:ext uri="{FF2B5EF4-FFF2-40B4-BE49-F238E27FC236}">
                <a16:creationId xmlns:a16="http://schemas.microsoft.com/office/drawing/2014/main" id="{FDCDE79F-C11B-300D-2E29-26DA4417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63697-81F1-F9C2-EB12-10029C4A3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Jawahir Ali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UML Diagram Of Class Inheritance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D8D33-58E8-F1A1-412C-DADF47EE0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Objected Oriented Programming 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766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6CB0F-9288-A025-F554-BFA6408B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Composition &amp; Aggregation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E51ADC-77E7-6912-B0C3-9CC2177A3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746" y="640081"/>
            <a:ext cx="6522722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98D98-4AA5-65F9-9CA9-7E081DA5F4E7}"/>
              </a:ext>
            </a:extLst>
          </p:cNvPr>
          <p:cNvSpPr txBox="1"/>
          <p:nvPr/>
        </p:nvSpPr>
        <p:spPr>
          <a:xfrm>
            <a:off x="2862943" y="3026229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29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0A71-8005-EA23-FD3C-CE8A844B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33136"/>
            <a:ext cx="10058400" cy="68339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dirty="0"/>
              <a:t>Difference b/w Composition &amp; Aggregation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B62D-51BC-D0F1-C154-B1B0021BF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Composition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Strong relationship exist b/w parent and child class can’t exist independently.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Filed Diamond (       )  to show relation.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Deleting parent class---Delete child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Computer ------- CPU.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6D7DF-D82D-23BF-2741-8A6908C93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3200" dirty="0"/>
              <a:t>Aggregation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Weak relationship b/w parent and child class independently exist.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Unfilled or Hollow diamond (       ) used to show relation.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Deleting parent class does not delete child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Computer ----Keyboard.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6DC1927-D4B2-4C8D-5B08-60003A1238E9}"/>
              </a:ext>
            </a:extLst>
          </p:cNvPr>
          <p:cNvSpPr/>
          <p:nvPr/>
        </p:nvSpPr>
        <p:spPr>
          <a:xfrm>
            <a:off x="9305975" y="3230878"/>
            <a:ext cx="355598" cy="31326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C4EB455-801A-B857-F3C9-0D2C2CA72E1A}"/>
              </a:ext>
            </a:extLst>
          </p:cNvPr>
          <p:cNvSpPr/>
          <p:nvPr/>
        </p:nvSpPr>
        <p:spPr>
          <a:xfrm>
            <a:off x="2873104" y="3230878"/>
            <a:ext cx="355598" cy="313267"/>
          </a:xfrm>
          <a:prstGeom prst="flowChartDecisi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63953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32240-EC23-0602-67CE-4C3A6F2D7D70}"/>
              </a:ext>
            </a:extLst>
          </p:cNvPr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Questions &amp; Answers</a:t>
            </a:r>
          </a:p>
        </p:txBody>
      </p:sp>
      <p:pic>
        <p:nvPicPr>
          <p:cNvPr id="25" name="Picture 24" descr="Infinite question marks in 3D rendering">
            <a:extLst>
              <a:ext uri="{FF2B5EF4-FFF2-40B4-BE49-F238E27FC236}">
                <a16:creationId xmlns:a16="http://schemas.microsoft.com/office/drawing/2014/main" id="{E08A3756-C7F4-82CB-A00D-82E8E910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71" r="10595" b="-1"/>
          <a:stretch>
            <a:fillRect/>
          </a:stretch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72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5EAE95-A8B6-324A-8F6A-BD3AA459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3354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Programming-UML Diagrams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3E0AB-A4F2-9C0A-B120-D7DE34FA1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73317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811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6FB2C-8C7B-DADB-45C9-9EBF939C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Why we use UML Diagram?</a:t>
            </a:r>
            <a:endParaRPr lang="en-GB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45A1-CD5B-306C-5268-621637BA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</a:rPr>
              <a:t>UML class diagram to show a static view of a system's classes, their attributes and methods, and the relationships among objects. </a:t>
            </a:r>
          </a:p>
          <a:p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359FF0-303C-5816-3137-1EF47472C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10885"/>
              </p:ext>
            </p:extLst>
          </p:nvPr>
        </p:nvGraphicFramePr>
        <p:xfrm>
          <a:off x="489857" y="2070055"/>
          <a:ext cx="4035726" cy="2869928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1558354">
                  <a:extLst>
                    <a:ext uri="{9D8B030D-6E8A-4147-A177-3AD203B41FA5}">
                      <a16:colId xmlns:a16="http://schemas.microsoft.com/office/drawing/2014/main" val="621568794"/>
                    </a:ext>
                  </a:extLst>
                </a:gridCol>
                <a:gridCol w="2477372">
                  <a:extLst>
                    <a:ext uri="{9D8B030D-6E8A-4147-A177-3AD203B41FA5}">
                      <a16:colId xmlns:a16="http://schemas.microsoft.com/office/drawing/2014/main" val="3422780979"/>
                    </a:ext>
                  </a:extLst>
                </a:gridCol>
              </a:tblGrid>
              <a:tr h="80855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2000" b="0" cap="all" spc="150" dirty="0">
                          <a:solidFill>
                            <a:schemeClr val="lt1"/>
                          </a:solidFill>
                          <a:effectLst/>
                        </a:rPr>
                        <a:t>Symbol</a:t>
                      </a:r>
                      <a:endParaRPr lang="en-GB" sz="2000" b="0" cap="all" spc="150" dirty="0">
                        <a:solidFill>
                          <a:schemeClr val="lt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170976" marR="170976" marT="170976" marB="1709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2000" b="0" cap="all" spc="150" dirty="0">
                          <a:solidFill>
                            <a:schemeClr val="lt1"/>
                          </a:solidFill>
                          <a:effectLst/>
                        </a:rPr>
                        <a:t>Meaning</a:t>
                      </a:r>
                      <a:endParaRPr lang="en-GB" sz="2000" b="0" cap="all" spc="150" dirty="0">
                        <a:solidFill>
                          <a:schemeClr val="lt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170976" marR="170976" marT="170976" marB="17097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48283"/>
                  </a:ext>
                </a:extLst>
              </a:tr>
              <a:tr h="1030686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2800" b="1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GB" sz="2800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0976" marR="170976" marT="170976" marB="1709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The attribute or operation is private.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0976" marR="170976" marT="170976" marB="17097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74271"/>
                  </a:ext>
                </a:extLst>
              </a:tr>
              <a:tr h="1030686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GB" sz="2000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0976" marR="170976" marT="170976" marB="1709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The attribute or operation is public.</a:t>
                      </a:r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0976" marR="170976" marT="170976" marB="1709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79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02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39F1E5FC-27F3-8BC6-0EBA-F0DEDDF7B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933" y="38100"/>
            <a:ext cx="9812867" cy="661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947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9AC5-9D77-A5BA-CFD0-3BE681F9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153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Single Inheritance </a:t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CD759B-3506-F7FB-9441-13856DF8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53990"/>
              </p:ext>
            </p:extLst>
          </p:nvPr>
        </p:nvGraphicFramePr>
        <p:xfrm>
          <a:off x="838200" y="4778327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690637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class inherits from one base class.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657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11B6CF-D2BB-D637-71BA-CB687BE6B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1879"/>
              </p:ext>
            </p:extLst>
          </p:nvPr>
        </p:nvGraphicFramePr>
        <p:xfrm>
          <a:off x="349222" y="2079673"/>
          <a:ext cx="5589565" cy="1341120"/>
        </p:xfrm>
        <a:graphic>
          <a:graphicData uri="http://schemas.openxmlformats.org/drawingml/2006/table">
            <a:tbl>
              <a:tblPr/>
              <a:tblGrid>
                <a:gridCol w="5589565">
                  <a:extLst>
                    <a:ext uri="{9D8B030D-6E8A-4147-A177-3AD203B41FA5}">
                      <a16:colId xmlns:a16="http://schemas.microsoft.com/office/drawing/2014/main" val="2955056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/>
                        <a:t>PersonalComputer ← Computer: </a:t>
                      </a:r>
                      <a:r>
                        <a:rPr lang="en-GB" sz="2000" b="0" i="0" dirty="0"/>
                        <a:t>I</a:t>
                      </a:r>
                      <a:r>
                        <a:rPr lang="en-GB" sz="2000" i="0" dirty="0"/>
                        <a:t>n</a:t>
                      </a:r>
                      <a:r>
                        <a:rPr lang="en-GB" sz="2000" dirty="0"/>
                        <a:t> this class computer is Parent or base class while Personal Computer is Child or Derived Class.</a:t>
                      </a:r>
                    </a:p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67696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6412F012-3A3F-7769-AF99-624542848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365" y="1807030"/>
            <a:ext cx="3688491" cy="436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7202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4E1D-EC5A-8224-3ABA-CA168556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Multiple Inheritance</a:t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26A690-3D72-A42C-3A23-0240D230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89648"/>
              </p:ext>
            </p:extLst>
          </p:nvPr>
        </p:nvGraphicFramePr>
        <p:xfrm>
          <a:off x="157213" y="3871731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61026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 class inherits from a derived class (chain)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1358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45134B-C1AC-E815-71F8-DD8184949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669"/>
              </p:ext>
            </p:extLst>
          </p:nvPr>
        </p:nvGraphicFramePr>
        <p:xfrm>
          <a:off x="0" y="1919470"/>
          <a:ext cx="10515600" cy="10058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440020231"/>
                    </a:ext>
                  </a:extLst>
                </a:gridCol>
              </a:tblGrid>
              <a:tr h="573487">
                <a:tc>
                  <a:txBody>
                    <a:bodyPr/>
                    <a:lstStyle/>
                    <a:p>
                      <a:r>
                        <a:rPr lang="en-GB" sz="2000" b="1" dirty="0"/>
                        <a:t>Tablet ← Computer</a:t>
                      </a:r>
                    </a:p>
                    <a:p>
                      <a:r>
                        <a:rPr lang="en-GB" sz="2000" b="1" dirty="0"/>
                        <a:t>Tablet ← Portable</a:t>
                      </a:r>
                    </a:p>
                    <a:p>
                      <a:r>
                        <a:rPr lang="en-GB" sz="2000" b="1" dirty="0"/>
                        <a:t>Grandchild -   Child Class  -  Parent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024713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3AD57527-ACA3-07FE-EB74-C7B31AEA1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15" y="1906434"/>
            <a:ext cx="4875597" cy="40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548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8F2-5C1A-E594-0563-4F77E291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943275"/>
            <a:ext cx="11571515" cy="59160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Multilevel Inheritance</a:t>
            </a:r>
            <a:endParaRPr lang="en-GB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197DFD-E7A3-A4DE-2DA3-3EF28EFF1D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8971" y="1151062"/>
            <a:ext cx="700474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Computer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Workstation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GamingPC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6D547-0A76-1CB2-44F7-C957F6A804D2}"/>
              </a:ext>
            </a:extLst>
          </p:cNvPr>
          <p:cNvSpPr txBox="1"/>
          <p:nvPr/>
        </p:nvSpPr>
        <p:spPr>
          <a:xfrm>
            <a:off x="478971" y="29207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child class inherits from a parent, and another class inherits from that child (chain of inheritance). 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719F472-6096-B21D-10D3-486F2922C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4" y="1793250"/>
            <a:ext cx="3339535" cy="45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C813-DAB6-A23F-3F67-21DFA2AA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7561"/>
            <a:ext cx="10395310" cy="1131886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Inheritance</a:t>
            </a:r>
            <a:br>
              <a:rPr lang="en-US" dirty="0"/>
            </a:br>
            <a:endParaRPr lang="en-GB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3395177-A523-C8FF-42C9-34EB13AE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228713"/>
            <a:ext cx="120525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Desktop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Laptop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Server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←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Computer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BF7FA-427D-0E9C-BB09-921E6546FD19}"/>
              </a:ext>
            </a:extLst>
          </p:cNvPr>
          <p:cNvSpPr txBox="1"/>
          <p:nvPr/>
        </p:nvSpPr>
        <p:spPr>
          <a:xfrm>
            <a:off x="632397" y="1835998"/>
            <a:ext cx="6422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Multiple classes inherit from one base class</a:t>
            </a:r>
            <a:endParaRPr lang="en-GB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C28880A3-FC93-022D-BF21-122D60A4D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66" y="2312544"/>
            <a:ext cx="6603145" cy="365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6F9B-6146-E759-08D9-E572F791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8898"/>
            <a:ext cx="7641771" cy="997131"/>
          </a:xfrm>
        </p:spPr>
        <p:txBody>
          <a:bodyPr>
            <a:normAutofit fontScale="90000"/>
          </a:bodyPr>
          <a:lstStyle/>
          <a:p>
            <a:r>
              <a:rPr lang="en-US" dirty="0"/>
              <a:t>Hybrid Inheritance</a:t>
            </a:r>
            <a:br>
              <a:rPr lang="en-US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6541B2-041F-2FDA-8985-AC597965C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661397"/>
              </p:ext>
            </p:extLst>
          </p:nvPr>
        </p:nvGraphicFramePr>
        <p:xfrm>
          <a:off x="243841" y="2819401"/>
          <a:ext cx="4850673" cy="997131"/>
        </p:xfrm>
        <a:graphic>
          <a:graphicData uri="http://schemas.openxmlformats.org/drawingml/2006/table">
            <a:tbl>
              <a:tblPr/>
              <a:tblGrid>
                <a:gridCol w="4850673">
                  <a:extLst>
                    <a:ext uri="{9D8B030D-6E8A-4147-A177-3AD203B41FA5}">
                      <a16:colId xmlns:a16="http://schemas.microsoft.com/office/drawing/2014/main" val="1676288375"/>
                    </a:ext>
                  </a:extLst>
                </a:gridCol>
              </a:tblGrid>
              <a:tr h="99713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8179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4B02BB-18A7-4FBB-304A-BDF819F10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18843"/>
              </p:ext>
            </p:extLst>
          </p:nvPr>
        </p:nvGraphicFramePr>
        <p:xfrm>
          <a:off x="243843" y="1819433"/>
          <a:ext cx="4239257" cy="1649535"/>
        </p:xfrm>
        <a:graphic>
          <a:graphicData uri="http://schemas.openxmlformats.org/drawingml/2006/table">
            <a:tbl>
              <a:tblPr/>
              <a:tblGrid>
                <a:gridCol w="4239257">
                  <a:extLst>
                    <a:ext uri="{9D8B030D-6E8A-4147-A177-3AD203B41FA5}">
                      <a16:colId xmlns:a16="http://schemas.microsoft.com/office/drawing/2014/main" val="956596940"/>
                    </a:ext>
                  </a:extLst>
                </a:gridCol>
              </a:tblGrid>
              <a:tr h="948495">
                <a:tc>
                  <a:txBody>
                    <a:bodyPr/>
                    <a:lstStyle/>
                    <a:p>
                      <a:r>
                        <a:rPr lang="en-GB" sz="2000" b="1" dirty="0"/>
                        <a:t>Ultrabook ← Laptop + PortableDevice</a:t>
                      </a:r>
                    </a:p>
                    <a:p>
                      <a:r>
                        <a:rPr lang="en-GB" sz="2000" b="1" dirty="0"/>
                        <a:t>Tablet←computer+laptop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436253"/>
                  </a:ext>
                </a:extLst>
              </a:tr>
              <a:tr h="661072">
                <a:tc>
                  <a:txBody>
                    <a:bodyPr/>
                    <a:lstStyle/>
                    <a:p>
                      <a:r>
                        <a:rPr lang="en-US" sz="2000" b="1" dirty="0"/>
                        <a:t>Laptop</a:t>
                      </a:r>
                      <a:r>
                        <a:rPr lang="en-GB" sz="2000" b="1" dirty="0"/>
                        <a:t>←computer+potable device</a:t>
                      </a:r>
                    </a:p>
                    <a:p>
                      <a:endParaRPr lang="en-GB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575867"/>
                  </a:ext>
                </a:extLst>
              </a:tr>
            </a:tbl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1C9CFCAE-EBA3-BE23-054E-A690134AB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600794"/>
            <a:ext cx="6951980" cy="571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75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A5A5A5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276</TotalTime>
  <Words>314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Arial Unicode MS</vt:lpstr>
      <vt:lpstr>Calibri</vt:lpstr>
      <vt:lpstr>Calibri Light</vt:lpstr>
      <vt:lpstr>Segoe UI</vt:lpstr>
      <vt:lpstr>Segoe UI Semibold</vt:lpstr>
      <vt:lpstr>Wingdings</vt:lpstr>
      <vt:lpstr>Retrospect</vt:lpstr>
      <vt:lpstr> Jawahir Ali  UML Diagram Of Class Inheritance</vt:lpstr>
      <vt:lpstr>Object Oriented Programming-UML Diagrams</vt:lpstr>
      <vt:lpstr>Why we use UML Diagram?</vt:lpstr>
      <vt:lpstr>PowerPoint Presentation</vt:lpstr>
      <vt:lpstr>   Single Inheritance  </vt:lpstr>
      <vt:lpstr>        Multiple Inheritance </vt:lpstr>
      <vt:lpstr>                Multilevel Inheritance</vt:lpstr>
      <vt:lpstr>Hierarchical Inheritance </vt:lpstr>
      <vt:lpstr>Hybrid Inheritance </vt:lpstr>
      <vt:lpstr>Composition &amp; Aggregation</vt:lpstr>
      <vt:lpstr> Difference b/w Composition &amp; Aggregation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saqlain mushtaq</dc:creator>
  <cp:lastModifiedBy>Mohammad Deen</cp:lastModifiedBy>
  <cp:revision>5</cp:revision>
  <dcterms:created xsi:type="dcterms:W3CDTF">2025-05-12T18:21:32Z</dcterms:created>
  <dcterms:modified xsi:type="dcterms:W3CDTF">2025-05-21T13:54:48Z</dcterms:modified>
</cp:coreProperties>
</file>