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2" r:id="rId1"/>
  </p:sldMasterIdLst>
  <p:sldIdLst>
    <p:sldId id="285" r:id="rId2"/>
    <p:sldId id="260" r:id="rId3"/>
    <p:sldId id="261" r:id="rId4"/>
    <p:sldId id="281" r:id="rId5"/>
    <p:sldId id="283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2" r:id="rId15"/>
    <p:sldId id="273" r:id="rId16"/>
    <p:sldId id="274" r:id="rId17"/>
    <p:sldId id="275" r:id="rId18"/>
    <p:sldId id="277" r:id="rId19"/>
    <p:sldId id="276" r:id="rId20"/>
    <p:sldId id="278" r:id="rId21"/>
    <p:sldId id="279" r:id="rId22"/>
    <p:sldId id="280" r:id="rId23"/>
    <p:sldId id="284" r:id="rId24"/>
    <p:sldId id="28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42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8475-897C-4B6D-9CC5-54D4BA0C0FB2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7562-ADDC-41EA-B9C8-4AD3B724A5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43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8475-897C-4B6D-9CC5-54D4BA0C0FB2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7562-ADDC-41EA-B9C8-4AD3B724A5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80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8475-897C-4B6D-9CC5-54D4BA0C0FB2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7562-ADDC-41EA-B9C8-4AD3B724A5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633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8475-897C-4B6D-9CC5-54D4BA0C0FB2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7562-ADDC-41EA-B9C8-4AD3B724A5F8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6389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8475-897C-4B6D-9CC5-54D4BA0C0FB2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7562-ADDC-41EA-B9C8-4AD3B724A5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198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8475-897C-4B6D-9CC5-54D4BA0C0FB2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7562-ADDC-41EA-B9C8-4AD3B724A5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496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8475-897C-4B6D-9CC5-54D4BA0C0FB2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7562-ADDC-41EA-B9C8-4AD3B724A5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993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8475-897C-4B6D-9CC5-54D4BA0C0FB2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7562-ADDC-41EA-B9C8-4AD3B724A5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440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8475-897C-4B6D-9CC5-54D4BA0C0FB2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7562-ADDC-41EA-B9C8-4AD3B724A5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039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8475-897C-4B6D-9CC5-54D4BA0C0FB2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7562-ADDC-41EA-B9C8-4AD3B724A5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39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8475-897C-4B6D-9CC5-54D4BA0C0FB2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7562-ADDC-41EA-B9C8-4AD3B724A5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71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8475-897C-4B6D-9CC5-54D4BA0C0FB2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7562-ADDC-41EA-B9C8-4AD3B724A5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68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8475-897C-4B6D-9CC5-54D4BA0C0FB2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7562-ADDC-41EA-B9C8-4AD3B724A5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03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8475-897C-4B6D-9CC5-54D4BA0C0FB2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7562-ADDC-41EA-B9C8-4AD3B724A5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03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8475-897C-4B6D-9CC5-54D4BA0C0FB2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7562-ADDC-41EA-B9C8-4AD3B724A5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167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8475-897C-4B6D-9CC5-54D4BA0C0FB2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7562-ADDC-41EA-B9C8-4AD3B724A5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648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8475-897C-4B6D-9CC5-54D4BA0C0FB2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17562-ADDC-41EA-B9C8-4AD3B724A5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83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F4C8475-897C-4B6D-9CC5-54D4BA0C0FB2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17562-ADDC-41EA-B9C8-4AD3B724A5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171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  <p:sldLayoutId id="2147484025" r:id="rId13"/>
    <p:sldLayoutId id="2147484026" r:id="rId14"/>
    <p:sldLayoutId id="2147484027" r:id="rId15"/>
    <p:sldLayoutId id="2147484028" r:id="rId16"/>
    <p:sldLayoutId id="21474840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Портфолио по проекту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err="1"/>
              <a:t>Щепетов</a:t>
            </a:r>
            <a:r>
              <a:rPr lang="ru-RU" dirty="0"/>
              <a:t> </a:t>
            </a:r>
            <a:r>
              <a:rPr lang="ru-RU" dirty="0" smtClean="0"/>
              <a:t>Александр</a:t>
            </a:r>
          </a:p>
          <a:p>
            <a:pPr algn="r"/>
            <a:r>
              <a:rPr lang="ru-RU" dirty="0" smtClean="0"/>
              <a:t>35171-БИ-2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9424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Вклад: </a:t>
            </a:r>
            <a:r>
              <a:rPr lang="ru-RU" dirty="0" smtClean="0"/>
              <a:t>Верстка</a:t>
            </a:r>
            <a:br>
              <a:rPr lang="ru-RU" dirty="0" smtClean="0"/>
            </a:br>
            <a:r>
              <a:rPr lang="ru-RU" sz="2800" dirty="0" err="1"/>
              <a:t>about.php</a:t>
            </a:r>
            <a:r>
              <a:rPr lang="ru-RU" sz="2800" dirty="0"/>
              <a:t> - Страница “О нас”</a:t>
            </a:r>
            <a:br>
              <a:rPr lang="ru-RU" sz="2800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093621" y="3090366"/>
            <a:ext cx="8956232" cy="212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64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/>
              <a:t>Вклад: </a:t>
            </a:r>
            <a:r>
              <a:rPr lang="ru-RU" dirty="0" smtClean="0"/>
              <a:t>Верстка</a:t>
            </a:r>
            <a:br>
              <a:rPr lang="ru-RU" dirty="0" smtClean="0"/>
            </a:br>
            <a:r>
              <a:rPr lang="ru-RU" sz="2800" dirty="0"/>
              <a:t>404.php - Страница ошибки 404 </a:t>
            </a:r>
            <a:r>
              <a:rPr lang="ru-RU" dirty="0"/>
              <a:t/>
            </a:r>
            <a:br>
              <a:rPr lang="ru-RU" dirty="0"/>
            </a:br>
            <a:r>
              <a:rPr lang="ru-RU" sz="2800" dirty="0"/>
              <a:t/>
            </a:r>
            <a:br>
              <a:rPr lang="ru-RU" sz="2800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3" y="2052918"/>
            <a:ext cx="7949248" cy="929043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03312" y="2052918"/>
            <a:ext cx="7047911" cy="929043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646110" y="3278600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ru-RU" sz="2800" dirty="0" err="1"/>
              <a:t>success.php</a:t>
            </a:r>
            <a:r>
              <a:rPr lang="ru-RU" sz="2800" dirty="0"/>
              <a:t> - Страница с сообщением об успешной регистрации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   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1103312" y="4620090"/>
            <a:ext cx="5503021" cy="2654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3312" y="5107578"/>
            <a:ext cx="7949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Благодаря этой строке спустя две секунды пользователь будет     перенаправлен на страницу авторизации.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7955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99672" cy="1400530"/>
          </a:xfrm>
        </p:spPr>
        <p:txBody>
          <a:bodyPr/>
          <a:lstStyle/>
          <a:p>
            <a:pPr lvl="0"/>
            <a:r>
              <a:rPr lang="ru-RU" dirty="0"/>
              <a:t>Вклад: </a:t>
            </a:r>
            <a:r>
              <a:rPr lang="ru-RU" dirty="0" smtClean="0"/>
              <a:t>Верстка</a:t>
            </a:r>
            <a:br>
              <a:rPr lang="ru-RU" dirty="0" smtClean="0"/>
            </a:br>
            <a:r>
              <a:rPr lang="ru-RU" sz="2800" dirty="0" err="1"/>
              <a:t>header.php</a:t>
            </a:r>
            <a:r>
              <a:rPr lang="ru-RU" sz="2800" dirty="0"/>
              <a:t> –  верхняя часть </a:t>
            </a:r>
            <a:r>
              <a:rPr lang="ru-RU" sz="2800" dirty="0" err="1"/>
              <a:t>враппера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/>
            </a:r>
            <a:br>
              <a:rPr lang="ru-RU" sz="2800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977870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самом начале каждой страницы сайта вызывается </a:t>
            </a:r>
            <a:r>
              <a:rPr lang="ru-RU" dirty="0" smtClean="0"/>
              <a:t>функция </a:t>
            </a:r>
            <a:r>
              <a:rPr lang="en-US" dirty="0" smtClean="0"/>
              <a:t>session</a:t>
            </a:r>
            <a:r>
              <a:rPr lang="ru-RU" dirty="0"/>
              <a:t>_</a:t>
            </a:r>
            <a:r>
              <a:rPr lang="en-US" dirty="0"/>
              <a:t>start</a:t>
            </a:r>
            <a:r>
              <a:rPr lang="ru-RU" dirty="0"/>
              <a:t>, и </a:t>
            </a:r>
            <a:r>
              <a:rPr lang="ru-RU" dirty="0" smtClean="0"/>
              <a:t>проверяется наличие </a:t>
            </a:r>
            <a:r>
              <a:rPr lang="en-US" dirty="0" smtClean="0"/>
              <a:t>get</a:t>
            </a:r>
            <a:r>
              <a:rPr lang="ru-RU" dirty="0"/>
              <a:t>-запроса </a:t>
            </a:r>
            <a:r>
              <a:rPr lang="en-US" dirty="0"/>
              <a:t>do</a:t>
            </a:r>
            <a:r>
              <a:rPr lang="ru-RU" dirty="0"/>
              <a:t>=</a:t>
            </a:r>
            <a:r>
              <a:rPr lang="en-US" dirty="0" smtClean="0"/>
              <a:t>logout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Адаптивность сайта реализуется </a:t>
            </a:r>
            <a:r>
              <a:rPr lang="ru-RU" dirty="0"/>
              <a:t>с помощью </a:t>
            </a:r>
            <a:r>
              <a:rPr lang="en-US" dirty="0"/>
              <a:t>CSS</a:t>
            </a:r>
            <a:r>
              <a:rPr lang="ru-RU" dirty="0"/>
              <a:t>-классов </a:t>
            </a:r>
            <a:r>
              <a:rPr lang="en-US" dirty="0"/>
              <a:t>Bootstrap</a:t>
            </a:r>
            <a:r>
              <a:rPr lang="ru-RU" dirty="0"/>
              <a:t>, подстраивающихся под различную величину экрана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Текстура фона сайта. В душе я художник.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03311" y="2749495"/>
            <a:ext cx="2452251" cy="1194028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1103311" y="4736899"/>
            <a:ext cx="7073814" cy="321537"/>
          </a:xfrm>
          <a:prstGeom prst="rect">
            <a:avLst/>
          </a:prstGeom>
        </p:spPr>
      </p:pic>
      <p:pic>
        <p:nvPicPr>
          <p:cNvPr id="8" name="Рисунок 7" descr="N:\home\localhost\www\img\textur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1" y="5572658"/>
            <a:ext cx="572906" cy="579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15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99672" cy="1400530"/>
          </a:xfrm>
        </p:spPr>
        <p:txBody>
          <a:bodyPr/>
          <a:lstStyle/>
          <a:p>
            <a:pPr lvl="0"/>
            <a:r>
              <a:rPr lang="ru-RU" dirty="0"/>
              <a:t>Вклад: </a:t>
            </a:r>
            <a:r>
              <a:rPr lang="ru-RU" dirty="0" smtClean="0"/>
              <a:t>Верстка</a:t>
            </a:r>
            <a:br>
              <a:rPr lang="ru-RU" dirty="0" smtClean="0"/>
            </a:br>
            <a:r>
              <a:rPr lang="ru-RU" sz="2800" dirty="0" err="1" smtClean="0"/>
              <a:t>header.php</a:t>
            </a:r>
            <a:r>
              <a:rPr lang="ru-RU" sz="2800" dirty="0" smtClean="0"/>
              <a:t> –  верхняя часть </a:t>
            </a:r>
            <a:r>
              <a:rPr lang="ru-RU" sz="2800" dirty="0" err="1" smtClean="0"/>
              <a:t>враппера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977870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Как выглядит </a:t>
            </a:r>
            <a:r>
              <a:rPr lang="ru-RU" dirty="0" smtClean="0"/>
              <a:t>шапка сайта зависит </a:t>
            </a:r>
            <a:r>
              <a:rPr lang="ru-RU" dirty="0"/>
              <a:t>от ширины экрана и наличия авторизации пользователя. 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103312" y="2815544"/>
            <a:ext cx="8027301" cy="881244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1103312" y="3917632"/>
            <a:ext cx="8464601" cy="225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49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99672" cy="1400530"/>
          </a:xfrm>
        </p:spPr>
        <p:txBody>
          <a:bodyPr/>
          <a:lstStyle/>
          <a:p>
            <a:pPr lvl="0"/>
            <a:r>
              <a:rPr lang="ru-RU" dirty="0"/>
              <a:t>Вклад: </a:t>
            </a:r>
            <a:r>
              <a:rPr lang="ru-RU" dirty="0" smtClean="0"/>
              <a:t>Верстка</a:t>
            </a:r>
            <a:br>
              <a:rPr lang="ru-RU" dirty="0" smtClean="0"/>
            </a:br>
            <a:r>
              <a:rPr lang="en-US" sz="2800" dirty="0" smtClean="0"/>
              <a:t>footer</a:t>
            </a:r>
            <a:r>
              <a:rPr lang="ru-RU" sz="2800" dirty="0" smtClean="0"/>
              <a:t>.</a:t>
            </a:r>
            <a:r>
              <a:rPr lang="ru-RU" sz="2800" dirty="0" err="1" smtClean="0"/>
              <a:t>php</a:t>
            </a:r>
            <a:r>
              <a:rPr lang="ru-RU" sz="2800" dirty="0" smtClean="0"/>
              <a:t> –  нижняя часть </a:t>
            </a:r>
            <a:r>
              <a:rPr lang="ru-RU" sz="2800" dirty="0" err="1" smtClean="0"/>
              <a:t>враппера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977870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Блок “Популярное”. Данные о двух случайных коктейлях (названия, изображения, </a:t>
            </a:r>
            <a:r>
              <a:rPr lang="en-US" dirty="0"/>
              <a:t>ID</a:t>
            </a:r>
            <a:r>
              <a:rPr lang="ru-RU" dirty="0"/>
              <a:t>) возвращаются функцией </a:t>
            </a:r>
            <a:r>
              <a:rPr lang="en-US" dirty="0" err="1"/>
              <a:t>poplular</a:t>
            </a:r>
            <a:r>
              <a:rPr lang="ru-RU" dirty="0"/>
              <a:t>_</a:t>
            </a:r>
            <a:r>
              <a:rPr lang="en-US" dirty="0"/>
              <a:t>range</a:t>
            </a:r>
            <a:r>
              <a:rPr lang="ru-RU" dirty="0"/>
              <a:t>, содержащейся в </a:t>
            </a:r>
            <a:r>
              <a:rPr lang="en-US" dirty="0"/>
              <a:t>random</a:t>
            </a:r>
            <a:r>
              <a:rPr lang="ru-RU" dirty="0"/>
              <a:t>_</a:t>
            </a:r>
            <a:r>
              <a:rPr lang="en-US" dirty="0"/>
              <a:t>articles</a:t>
            </a:r>
            <a:r>
              <a:rPr lang="ru-RU" dirty="0"/>
              <a:t>.</a:t>
            </a:r>
            <a:r>
              <a:rPr lang="en-US" dirty="0" err="1"/>
              <a:t>php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103312" y="3094672"/>
            <a:ext cx="7994607" cy="213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26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99672" cy="1400530"/>
          </a:xfrm>
        </p:spPr>
        <p:txBody>
          <a:bodyPr/>
          <a:lstStyle/>
          <a:p>
            <a:pPr lvl="0"/>
            <a:r>
              <a:rPr lang="ru-RU" dirty="0"/>
              <a:t>Вклад: </a:t>
            </a:r>
            <a:r>
              <a:rPr lang="ru-RU" dirty="0" smtClean="0"/>
              <a:t>Скрипты</a:t>
            </a:r>
            <a:br>
              <a:rPr lang="ru-RU" dirty="0" smtClean="0"/>
            </a:br>
            <a:r>
              <a:rPr lang="ru-RU" sz="2800" dirty="0" err="1"/>
              <a:t>authorization.php</a:t>
            </a:r>
            <a:r>
              <a:rPr lang="ru-RU" sz="2800" dirty="0"/>
              <a:t> - Скрипт авторизации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977870"/>
            <a:ext cx="8946541" cy="4195481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2087653"/>
            <a:ext cx="8412218" cy="283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32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99672" cy="1400530"/>
          </a:xfrm>
        </p:spPr>
        <p:txBody>
          <a:bodyPr/>
          <a:lstStyle/>
          <a:p>
            <a:pPr lvl="0"/>
            <a:r>
              <a:rPr lang="ru-RU" dirty="0"/>
              <a:t>Вклад: </a:t>
            </a:r>
            <a:r>
              <a:rPr lang="ru-RU" dirty="0" smtClean="0"/>
              <a:t>Скрипты</a:t>
            </a:r>
            <a:br>
              <a:rPr lang="ru-RU" dirty="0" smtClean="0"/>
            </a:br>
            <a:r>
              <a:rPr lang="ru-RU" sz="2800" dirty="0" err="1"/>
              <a:t>popular.php</a:t>
            </a:r>
            <a:r>
              <a:rPr lang="ru-RU" sz="2800" dirty="0" smtClean="0"/>
              <a:t> – содержит функцию, записывающую </a:t>
            </a:r>
            <a:r>
              <a:rPr lang="en-US" sz="2800" dirty="0" smtClean="0"/>
              <a:t>ID </a:t>
            </a:r>
            <a:r>
              <a:rPr lang="ru-RU" sz="2800" dirty="0" smtClean="0"/>
              <a:t>пяти самых популярных коктейлей в БД</a:t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977870"/>
            <a:ext cx="8946541" cy="4195481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Вспомогательная функция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103310" y="2465758"/>
            <a:ext cx="7521641" cy="1596791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1103310" y="4641876"/>
            <a:ext cx="2834991" cy="54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805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99672" cy="1400530"/>
          </a:xfrm>
        </p:spPr>
        <p:txBody>
          <a:bodyPr/>
          <a:lstStyle/>
          <a:p>
            <a:pPr lvl="0"/>
            <a:r>
              <a:rPr lang="ru-RU" dirty="0"/>
              <a:t>Вклад: </a:t>
            </a:r>
            <a:r>
              <a:rPr lang="ru-RU" dirty="0" smtClean="0"/>
              <a:t>Скрипты</a:t>
            </a:r>
            <a:br>
              <a:rPr lang="ru-RU" dirty="0" smtClean="0"/>
            </a:br>
            <a:r>
              <a:rPr lang="ru-RU" sz="2800" dirty="0" err="1" smtClean="0"/>
              <a:t>random_articles</a:t>
            </a:r>
            <a:r>
              <a:rPr lang="ru-RU" sz="2800" dirty="0" smtClean="0"/>
              <a:t> – возвращает информацию о двух случайных популярных коктейлях</a:t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977870"/>
            <a:ext cx="8946541" cy="4195481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1103312" y="2388733"/>
            <a:ext cx="6835360" cy="351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688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/>
              <a:t>Вклад: Д</a:t>
            </a:r>
            <a:r>
              <a:rPr lang="ru-RU" dirty="0" smtClean="0"/>
              <a:t>ополнения</a:t>
            </a:r>
            <a:r>
              <a:rPr lang="ru-RU" dirty="0"/>
              <a:t/>
            </a:r>
            <a:br>
              <a:rPr lang="ru-RU" dirty="0"/>
            </a:br>
            <a:r>
              <a:rPr lang="ru-RU" sz="2800" dirty="0" err="1"/>
              <a:t>isearch.php</a:t>
            </a:r>
            <a:r>
              <a:rPr lang="ru-RU" sz="2800" dirty="0"/>
              <a:t> </a:t>
            </a:r>
            <a:r>
              <a:rPr lang="ru-RU" sz="2800" dirty="0" smtClean="0"/>
              <a:t>– результаты поиска по калькулятору</a:t>
            </a:r>
            <a:endParaRPr lang="ru-RU" sz="2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ru-RU" dirty="0" smtClean="0"/>
              <a:t>Было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ru-RU" dirty="0" smtClean="0"/>
              <a:t>Стало</a:t>
            </a:r>
            <a:endParaRPr lang="ru-RU" dirty="0"/>
          </a:p>
        </p:txBody>
      </p:sp>
      <p:pic>
        <p:nvPicPr>
          <p:cNvPr id="7" name="Объект 6" descr="https://pp.userapi.com/c847016/v847016037/20b73d/lsi4i6D95VA.jp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657" y="2514600"/>
            <a:ext cx="2125098" cy="3741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Объект 7"/>
          <p:cNvPicPr>
            <a:picLocks noGrp="1"/>
          </p:cNvPicPr>
          <p:nvPr>
            <p:ph sz="quarter" idx="4"/>
          </p:nvPr>
        </p:nvPicPr>
        <p:blipFill rotWithShape="1">
          <a:blip r:embed="rId3"/>
          <a:srcRect t="10296"/>
          <a:stretch/>
        </p:blipFill>
        <p:spPr bwMode="auto">
          <a:xfrm>
            <a:off x="6672316" y="2514600"/>
            <a:ext cx="2360506" cy="37417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04823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99672" cy="1400530"/>
          </a:xfrm>
        </p:spPr>
        <p:txBody>
          <a:bodyPr/>
          <a:lstStyle/>
          <a:p>
            <a:r>
              <a:rPr lang="ru-RU" dirty="0" smtClean="0"/>
              <a:t>Вклад: Дополнения</a:t>
            </a:r>
            <a:br>
              <a:rPr lang="ru-RU" dirty="0" smtClean="0"/>
            </a:br>
            <a:r>
              <a:rPr lang="ru-RU" sz="2800" dirty="0" err="1"/>
              <a:t>registration.php</a:t>
            </a:r>
            <a:r>
              <a:rPr lang="ru-RU" sz="2800" dirty="0"/>
              <a:t> </a:t>
            </a:r>
            <a:r>
              <a:rPr lang="ru-RU" sz="2800" dirty="0" smtClean="0"/>
              <a:t>– страница регистрации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977870"/>
            <a:ext cx="8946541" cy="4195481"/>
          </a:xfrm>
        </p:spPr>
        <p:txBody>
          <a:bodyPr/>
          <a:lstStyle/>
          <a:p>
            <a:pPr marL="0" lvl="0" indent="0">
              <a:buNone/>
            </a:pPr>
            <a:r>
              <a:rPr lang="ru-RU" dirty="0"/>
              <a:t>Исправил верстку, переместил форму в </a:t>
            </a:r>
            <a:r>
              <a:rPr lang="ru-RU" dirty="0" err="1"/>
              <a:t>restrationform.php</a:t>
            </a:r>
            <a:r>
              <a:rPr lang="ru-RU" dirty="0"/>
              <a:t>; добавил автоматическую переадресацию на страницу, содержащую сообщение об успехе (</a:t>
            </a:r>
            <a:r>
              <a:rPr lang="ru-RU" dirty="0" err="1"/>
              <a:t>success.php</a:t>
            </a:r>
            <a:r>
              <a:rPr lang="ru-RU" dirty="0"/>
              <a:t>), при успешном завершении регистрации; проверку отправляемых пользователями данных для регистрации на соответствие требованиям:</a:t>
            </a:r>
          </a:p>
          <a:p>
            <a:r>
              <a:rPr lang="ru-RU" dirty="0"/>
              <a:t>Пользователь старше 18 лет</a:t>
            </a:r>
          </a:p>
          <a:p>
            <a:r>
              <a:rPr lang="ru-RU" dirty="0"/>
              <a:t>Введенная дата рождения не относится к моменту времени до 13.12.1901.</a:t>
            </a:r>
          </a:p>
          <a:p>
            <a:r>
              <a:rPr lang="ru-RU" dirty="0" err="1"/>
              <a:t>Никнейм</a:t>
            </a:r>
            <a:r>
              <a:rPr lang="ru-RU" dirty="0"/>
              <a:t> содержит в себе 3-15 строчных латинских букв или цифр. Также допускается знак нижнего подчеркивания.</a:t>
            </a:r>
          </a:p>
          <a:p>
            <a:r>
              <a:rPr lang="ru-RU" dirty="0"/>
              <a:t>Пароль содержит в себе 6-15 любых символов.</a:t>
            </a:r>
          </a:p>
          <a:p>
            <a:pPr marL="0" lv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621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Coktailbar</a:t>
            </a:r>
            <a:r>
              <a:rPr lang="ru-RU" dirty="0"/>
              <a:t> - сайт о коктейлях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Состав команды</a:t>
            </a:r>
            <a:endParaRPr lang="ru-RU" b="1" dirty="0"/>
          </a:p>
          <a:p>
            <a:r>
              <a:rPr lang="ru-RU" dirty="0" err="1"/>
              <a:t>Дуев</a:t>
            </a:r>
            <a:r>
              <a:rPr lang="ru-RU" dirty="0"/>
              <a:t> Михаил</a:t>
            </a:r>
          </a:p>
          <a:p>
            <a:r>
              <a:rPr lang="ru-RU" dirty="0"/>
              <a:t>Ермолаев Владислав</a:t>
            </a:r>
          </a:p>
          <a:p>
            <a:r>
              <a:rPr lang="ru-RU" dirty="0" err="1"/>
              <a:t>Суетов</a:t>
            </a:r>
            <a:r>
              <a:rPr lang="ru-RU" dirty="0"/>
              <a:t> Денис</a:t>
            </a:r>
          </a:p>
          <a:p>
            <a:r>
              <a:rPr lang="ru-RU" dirty="0" err="1"/>
              <a:t>Щепетов</a:t>
            </a:r>
            <a:r>
              <a:rPr lang="ru-RU" dirty="0"/>
              <a:t> Александр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Целью </a:t>
            </a:r>
            <a:r>
              <a:rPr lang="ru-RU" dirty="0"/>
              <a:t>разработки является информационный портал, предоставляющий пользователям информацию об алкогольных и безалкогольных коктейлях, а также возможность обсуждения и поиска конкретных статей о конкретных напитках. </a:t>
            </a:r>
          </a:p>
        </p:txBody>
      </p:sp>
    </p:spTree>
    <p:extLst>
      <p:ext uri="{BB962C8B-B14F-4D97-AF65-F5344CB8AC3E}">
        <p14:creationId xmlns:p14="http://schemas.microsoft.com/office/powerpoint/2010/main" val="1366046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99672" cy="1400530"/>
          </a:xfrm>
        </p:spPr>
        <p:txBody>
          <a:bodyPr/>
          <a:lstStyle/>
          <a:p>
            <a:r>
              <a:rPr lang="ru-RU" dirty="0" smtClean="0"/>
              <a:t>Вклад: Дополнения</a:t>
            </a:r>
            <a:br>
              <a:rPr lang="ru-RU" dirty="0" smtClean="0"/>
            </a:br>
            <a:r>
              <a:rPr lang="ru-RU" sz="2800" dirty="0" err="1"/>
              <a:t>registration.php</a:t>
            </a:r>
            <a:r>
              <a:rPr lang="ru-RU" sz="2800" dirty="0"/>
              <a:t> </a:t>
            </a:r>
            <a:r>
              <a:rPr lang="ru-RU" sz="2800" dirty="0" smtClean="0"/>
              <a:t>– страница регистрации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977871"/>
            <a:ext cx="8946541" cy="1679730"/>
          </a:xfrm>
        </p:spPr>
        <p:txBody>
          <a:bodyPr/>
          <a:lstStyle/>
          <a:p>
            <a:pPr marL="0" lvl="0" indent="0">
              <a:buNone/>
            </a:pPr>
            <a:r>
              <a:rPr lang="ru-RU" dirty="0"/>
              <a:t>Исправил верстку, переместил форму в </a:t>
            </a:r>
            <a:r>
              <a:rPr lang="ru-RU" dirty="0" err="1"/>
              <a:t>restrationform.php</a:t>
            </a:r>
            <a:r>
              <a:rPr lang="ru-RU" dirty="0"/>
              <a:t>; добавил автоматическую переадресацию на страницу, содержащую сообщение об успехе (</a:t>
            </a:r>
            <a:r>
              <a:rPr lang="ru-RU" dirty="0" err="1"/>
              <a:t>success.php</a:t>
            </a:r>
            <a:r>
              <a:rPr lang="ru-RU" dirty="0"/>
              <a:t>), при успешном завершении регистрации; проверку отправляемых пользователями данных для регистрации на соответствие </a:t>
            </a:r>
            <a:r>
              <a:rPr lang="ru-RU" dirty="0" smtClean="0"/>
              <a:t>требованиям.</a:t>
            </a:r>
            <a:endParaRPr lang="ru-RU" dirty="0"/>
          </a:p>
          <a:p>
            <a:pPr marL="0" lv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46111" y="3217689"/>
            <a:ext cx="9699672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/>
            </a:r>
            <a:br>
              <a:rPr lang="ru-RU" dirty="0" smtClean="0"/>
            </a:br>
            <a:r>
              <a:rPr lang="en-US" sz="2800" dirty="0" smtClean="0"/>
              <a:t>main</a:t>
            </a:r>
            <a:r>
              <a:rPr lang="ru-RU" sz="2800" dirty="0" smtClean="0"/>
              <a:t>.</a:t>
            </a:r>
            <a:r>
              <a:rPr lang="ru-RU" sz="2800" dirty="0" err="1" smtClean="0"/>
              <a:t>php</a:t>
            </a:r>
            <a:r>
              <a:rPr lang="ru-RU" sz="2800" dirty="0" smtClean="0"/>
              <a:t> – калькулятор коктейлей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03312" y="4421877"/>
            <a:ext cx="8171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Избавил выпадающие списки от ненужной опции “Выберите”, которая использовалась как заглушка на тот случай, если пользователь не выбрал никакого элемента; реализовал в списках нормальные подсказки-заглушки.</a:t>
            </a: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103312" y="5906460"/>
            <a:ext cx="8470853" cy="28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80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99672" cy="1400530"/>
          </a:xfrm>
        </p:spPr>
        <p:txBody>
          <a:bodyPr/>
          <a:lstStyle/>
          <a:p>
            <a:r>
              <a:rPr lang="ru-RU" dirty="0" smtClean="0"/>
              <a:t>Вклад: Прочее</a:t>
            </a:r>
            <a:br>
              <a:rPr lang="ru-RU" dirty="0" smtClean="0"/>
            </a:br>
            <a:r>
              <a:rPr lang="ru-RU" sz="2800" dirty="0"/>
              <a:t>Bootstrap.css </a:t>
            </a:r>
            <a:r>
              <a:rPr lang="ru-RU" sz="2800" dirty="0" smtClean="0"/>
              <a:t> – файл стилей сайта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977871"/>
            <a:ext cx="8946541" cy="1079565"/>
          </a:xfrm>
        </p:spPr>
        <p:txBody>
          <a:bodyPr/>
          <a:lstStyle/>
          <a:p>
            <a:pPr marL="0" lvl="0" indent="0">
              <a:buNone/>
            </a:pPr>
            <a:r>
              <a:rPr lang="ru-RU" dirty="0"/>
              <a:t>И</a:t>
            </a:r>
            <a:r>
              <a:rPr lang="ru-RU" dirty="0" smtClean="0"/>
              <a:t>зменена </a:t>
            </a:r>
            <a:r>
              <a:rPr lang="ru-RU" dirty="0"/>
              <a:t>цветовая гамма и стиль элементов страниц, задаваемых стандартными классами </a:t>
            </a:r>
            <a:r>
              <a:rPr lang="en-US" dirty="0"/>
              <a:t>BS</a:t>
            </a:r>
            <a:r>
              <a:rPr lang="ru-RU" dirty="0"/>
              <a:t>, используемыми в проекте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46111" y="2357171"/>
            <a:ext cx="9699672" cy="12371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sz="2800" dirty="0"/>
              <a:t>.</a:t>
            </a:r>
            <a:r>
              <a:rPr lang="ru-RU" sz="2800" dirty="0" err="1"/>
              <a:t>htaccess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03312" y="3602996"/>
            <a:ext cx="81713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Настройка страницы-заглушки на случай перехода по недействительной ссылке внутри сайта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endParaRPr lang="ru-RU" dirty="0"/>
          </a:p>
          <a:p>
            <a:r>
              <a:rPr lang="ru-RU" cap="small" dirty="0"/>
              <a:t>Красивые ссылки в </a:t>
            </a:r>
            <a:r>
              <a:rPr lang="ru-RU" cap="small" dirty="0" err="1"/>
              <a:t>браузерной</a:t>
            </a:r>
            <a:r>
              <a:rPr lang="ru-RU" cap="small" dirty="0"/>
              <a:t> строке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103312" y="4273677"/>
            <a:ext cx="3125902" cy="435449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1103312" y="5111469"/>
            <a:ext cx="4682254" cy="104570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21040" y="3602996"/>
            <a:ext cx="344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Нарисовал иконку сайта!!!</a:t>
            </a:r>
            <a:endParaRPr lang="ru-RU" dirty="0"/>
          </a:p>
        </p:txBody>
      </p:sp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8122780" y="4000549"/>
            <a:ext cx="3534458" cy="63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15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99672" cy="1400530"/>
          </a:xfrm>
        </p:spPr>
        <p:txBody>
          <a:bodyPr/>
          <a:lstStyle/>
          <a:p>
            <a:r>
              <a:rPr lang="ru-RU" dirty="0" smtClean="0"/>
              <a:t>Календарь </a:t>
            </a:r>
            <a:r>
              <a:rPr lang="ru-RU" dirty="0" err="1" smtClean="0"/>
              <a:t>коммитов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6550" y="1729678"/>
            <a:ext cx="9662741" cy="167973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Если верить команде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shortlog</a:t>
            </a:r>
            <a:r>
              <a:rPr lang="en-US" dirty="0" smtClean="0"/>
              <a:t>, </a:t>
            </a:r>
            <a:r>
              <a:rPr lang="ru-RU" dirty="0" smtClean="0"/>
              <a:t>мне принадлежат 206 из 426 </a:t>
            </a:r>
            <a:r>
              <a:rPr lang="ru-RU" dirty="0" err="1" smtClean="0"/>
              <a:t>коммитов</a:t>
            </a:r>
            <a:r>
              <a:rPr lang="ru-RU" dirty="0" smtClean="0"/>
              <a:t> в проекте. Ниже представлены наиболее неоднозначные из них.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549" y="2744722"/>
            <a:ext cx="6854227" cy="381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64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99672" cy="1400530"/>
          </a:xfrm>
        </p:spPr>
        <p:txBody>
          <a:bodyPr/>
          <a:lstStyle/>
          <a:p>
            <a:r>
              <a:rPr lang="ru-RU" dirty="0" smtClean="0"/>
              <a:t>Вклад: Вики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6550" y="1729677"/>
            <a:ext cx="9662741" cy="2646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Написал для вики нашего </a:t>
            </a:r>
            <a:r>
              <a:rPr lang="ru-RU" dirty="0" err="1" smtClean="0"/>
              <a:t>репозитория</a:t>
            </a:r>
            <a:r>
              <a:rPr lang="ru-RU" dirty="0" smtClean="0"/>
              <a:t> прекрасную иллюстрированную статью о том, как подключать и использовать </a:t>
            </a:r>
            <a:r>
              <a:rPr lang="ru-RU" dirty="0" err="1" smtClean="0"/>
              <a:t>фреймворк</a:t>
            </a:r>
            <a:r>
              <a:rPr lang="ru-RU" dirty="0" smtClean="0"/>
              <a:t> </a:t>
            </a:r>
            <a:r>
              <a:rPr lang="ru-RU" dirty="0" err="1" smtClean="0"/>
              <a:t>Open</a:t>
            </a:r>
            <a:r>
              <a:rPr lang="ru-RU" dirty="0" smtClean="0"/>
              <a:t> </a:t>
            </a:r>
            <a:r>
              <a:rPr lang="en-US" dirty="0" smtClean="0"/>
              <a:t>Iconic.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50836"/>
          <a:stretch/>
        </p:blipFill>
        <p:spPr>
          <a:xfrm>
            <a:off x="996550" y="2922655"/>
            <a:ext cx="4851491" cy="44756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550" y="3550641"/>
            <a:ext cx="8930777" cy="265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549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795" y="110920"/>
            <a:ext cx="6747080" cy="6747080"/>
          </a:xfrm>
          <a:prstGeom prst="rect">
            <a:avLst/>
          </a:prstGeom>
        </p:spPr>
      </p:pic>
      <p:sp>
        <p:nvSpPr>
          <p:cNvPr id="5" name="Овальная выноска 4"/>
          <p:cNvSpPr/>
          <p:nvPr/>
        </p:nvSpPr>
        <p:spPr>
          <a:xfrm>
            <a:off x="7164313" y="8867"/>
            <a:ext cx="3384376" cy="1944216"/>
          </a:xfrm>
          <a:prstGeom prst="wedgeEllipseCallout">
            <a:avLst/>
          </a:prstGeom>
          <a:solidFill>
            <a:schemeClr val="tx1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>
                  <a:solidFill>
                    <a:srgbClr val="0F5D22"/>
                  </a:solidFill>
                </a:ln>
                <a:solidFill>
                  <a:schemeClr val="tx1"/>
                </a:solidFill>
              </a:rPr>
              <a:t>Теперь точно всё</a:t>
            </a:r>
            <a:endParaRPr lang="ru-RU" dirty="0">
              <a:ln>
                <a:solidFill>
                  <a:srgbClr val="0F5D22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4342" name="Picture 6" descr="https://slimhost.com.ua/wp-content/uploads/2016/02/PHP-logo.svg_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1856">
            <a:off x="7357255" y="4571749"/>
            <a:ext cx="459855" cy="24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73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Функционал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ru-RU" dirty="0"/>
              <a:t>Предоставление информации о коктейлях, их рейтинге и пользовательских комментариях в посвященных им </a:t>
            </a:r>
            <a:r>
              <a:rPr lang="ru-RU" dirty="0" smtClean="0"/>
              <a:t>статьях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 smtClean="0"/>
              <a:t>Регистрация </a:t>
            </a:r>
            <a:r>
              <a:rPr lang="ru-RU" dirty="0"/>
              <a:t>и авторизация </a:t>
            </a:r>
            <a:r>
              <a:rPr lang="ru-RU" dirty="0" smtClean="0"/>
              <a:t>пользователей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Калькулятор </a:t>
            </a:r>
            <a:r>
              <a:rPr lang="ru-RU" dirty="0" smtClean="0"/>
              <a:t>коктейлей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 smtClean="0"/>
              <a:t>Поиск </a:t>
            </a:r>
            <a:r>
              <a:rPr lang="ru-RU" dirty="0"/>
              <a:t>статей об интересующих их коктейлях по </a:t>
            </a:r>
            <a:r>
              <a:rPr lang="ru-RU" dirty="0" smtClean="0"/>
              <a:t>названию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 smtClean="0"/>
              <a:t>Вывод информации о коктейлях, входящих в пятерку наиболее популярных на сайте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Предоставление информации о проекте </a:t>
            </a:r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09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672591" y="3141789"/>
            <a:ext cx="1508112" cy="646331"/>
          </a:xfrm>
          <a:prstGeom prst="rect">
            <a:avLst/>
          </a:prstGeom>
          <a:solidFill>
            <a:srgbClr val="0F5D22"/>
          </a:solidFill>
          <a:ln>
            <a:solidFill>
              <a:srgbClr val="0F5D22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Segoe UI Light" pitchFamily="34" charset="0"/>
                <a:cs typeface="Segoe UI Light" pitchFamily="34" charset="0"/>
              </a:rPr>
              <a:t>Популярное</a:t>
            </a:r>
            <a:endParaRPr lang="ru-RU" dirty="0">
              <a:latin typeface="Segoe UI Light" pitchFamily="34" charset="0"/>
              <a:cs typeface="Segoe UI Light" pitchFamily="34" charset="0"/>
            </a:endParaRPr>
          </a:p>
          <a:p>
            <a:r>
              <a:rPr lang="ru-RU" dirty="0">
                <a:latin typeface="Segoe UI Light" pitchFamily="34" charset="0"/>
                <a:cs typeface="Segoe UI Light" pitchFamily="34" charset="0"/>
              </a:rPr>
              <a:t>Статья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34312" y="3352500"/>
            <a:ext cx="2358008" cy="1200329"/>
          </a:xfrm>
          <a:prstGeom prst="rect">
            <a:avLst/>
          </a:prstGeom>
          <a:solidFill>
            <a:srgbClr val="0F5D22"/>
          </a:solidFill>
          <a:ln>
            <a:solidFill>
              <a:srgbClr val="0F5D22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Segoe UI Light" pitchFamily="34" charset="0"/>
                <a:cs typeface="Segoe UI Light" pitchFamily="34" charset="0"/>
              </a:rPr>
              <a:t>Пользователь</a:t>
            </a:r>
            <a:endParaRPr lang="ru-RU" dirty="0">
              <a:latin typeface="Segoe UI Light" pitchFamily="34" charset="0"/>
              <a:cs typeface="Segoe UI Light" pitchFamily="34" charset="0"/>
            </a:endParaRPr>
          </a:p>
          <a:p>
            <a:r>
              <a:rPr lang="ru-RU" dirty="0">
                <a:latin typeface="Segoe UI Light" pitchFamily="34" charset="0"/>
                <a:cs typeface="Segoe UI Light" pitchFamily="34" charset="0"/>
              </a:rPr>
              <a:t>Логин (текст)</a:t>
            </a:r>
          </a:p>
          <a:p>
            <a:r>
              <a:rPr lang="ru-RU" dirty="0">
                <a:latin typeface="Segoe UI Light" pitchFamily="34" charset="0"/>
                <a:cs typeface="Segoe UI Light" pitchFamily="34" charset="0"/>
              </a:rPr>
              <a:t>Пароль (текст)</a:t>
            </a:r>
          </a:p>
          <a:p>
            <a:r>
              <a:rPr lang="ru-RU" dirty="0">
                <a:latin typeface="Segoe UI Light" pitchFamily="34" charset="0"/>
                <a:cs typeface="Segoe UI Light" pitchFamily="34" charset="0"/>
              </a:rPr>
              <a:t>Дата рождения (</a:t>
            </a:r>
            <a:r>
              <a:rPr lang="ru-RU" dirty="0" err="1" smtClean="0">
                <a:latin typeface="Segoe UI Light" pitchFamily="34" charset="0"/>
                <a:cs typeface="Segoe UI Light" pitchFamily="34" charset="0"/>
              </a:rPr>
              <a:t>date</a:t>
            </a:r>
            <a:r>
              <a:rPr lang="ru-RU" dirty="0" smtClean="0">
                <a:latin typeface="Segoe UI Light" pitchFamily="34" charset="0"/>
                <a:cs typeface="Segoe UI Light" pitchFamily="34" charset="0"/>
              </a:rPr>
              <a:t>)</a:t>
            </a:r>
            <a:endParaRPr lang="ru-RU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91404" y="1523708"/>
            <a:ext cx="2736304" cy="1477328"/>
          </a:xfrm>
          <a:prstGeom prst="rect">
            <a:avLst/>
          </a:prstGeom>
          <a:solidFill>
            <a:srgbClr val="0F5D22"/>
          </a:solidFill>
          <a:ln>
            <a:solidFill>
              <a:srgbClr val="0F5D22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Segoe UI Light" pitchFamily="34" charset="0"/>
                <a:cs typeface="Segoe UI Light" pitchFamily="34" charset="0"/>
              </a:rPr>
              <a:t>Комментарий</a:t>
            </a:r>
            <a:endParaRPr lang="ru-RU" dirty="0">
              <a:latin typeface="Segoe UI Light" pitchFamily="34" charset="0"/>
              <a:cs typeface="Segoe UI Light" pitchFamily="34" charset="0"/>
            </a:endParaRPr>
          </a:p>
          <a:p>
            <a:r>
              <a:rPr lang="ru-RU" dirty="0">
                <a:latin typeface="Segoe UI Light" pitchFamily="34" charset="0"/>
                <a:cs typeface="Segoe UI Light" pitchFamily="34" charset="0"/>
              </a:rPr>
              <a:t>Статья</a:t>
            </a:r>
          </a:p>
          <a:p>
            <a:r>
              <a:rPr lang="ru-RU" dirty="0">
                <a:latin typeface="Segoe UI Light" pitchFamily="34" charset="0"/>
                <a:cs typeface="Segoe UI Light" pitchFamily="34" charset="0"/>
              </a:rPr>
              <a:t>Пользователь</a:t>
            </a:r>
          </a:p>
          <a:p>
            <a:r>
              <a:rPr lang="ru-RU" dirty="0">
                <a:latin typeface="Segoe UI Light" pitchFamily="34" charset="0"/>
                <a:cs typeface="Segoe UI Light" pitchFamily="34" charset="0"/>
              </a:rPr>
              <a:t>Текст комментария (текст)</a:t>
            </a:r>
          </a:p>
          <a:p>
            <a:r>
              <a:rPr lang="ru-RU" dirty="0">
                <a:latin typeface="Segoe UI Light" pitchFamily="34" charset="0"/>
                <a:cs typeface="Segoe UI Light" pitchFamily="34" charset="0"/>
              </a:rPr>
              <a:t>Дата/время (</a:t>
            </a:r>
            <a:r>
              <a:rPr lang="ru-RU" dirty="0" err="1">
                <a:latin typeface="Segoe UI Light" pitchFamily="34" charset="0"/>
                <a:cs typeface="Segoe UI Light" pitchFamily="34" charset="0"/>
              </a:rPr>
              <a:t>datetime</a:t>
            </a:r>
            <a:r>
              <a:rPr lang="ru-RU" dirty="0">
                <a:latin typeface="Segoe UI Light" pitchFamily="34" charset="0"/>
                <a:cs typeface="Segoe UI Light" pitchFamily="34" charset="0"/>
              </a:rPr>
              <a:t>)</a:t>
            </a:r>
            <a:endParaRPr lang="ru-RU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90706" y="3126039"/>
            <a:ext cx="1584176" cy="646331"/>
          </a:xfrm>
          <a:prstGeom prst="rect">
            <a:avLst/>
          </a:prstGeom>
          <a:solidFill>
            <a:srgbClr val="0F5D22"/>
          </a:solidFill>
          <a:ln>
            <a:solidFill>
              <a:srgbClr val="0F5D22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Segoe UI Light" pitchFamily="34" charset="0"/>
                <a:cs typeface="Segoe UI Light" pitchFamily="34" charset="0"/>
              </a:rPr>
              <a:t>Статья</a:t>
            </a:r>
            <a:endParaRPr lang="ru-RU" dirty="0">
              <a:latin typeface="Segoe UI Light" pitchFamily="34" charset="0"/>
              <a:cs typeface="Segoe UI Light" pitchFamily="34" charset="0"/>
            </a:endParaRPr>
          </a:p>
          <a:p>
            <a:r>
              <a:rPr lang="ru-RU" dirty="0">
                <a:latin typeface="Segoe UI Light" pitchFamily="34" charset="0"/>
                <a:cs typeface="Segoe UI Light" pitchFamily="34" charset="0"/>
              </a:rPr>
              <a:t>Коктейль</a:t>
            </a:r>
            <a:endParaRPr lang="ru-RU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703512" y="4904293"/>
            <a:ext cx="2520280" cy="1477328"/>
          </a:xfrm>
          <a:prstGeom prst="rect">
            <a:avLst/>
          </a:prstGeom>
          <a:solidFill>
            <a:srgbClr val="0F5D22"/>
          </a:solidFill>
          <a:ln>
            <a:solidFill>
              <a:srgbClr val="0F5D22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Segoe UI Light" pitchFamily="34" charset="0"/>
                <a:cs typeface="Segoe UI Light" pitchFamily="34" charset="0"/>
              </a:rPr>
              <a:t>Рейтинг</a:t>
            </a:r>
            <a:endParaRPr lang="ru-RU" dirty="0">
              <a:latin typeface="Segoe UI Light" pitchFamily="34" charset="0"/>
              <a:cs typeface="Segoe UI Light" pitchFamily="34" charset="0"/>
            </a:endParaRPr>
          </a:p>
          <a:p>
            <a:r>
              <a:rPr lang="ru-RU" dirty="0">
                <a:latin typeface="Segoe UI Light" pitchFamily="34" charset="0"/>
                <a:cs typeface="Segoe UI Light" pitchFamily="34" charset="0"/>
              </a:rPr>
              <a:t>Пользователь</a:t>
            </a:r>
          </a:p>
          <a:p>
            <a:r>
              <a:rPr lang="ru-RU" dirty="0">
                <a:latin typeface="Segoe UI Light" pitchFamily="34" charset="0"/>
                <a:cs typeface="Segoe UI Light" pitchFamily="34" charset="0"/>
              </a:rPr>
              <a:t>Количество очков при добавлении (число)</a:t>
            </a:r>
          </a:p>
          <a:p>
            <a:r>
              <a:rPr lang="ru-RU" dirty="0">
                <a:latin typeface="Segoe UI Light" pitchFamily="34" charset="0"/>
                <a:cs typeface="Segoe UI Light" pitchFamily="34" charset="0"/>
              </a:rPr>
              <a:t>Статья </a:t>
            </a:r>
            <a:endParaRPr lang="ru-RU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847398" y="629344"/>
            <a:ext cx="2448272" cy="1200329"/>
          </a:xfrm>
          <a:prstGeom prst="rect">
            <a:avLst/>
          </a:prstGeom>
          <a:solidFill>
            <a:srgbClr val="0F5D22"/>
          </a:solidFill>
          <a:ln>
            <a:solidFill>
              <a:srgbClr val="0F5D22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Segoe UI Light" pitchFamily="34" charset="0"/>
                <a:cs typeface="Segoe UI Light" pitchFamily="34" charset="0"/>
              </a:rPr>
              <a:t>Содержание статьи</a:t>
            </a:r>
            <a:endParaRPr lang="ru-RU" dirty="0">
              <a:latin typeface="Segoe UI Light" pitchFamily="34" charset="0"/>
              <a:cs typeface="Segoe UI Light" pitchFamily="34" charset="0"/>
            </a:endParaRPr>
          </a:p>
          <a:p>
            <a:r>
              <a:rPr lang="ru-RU" dirty="0">
                <a:latin typeface="Segoe UI Light" pitchFamily="34" charset="0"/>
                <a:cs typeface="Segoe UI Light" pitchFamily="34" charset="0"/>
              </a:rPr>
              <a:t>Статья</a:t>
            </a:r>
          </a:p>
          <a:p>
            <a:r>
              <a:rPr lang="ru-RU" dirty="0">
                <a:latin typeface="Segoe UI Light" pitchFamily="34" charset="0"/>
                <a:cs typeface="Segoe UI Light" pitchFamily="34" charset="0"/>
              </a:rPr>
              <a:t>Текст статьи (текст)</a:t>
            </a:r>
          </a:p>
          <a:p>
            <a:r>
              <a:rPr lang="ru-RU" dirty="0">
                <a:latin typeface="Segoe UI Light" pitchFamily="34" charset="0"/>
                <a:cs typeface="Segoe UI Light" pitchFamily="34" charset="0"/>
              </a:rPr>
              <a:t>Ссылки (текст)</a:t>
            </a:r>
            <a:endParaRPr lang="ru-RU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799252" y="5181292"/>
            <a:ext cx="2736304" cy="1200329"/>
          </a:xfrm>
          <a:prstGeom prst="rect">
            <a:avLst/>
          </a:prstGeom>
          <a:solidFill>
            <a:srgbClr val="0F5D22"/>
          </a:solidFill>
          <a:ln>
            <a:solidFill>
              <a:srgbClr val="0F5D22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Segoe UI Light" pitchFamily="34" charset="0"/>
                <a:cs typeface="Segoe UI Light" pitchFamily="34" charset="0"/>
              </a:rPr>
              <a:t>Коктейль</a:t>
            </a:r>
            <a:endParaRPr lang="ru-RU" dirty="0">
              <a:latin typeface="Segoe UI Light" pitchFamily="34" charset="0"/>
              <a:cs typeface="Segoe UI Light" pitchFamily="34" charset="0"/>
            </a:endParaRPr>
          </a:p>
          <a:p>
            <a:r>
              <a:rPr lang="ru-RU" dirty="0">
                <a:latin typeface="Segoe UI Light" pitchFamily="34" charset="0"/>
                <a:cs typeface="Segoe UI Light" pitchFamily="34" charset="0"/>
              </a:rPr>
              <a:t>Название (текст)</a:t>
            </a:r>
          </a:p>
          <a:p>
            <a:r>
              <a:rPr lang="ru-RU" dirty="0">
                <a:latin typeface="Segoe UI Light" pitchFamily="34" charset="0"/>
                <a:cs typeface="Segoe UI Light" pitchFamily="34" charset="0"/>
              </a:rPr>
              <a:t>Крепость (число)</a:t>
            </a:r>
          </a:p>
          <a:p>
            <a:r>
              <a:rPr lang="ru-RU" dirty="0">
                <a:latin typeface="Segoe UI Light" pitchFamily="34" charset="0"/>
                <a:cs typeface="Segoe UI Light" pitchFamily="34" charset="0"/>
              </a:rPr>
              <a:t>Категория (текст)</a:t>
            </a:r>
            <a:endParaRPr lang="ru-RU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686341" y="2316049"/>
            <a:ext cx="2448272" cy="923330"/>
          </a:xfrm>
          <a:prstGeom prst="rect">
            <a:avLst/>
          </a:prstGeom>
          <a:solidFill>
            <a:srgbClr val="0F5D22"/>
          </a:solidFill>
          <a:ln>
            <a:solidFill>
              <a:srgbClr val="0F5D22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Segoe UI Light" pitchFamily="34" charset="0"/>
                <a:cs typeface="Segoe UI Light" pitchFamily="34" charset="0"/>
              </a:rPr>
              <a:t>Набор ингредиентов</a:t>
            </a:r>
            <a:endParaRPr lang="ru-RU" dirty="0">
              <a:latin typeface="Segoe UI Light" pitchFamily="34" charset="0"/>
              <a:cs typeface="Segoe UI Light" pitchFamily="34" charset="0"/>
            </a:endParaRPr>
          </a:p>
          <a:p>
            <a:r>
              <a:rPr lang="ru-RU" dirty="0">
                <a:latin typeface="Segoe UI Light" pitchFamily="34" charset="0"/>
                <a:cs typeface="Segoe UI Light" pitchFamily="34" charset="0"/>
              </a:rPr>
              <a:t>Коктейль</a:t>
            </a:r>
          </a:p>
          <a:p>
            <a:r>
              <a:rPr lang="ru-RU" dirty="0">
                <a:latin typeface="Segoe UI Light" pitchFamily="34" charset="0"/>
                <a:cs typeface="Segoe UI Light" pitchFamily="34" charset="0"/>
              </a:rPr>
              <a:t>Ингредиент</a:t>
            </a:r>
            <a:endParaRPr lang="ru-RU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9212682" y="3736408"/>
            <a:ext cx="2464526" cy="923330"/>
          </a:xfrm>
          <a:prstGeom prst="rect">
            <a:avLst/>
          </a:prstGeom>
          <a:solidFill>
            <a:srgbClr val="0F5D22"/>
          </a:solidFill>
          <a:ln>
            <a:solidFill>
              <a:srgbClr val="0F5D22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Segoe UI Light" pitchFamily="34" charset="0"/>
                <a:cs typeface="Segoe UI Light" pitchFamily="34" charset="0"/>
              </a:rPr>
              <a:t>Ингредиент</a:t>
            </a:r>
            <a:endParaRPr lang="ru-RU" dirty="0">
              <a:latin typeface="Segoe UI Light" pitchFamily="34" charset="0"/>
              <a:cs typeface="Segoe UI Light" pitchFamily="34" charset="0"/>
            </a:endParaRPr>
          </a:p>
          <a:p>
            <a:r>
              <a:rPr lang="ru-RU" dirty="0">
                <a:latin typeface="Segoe UI Light" pitchFamily="34" charset="0"/>
                <a:cs typeface="Segoe UI Light" pitchFamily="34" charset="0"/>
              </a:rPr>
              <a:t>Набор </a:t>
            </a:r>
            <a:r>
              <a:rPr lang="ru-RU" dirty="0" err="1">
                <a:latin typeface="Segoe UI Light" pitchFamily="34" charset="0"/>
                <a:cs typeface="Segoe UI Light" pitchFamily="34" charset="0"/>
              </a:rPr>
              <a:t>ингридиентов</a:t>
            </a:r>
            <a:endParaRPr lang="ru-RU" dirty="0">
              <a:latin typeface="Segoe UI Light" pitchFamily="34" charset="0"/>
              <a:cs typeface="Segoe UI Light" pitchFamily="34" charset="0"/>
            </a:endParaRPr>
          </a:p>
          <a:p>
            <a:r>
              <a:rPr lang="ru-RU" dirty="0">
                <a:latin typeface="Segoe UI Light" pitchFamily="34" charset="0"/>
                <a:cs typeface="Segoe UI Light" pitchFamily="34" charset="0"/>
              </a:rPr>
              <a:t>Количество (число)</a:t>
            </a:r>
            <a:endParaRPr lang="ru-RU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8686341" y="4904293"/>
            <a:ext cx="2664296" cy="1754326"/>
          </a:xfrm>
          <a:prstGeom prst="rect">
            <a:avLst/>
          </a:prstGeom>
          <a:solidFill>
            <a:srgbClr val="0F5D22"/>
          </a:solidFill>
          <a:ln>
            <a:solidFill>
              <a:srgbClr val="0F5D22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Segoe UI Light" pitchFamily="34" charset="0"/>
                <a:cs typeface="Segoe UI Light" pitchFamily="34" charset="0"/>
              </a:rPr>
              <a:t>Продукт</a:t>
            </a:r>
            <a:endParaRPr lang="ru-RU" dirty="0">
              <a:latin typeface="Segoe UI Light" pitchFamily="34" charset="0"/>
              <a:cs typeface="Segoe UI Light" pitchFamily="34" charset="0"/>
            </a:endParaRPr>
          </a:p>
          <a:p>
            <a:r>
              <a:rPr lang="ru-RU" dirty="0">
                <a:latin typeface="Segoe UI Light" pitchFamily="34" charset="0"/>
                <a:cs typeface="Segoe UI Light" pitchFamily="34" charset="0"/>
              </a:rPr>
              <a:t>Ингредиент</a:t>
            </a:r>
          </a:p>
          <a:p>
            <a:r>
              <a:rPr lang="ru-RU" dirty="0">
                <a:latin typeface="Segoe UI Light" pitchFamily="34" charset="0"/>
                <a:cs typeface="Segoe UI Light" pitchFamily="34" charset="0"/>
              </a:rPr>
              <a:t>Название (текст)</a:t>
            </a:r>
          </a:p>
          <a:p>
            <a:r>
              <a:rPr lang="ru-RU" dirty="0">
                <a:latin typeface="Segoe UI Light" pitchFamily="34" charset="0"/>
                <a:cs typeface="Segoe UI Light" pitchFamily="34" charset="0"/>
              </a:rPr>
              <a:t>Тип (текст)</a:t>
            </a:r>
          </a:p>
          <a:p>
            <a:r>
              <a:rPr lang="ru-RU" dirty="0">
                <a:latin typeface="Segoe UI Light" pitchFamily="34" charset="0"/>
                <a:cs typeface="Segoe UI Light" pitchFamily="34" charset="0"/>
              </a:rPr>
              <a:t>Единица измерения (текст)</a:t>
            </a:r>
            <a:endParaRPr lang="ru-RU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823512" y="1975341"/>
            <a:ext cx="2271221" cy="923330"/>
          </a:xfrm>
          <a:prstGeom prst="rect">
            <a:avLst/>
          </a:prstGeom>
          <a:solidFill>
            <a:srgbClr val="0F5D22"/>
          </a:solidFill>
          <a:ln>
            <a:solidFill>
              <a:srgbClr val="0F5D22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Segoe UI Light" pitchFamily="34" charset="0"/>
                <a:cs typeface="Segoe UI Light" pitchFamily="34" charset="0"/>
              </a:rPr>
              <a:t>Набор изображений</a:t>
            </a:r>
            <a:endParaRPr lang="ru-RU" dirty="0">
              <a:latin typeface="Segoe UI Light" pitchFamily="34" charset="0"/>
              <a:cs typeface="Segoe UI Light" pitchFamily="34" charset="0"/>
            </a:endParaRPr>
          </a:p>
          <a:p>
            <a:r>
              <a:rPr lang="ru-RU" dirty="0">
                <a:latin typeface="Segoe UI Light" pitchFamily="34" charset="0"/>
                <a:cs typeface="Segoe UI Light" pitchFamily="34" charset="0"/>
              </a:rPr>
              <a:t>Статья</a:t>
            </a:r>
          </a:p>
          <a:p>
            <a:r>
              <a:rPr lang="ru-RU" dirty="0">
                <a:latin typeface="Segoe UI Light" pitchFamily="34" charset="0"/>
                <a:cs typeface="Segoe UI Light" pitchFamily="34" charset="0"/>
              </a:rPr>
              <a:t>Содержание статьи</a:t>
            </a:r>
            <a:endParaRPr lang="ru-RU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5098301" y="3980963"/>
            <a:ext cx="3558535" cy="923330"/>
          </a:xfrm>
          <a:prstGeom prst="rect">
            <a:avLst/>
          </a:prstGeom>
          <a:solidFill>
            <a:srgbClr val="0F5D22"/>
          </a:solidFill>
          <a:ln>
            <a:solidFill>
              <a:srgbClr val="0F5D22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Segoe UI Light" pitchFamily="34" charset="0"/>
                <a:cs typeface="Segoe UI Light" pitchFamily="34" charset="0"/>
              </a:rPr>
              <a:t>Изображение</a:t>
            </a:r>
            <a:endParaRPr lang="ru-RU" dirty="0">
              <a:latin typeface="Segoe UI Light" pitchFamily="34" charset="0"/>
              <a:cs typeface="Segoe UI Light" pitchFamily="34" charset="0"/>
            </a:endParaRPr>
          </a:p>
          <a:p>
            <a:r>
              <a:rPr lang="ru-RU" dirty="0">
                <a:latin typeface="Segoe UI Light" pitchFamily="34" charset="0"/>
                <a:cs typeface="Segoe UI Light" pitchFamily="34" charset="0"/>
              </a:rPr>
              <a:t>Изображение (графический файл)</a:t>
            </a:r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1040222" y="468583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Структура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367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Связи в базе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697" y="2157141"/>
            <a:ext cx="7563560" cy="41957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84982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страниц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ru-RU" dirty="0"/>
              <a:t>Главная - калькулятор коктейлей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Результаты поиска по ингредиентам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Результаты поиска по названию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“Статьи” - список всех статей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Страница (статья) коктейля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Авторизация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Регистрация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Страница, содержащая сообщение об успешной регистрации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"О нас" (информация о проекте)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Страница 404</a:t>
            </a:r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0404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Вклад: ТЗ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Идея </a:t>
            </a:r>
            <a:r>
              <a:rPr lang="ru-RU" dirty="0"/>
              <a:t>проекта, его функционала и используемых для разработки технологий. Описание скриптов и форм на сайте. разработка модели данных, создание первичного макета внешнего вида страниц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0270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 smtClean="0"/>
              <a:t>Вклад: Верстка</a:t>
            </a:r>
            <a:br>
              <a:rPr lang="ru-RU" dirty="0" smtClean="0"/>
            </a:br>
            <a:r>
              <a:rPr lang="ru-RU" sz="2800" dirty="0" err="1"/>
              <a:t>login.php</a:t>
            </a:r>
            <a:r>
              <a:rPr lang="ru-RU" sz="2800" dirty="0"/>
              <a:t> – Страница авторизации</a:t>
            </a:r>
            <a:br>
              <a:rPr lang="ru-RU" sz="2800" dirty="0"/>
            </a:b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03311" y="3088160"/>
            <a:ext cx="8946541" cy="212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69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/>
              <a:t>Вклад: </a:t>
            </a:r>
            <a:r>
              <a:rPr lang="ru-RU" dirty="0" smtClean="0"/>
              <a:t>Верстка</a:t>
            </a:r>
            <a:br>
              <a:rPr lang="ru-RU" dirty="0" smtClean="0"/>
            </a:br>
            <a:r>
              <a:rPr lang="ru-RU" sz="2800" dirty="0" err="1"/>
              <a:t>loginform.php</a:t>
            </a:r>
            <a:r>
              <a:rPr lang="ru-RU" sz="2800" dirty="0"/>
              <a:t> – форма авторизации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Вывод сообщения об ошибке в случае, если в сессии была прописана переменная '</a:t>
            </a:r>
            <a:r>
              <a:rPr lang="en-US" dirty="0" smtClean="0"/>
              <a:t>error</a:t>
            </a:r>
            <a:r>
              <a:rPr lang="ru-RU" dirty="0" smtClean="0"/>
              <a:t>', записывание ее содержимого в специальную переменную и очистка сессии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пользователь пытается войти не первый раз, поле логина уже будет заполнено.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1" name="Рисунок 20"/>
          <p:cNvPicPr/>
          <p:nvPr/>
        </p:nvPicPr>
        <p:blipFill>
          <a:blip r:embed="rId2"/>
          <a:stretch>
            <a:fillRect/>
          </a:stretch>
        </p:blipFill>
        <p:spPr>
          <a:xfrm>
            <a:off x="1103312" y="3034293"/>
            <a:ext cx="8946541" cy="843739"/>
          </a:xfrm>
          <a:prstGeom prst="rect">
            <a:avLst/>
          </a:prstGeom>
        </p:spPr>
      </p:pic>
      <p:pic>
        <p:nvPicPr>
          <p:cNvPr id="28" name="Рисунок 27"/>
          <p:cNvPicPr/>
          <p:nvPr/>
        </p:nvPicPr>
        <p:blipFill>
          <a:blip r:embed="rId3"/>
          <a:stretch>
            <a:fillRect/>
          </a:stretch>
        </p:blipFill>
        <p:spPr>
          <a:xfrm>
            <a:off x="1103312" y="5059077"/>
            <a:ext cx="8946541" cy="46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36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699</Words>
  <Application>Microsoft Office PowerPoint</Application>
  <PresentationFormat>Широкоэкранный</PresentationFormat>
  <Paragraphs>179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Century Gothic</vt:lpstr>
      <vt:lpstr>Segoe UI Light</vt:lpstr>
      <vt:lpstr>Wingdings 3</vt:lpstr>
      <vt:lpstr>Ион</vt:lpstr>
      <vt:lpstr>Портфолио по проекту</vt:lpstr>
      <vt:lpstr>Coktailbar - сайт о коктейлях</vt:lpstr>
      <vt:lpstr>Функционал </vt:lpstr>
      <vt:lpstr>Презентация PowerPoint</vt:lpstr>
      <vt:lpstr>Связи в базе данных</vt:lpstr>
      <vt:lpstr>Список страниц</vt:lpstr>
      <vt:lpstr>Вклад: ТЗ</vt:lpstr>
      <vt:lpstr>Вклад: Верстка login.php – Страница авторизации </vt:lpstr>
      <vt:lpstr>Вклад: Верстка loginform.php – форма авторизации </vt:lpstr>
      <vt:lpstr>Вклад: Верстка about.php - Страница “О нас”  </vt:lpstr>
      <vt:lpstr>Вклад: Верстка 404.php - Страница ошибки 404    </vt:lpstr>
      <vt:lpstr>Вклад: Верстка header.php –  верхняя часть враппера   </vt:lpstr>
      <vt:lpstr>Вклад: Верстка header.php –  верхняя часть враппера   </vt:lpstr>
      <vt:lpstr>Вклад: Верстка footer.php –  нижняя часть враппера   </vt:lpstr>
      <vt:lpstr>Вклад: Скрипты authorization.php - Скрипт авторизации   </vt:lpstr>
      <vt:lpstr>Вклад: Скрипты popular.php – содержит функцию, записывающую ID пяти самых популярных коктейлей в БД   </vt:lpstr>
      <vt:lpstr>Вклад: Скрипты random_articles – возвращает информацию о двух случайных популярных коктейлях   </vt:lpstr>
      <vt:lpstr>Вклад: Дополнения isearch.php – результаты поиска по калькулятору</vt:lpstr>
      <vt:lpstr>Вклад: Дополнения registration.php – страница регистрации    </vt:lpstr>
      <vt:lpstr>Вклад: Дополнения registration.php – страница регистрации    </vt:lpstr>
      <vt:lpstr>Вклад: Прочее Bootstrap.css  – файл стилей сайта    </vt:lpstr>
      <vt:lpstr>Календарь коммитов     </vt:lpstr>
      <vt:lpstr>Вклад: Вики    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Администратор</cp:lastModifiedBy>
  <cp:revision>18</cp:revision>
  <dcterms:created xsi:type="dcterms:W3CDTF">2019-05-28T14:13:27Z</dcterms:created>
  <dcterms:modified xsi:type="dcterms:W3CDTF">2019-05-28T16:20:27Z</dcterms:modified>
</cp:coreProperties>
</file>