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4" r:id="rId4"/>
    <p:sldId id="25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72" r:id="rId13"/>
    <p:sldId id="273" r:id="rId14"/>
    <p:sldId id="264" r:id="rId15"/>
    <p:sldId id="265" r:id="rId16"/>
    <p:sldId id="266" r:id="rId17"/>
    <p:sldId id="269" r:id="rId18"/>
    <p:sldId id="270" r:id="rId19"/>
    <p:sldId id="271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337" autoAdjust="0"/>
  </p:normalViewPr>
  <p:slideViewPr>
    <p:cSldViewPr snapToGrid="0">
      <p:cViewPr varScale="1">
        <p:scale>
          <a:sx n="101" d="100"/>
          <a:sy n="101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3380-80AE-4E63-8BDB-38251F561B17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1564-53B3-445E-A168-81816D044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05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3380-80AE-4E63-8BDB-38251F561B17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1564-53B3-445E-A168-81816D044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08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3380-80AE-4E63-8BDB-38251F561B17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1564-53B3-445E-A168-81816D044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22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3380-80AE-4E63-8BDB-38251F561B17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1564-53B3-445E-A168-81816D044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31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3380-80AE-4E63-8BDB-38251F561B17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1564-53B3-445E-A168-81816D044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31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3380-80AE-4E63-8BDB-38251F561B17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1564-53B3-445E-A168-81816D044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04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3380-80AE-4E63-8BDB-38251F561B17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1564-53B3-445E-A168-81816D044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82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3380-80AE-4E63-8BDB-38251F561B17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1564-53B3-445E-A168-81816D044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5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3380-80AE-4E63-8BDB-38251F561B17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1564-53B3-445E-A168-81816D044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0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3380-80AE-4E63-8BDB-38251F561B17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1564-53B3-445E-A168-81816D044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47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3380-80AE-4E63-8BDB-38251F561B17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1564-53B3-445E-A168-81816D044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38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53380-80AE-4E63-8BDB-38251F561B17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F1564-53B3-445E-A168-81816D0445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00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Портфолио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74183" y="5302822"/>
            <a:ext cx="9144000" cy="16557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  Ермолаев Владислав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Группа 35171-би-2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446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8900" y="250031"/>
            <a:ext cx="6934200" cy="1325563"/>
          </a:xfrm>
        </p:spPr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Мой вклад в проект</a:t>
            </a:r>
            <a:r>
              <a:rPr lang="en-US" dirty="0" smtClean="0">
                <a:solidFill>
                  <a:srgbClr val="002060"/>
                </a:solidFill>
              </a:rPr>
              <a:t>: </a:t>
            </a:r>
            <a:r>
              <a:rPr lang="ru-RU" dirty="0" smtClean="0">
                <a:solidFill>
                  <a:srgbClr val="002060"/>
                </a:solidFill>
              </a:rPr>
              <a:t>верстка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3651840"/>
            <a:ext cx="8015288" cy="2571750"/>
          </a:xfrm>
        </p:spPr>
      </p:pic>
      <p:sp>
        <p:nvSpPr>
          <p:cNvPr id="6" name="TextBox 5"/>
          <p:cNvSpPr txBox="1"/>
          <p:nvPr/>
        </p:nvSpPr>
        <p:spPr>
          <a:xfrm>
            <a:off x="904875" y="2186434"/>
            <a:ext cx="10382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Сделал верстку страницы регистрации(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d8eeef1</a:t>
            </a:r>
            <a:r>
              <a:rPr lang="ru-RU" sz="2400" dirty="0" smtClean="0">
                <a:solidFill>
                  <a:schemeClr val="bg1"/>
                </a:solidFill>
              </a:rPr>
              <a:t>), оформлял заголовки  страниц сайта(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7bf9ac4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117d8bf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a052245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d7826af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5883ae7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118a232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81028af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46efde3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0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2762" y="150316"/>
            <a:ext cx="6086475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Мой вклад в проект</a:t>
            </a:r>
            <a:r>
              <a:rPr lang="en-US" dirty="0" smtClean="0">
                <a:solidFill>
                  <a:srgbClr val="002060"/>
                </a:solidFill>
              </a:rPr>
              <a:t>: PHP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8799"/>
            <a:ext cx="3743325" cy="434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Я непосредственно участвовал в написании скриптов, </a:t>
            </a:r>
            <a:r>
              <a:rPr lang="ru-RU" sz="2000" dirty="0" smtClean="0">
                <a:solidFill>
                  <a:schemeClr val="bg1"/>
                </a:solidFill>
              </a:rPr>
              <a:t>такого </a:t>
            </a:r>
            <a:r>
              <a:rPr lang="ru-RU" sz="2000" dirty="0" smtClean="0">
                <a:solidFill>
                  <a:schemeClr val="bg1"/>
                </a:solidFill>
              </a:rPr>
              <a:t>как регистрация(</a:t>
            </a:r>
            <a:r>
              <a:rPr lang="en-US" sz="2000" b="1" dirty="0" smtClean="0">
                <a:solidFill>
                  <a:schemeClr val="tx2"/>
                </a:solidFill>
              </a:rPr>
              <a:t>d8eeef1</a:t>
            </a:r>
            <a:r>
              <a:rPr lang="ru-RU" sz="2000" dirty="0" smtClean="0">
                <a:solidFill>
                  <a:schemeClr val="bg1"/>
                </a:solidFill>
              </a:rPr>
              <a:t>)</a:t>
            </a:r>
            <a:r>
              <a:rPr lang="ru-RU" sz="1800" dirty="0" smtClean="0">
                <a:solidFill>
                  <a:schemeClr val="bg1"/>
                </a:solidFill>
              </a:rPr>
              <a:t>.</a:t>
            </a:r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451" y="2114550"/>
            <a:ext cx="6478072" cy="34456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27" y="3074512"/>
            <a:ext cx="3391597" cy="345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29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3237" y="327025"/>
            <a:ext cx="6105525" cy="1325563"/>
          </a:xfrm>
        </p:spPr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Мой вклад в проект</a:t>
            </a:r>
            <a:r>
              <a:rPr lang="en-US" dirty="0">
                <a:solidFill>
                  <a:srgbClr val="002060"/>
                </a:solidFill>
              </a:rPr>
              <a:t>: PHP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Написал скрипт поиска </a:t>
            </a:r>
            <a:r>
              <a:rPr lang="ru-RU" dirty="0">
                <a:solidFill>
                  <a:schemeClr val="bg1"/>
                </a:solidFill>
              </a:rPr>
              <a:t>по сайту(</a:t>
            </a:r>
            <a:r>
              <a:rPr lang="en-US" sz="2400" b="1" dirty="0">
                <a:solidFill>
                  <a:schemeClr val="tx2"/>
                </a:solidFill>
              </a:rPr>
              <a:t>84a4ba7</a:t>
            </a:r>
            <a:r>
              <a:rPr lang="ru-RU" sz="2400" dirty="0">
                <a:solidFill>
                  <a:schemeClr val="bg1"/>
                </a:solidFill>
              </a:rPr>
              <a:t>).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74" y="2549013"/>
            <a:ext cx="4467226" cy="3870626"/>
          </a:xfrm>
          <a:prstGeom prst="rect">
            <a:avLst/>
          </a:prstGeom>
        </p:spPr>
      </p:pic>
      <p:pic>
        <p:nvPicPr>
          <p:cNvPr id="8" name="Picture 2" descr="https://media.discordapp.net/attachments/581944373235941406/583003962915946507/resul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" y="3429000"/>
            <a:ext cx="56007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536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2237" y="336550"/>
            <a:ext cx="6867525" cy="1325563"/>
          </a:xfrm>
        </p:spPr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Задачи, мною выполненные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3" y="2123282"/>
            <a:ext cx="6467221" cy="427355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5" y="1811870"/>
            <a:ext cx="7001542" cy="323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1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27294" y="403225"/>
            <a:ext cx="12954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WIKI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825" y="1638300"/>
            <a:ext cx="12068175" cy="43005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Мною сделана страница </a:t>
            </a:r>
            <a:r>
              <a:rPr lang="en-US" dirty="0" smtClean="0">
                <a:solidFill>
                  <a:schemeClr val="bg1"/>
                </a:solidFill>
              </a:rPr>
              <a:t>wiki </a:t>
            </a:r>
            <a:r>
              <a:rPr lang="ru-RU" dirty="0" smtClean="0">
                <a:solidFill>
                  <a:schemeClr val="bg1"/>
                </a:solidFill>
              </a:rPr>
              <a:t>на тему «Использование </a:t>
            </a:r>
            <a:r>
              <a:rPr lang="en-US" dirty="0" smtClean="0">
                <a:solidFill>
                  <a:schemeClr val="bg1"/>
                </a:solidFill>
              </a:rPr>
              <a:t>GET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POST</a:t>
            </a:r>
            <a:r>
              <a:rPr lang="ru-RU" dirty="0" smtClean="0">
                <a:solidFill>
                  <a:schemeClr val="bg1"/>
                </a:solidFill>
              </a:rPr>
              <a:t>»(</a:t>
            </a:r>
            <a:r>
              <a:rPr lang="en-US" b="1" dirty="0" smtClean="0">
                <a:solidFill>
                  <a:schemeClr val="tx2"/>
                </a:solidFill>
              </a:rPr>
              <a:t>8e9619a</a:t>
            </a:r>
            <a:r>
              <a:rPr lang="ru-RU" dirty="0" smtClean="0">
                <a:solidFill>
                  <a:schemeClr val="bg1"/>
                </a:solidFill>
              </a:rPr>
              <a:t>).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64" y="2505342"/>
            <a:ext cx="6357059" cy="407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71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86150" y="250031"/>
            <a:ext cx="5219700" cy="1325563"/>
          </a:xfrm>
        </p:spPr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Календарь </a:t>
            </a:r>
            <a:r>
              <a:rPr lang="ru-RU" dirty="0" err="1" smtClean="0">
                <a:solidFill>
                  <a:srgbClr val="002060"/>
                </a:solidFill>
              </a:rPr>
              <a:t>коммитов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endParaRPr lang="ru-RU" dirty="0">
              <a:solidFill>
                <a:srgbClr val="002060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693988"/>
              </p:ext>
            </p:extLst>
          </p:nvPr>
        </p:nvGraphicFramePr>
        <p:xfrm>
          <a:off x="419099" y="1575594"/>
          <a:ext cx="11344275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855">
                  <a:extLst>
                    <a:ext uri="{9D8B030D-6E8A-4147-A177-3AD203B41FA5}">
                      <a16:colId xmlns:a16="http://schemas.microsoft.com/office/drawing/2014/main" val="1740086766"/>
                    </a:ext>
                  </a:extLst>
                </a:gridCol>
                <a:gridCol w="2268855">
                  <a:extLst>
                    <a:ext uri="{9D8B030D-6E8A-4147-A177-3AD203B41FA5}">
                      <a16:colId xmlns:a16="http://schemas.microsoft.com/office/drawing/2014/main" val="2320196861"/>
                    </a:ext>
                  </a:extLst>
                </a:gridCol>
                <a:gridCol w="2268855">
                  <a:extLst>
                    <a:ext uri="{9D8B030D-6E8A-4147-A177-3AD203B41FA5}">
                      <a16:colId xmlns:a16="http://schemas.microsoft.com/office/drawing/2014/main" val="3631210376"/>
                    </a:ext>
                  </a:extLst>
                </a:gridCol>
                <a:gridCol w="2268855">
                  <a:extLst>
                    <a:ext uri="{9D8B030D-6E8A-4147-A177-3AD203B41FA5}">
                      <a16:colId xmlns:a16="http://schemas.microsoft.com/office/drawing/2014/main" val="3837571045"/>
                    </a:ext>
                  </a:extLst>
                </a:gridCol>
                <a:gridCol w="2268855">
                  <a:extLst>
                    <a:ext uri="{9D8B030D-6E8A-4147-A177-3AD203B41FA5}">
                      <a16:colId xmlns:a16="http://schemas.microsoft.com/office/drawing/2014/main" val="2038415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Часть проекта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Ветка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Хэш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957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ТЗ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2019-02-24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master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Работал</a:t>
                      </a:r>
                      <a:r>
                        <a:rPr lang="ru-RU" baseline="0" dirty="0" smtClean="0"/>
                        <a:t> над описанием форм в ТЗ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df1e1be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35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База</a:t>
                      </a:r>
                      <a:r>
                        <a:rPr lang="ru-RU" baseline="0" dirty="0" smtClean="0"/>
                        <a:t> данных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2019-05-18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data_base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Заполнил</a:t>
                      </a:r>
                      <a:r>
                        <a:rPr lang="ru-RU" baseline="0" dirty="0" smtClean="0"/>
                        <a:t> БД статьей про коктейль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99b216c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9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Верстка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2019-05-22 </a:t>
                      </a:r>
                      <a:endParaRPr lang="ru-RU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Поменял шрифт на странице статей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7bf9ac4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48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Верстка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2019-05-22 </a:t>
                      </a:r>
                    </a:p>
                    <a:p>
                      <a:endParaRPr lang="ru-RU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html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Поменял шрифт заголовка на странице успешной регистрации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117d8bf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Верстка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2019-05-22 </a:t>
                      </a:r>
                    </a:p>
                    <a:p>
                      <a:endParaRPr lang="ru-RU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Поменял шрифт заголовка на странице поиска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a052245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415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760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86150" y="481806"/>
            <a:ext cx="5219700" cy="1325563"/>
          </a:xfrm>
        </p:spPr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Календарь </a:t>
            </a:r>
            <a:r>
              <a:rPr lang="ru-RU" dirty="0" err="1" smtClean="0">
                <a:solidFill>
                  <a:srgbClr val="002060"/>
                </a:solidFill>
              </a:rPr>
              <a:t>коммитов</a:t>
            </a:r>
            <a:endParaRPr lang="ru-RU" dirty="0">
              <a:solidFill>
                <a:srgbClr val="002060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061003"/>
              </p:ext>
            </p:extLst>
          </p:nvPr>
        </p:nvGraphicFramePr>
        <p:xfrm>
          <a:off x="447675" y="1807369"/>
          <a:ext cx="11229975" cy="4648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995">
                  <a:extLst>
                    <a:ext uri="{9D8B030D-6E8A-4147-A177-3AD203B41FA5}">
                      <a16:colId xmlns:a16="http://schemas.microsoft.com/office/drawing/2014/main" val="2042003693"/>
                    </a:ext>
                  </a:extLst>
                </a:gridCol>
                <a:gridCol w="2245995">
                  <a:extLst>
                    <a:ext uri="{9D8B030D-6E8A-4147-A177-3AD203B41FA5}">
                      <a16:colId xmlns:a16="http://schemas.microsoft.com/office/drawing/2014/main" val="4145724364"/>
                    </a:ext>
                  </a:extLst>
                </a:gridCol>
                <a:gridCol w="2245995">
                  <a:extLst>
                    <a:ext uri="{9D8B030D-6E8A-4147-A177-3AD203B41FA5}">
                      <a16:colId xmlns:a16="http://schemas.microsoft.com/office/drawing/2014/main" val="83325280"/>
                    </a:ext>
                  </a:extLst>
                </a:gridCol>
                <a:gridCol w="2245995">
                  <a:extLst>
                    <a:ext uri="{9D8B030D-6E8A-4147-A177-3AD203B41FA5}">
                      <a16:colId xmlns:a16="http://schemas.microsoft.com/office/drawing/2014/main" val="572306630"/>
                    </a:ext>
                  </a:extLst>
                </a:gridCol>
                <a:gridCol w="2245995">
                  <a:extLst>
                    <a:ext uri="{9D8B030D-6E8A-4147-A177-3AD203B41FA5}">
                      <a16:colId xmlns:a16="http://schemas.microsoft.com/office/drawing/2014/main" val="3774587264"/>
                    </a:ext>
                  </a:extLst>
                </a:gridCol>
              </a:tblGrid>
              <a:tr h="212514">
                <a:tc>
                  <a:txBody>
                    <a:bodyPr/>
                    <a:lstStyle/>
                    <a:p>
                      <a:r>
                        <a:rPr lang="ru-RU" dirty="0" smtClean="0"/>
                        <a:t>Часть проекта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Ветка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Хэш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837095"/>
                  </a:ext>
                </a:extLst>
              </a:tr>
              <a:tr h="894715">
                <a:tc>
                  <a:txBody>
                    <a:bodyPr/>
                    <a:lstStyle/>
                    <a:p>
                      <a:r>
                        <a:rPr lang="ru-RU" dirty="0" smtClean="0"/>
                        <a:t>Верстка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2019-05-22 </a:t>
                      </a:r>
                    </a:p>
                    <a:p>
                      <a:endParaRPr lang="ru-RU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Изменил шрифт на странице регистрации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d7826af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95614"/>
                  </a:ext>
                </a:extLst>
              </a:tr>
              <a:tr h="589915">
                <a:tc>
                  <a:txBody>
                    <a:bodyPr/>
                    <a:lstStyle/>
                    <a:p>
                      <a:r>
                        <a:rPr lang="ru-RU" dirty="0" smtClean="0"/>
                        <a:t>Верстка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2019-05-22 </a:t>
                      </a:r>
                    </a:p>
                    <a:p>
                      <a:endParaRPr lang="ru-RU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html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Заменил шрифт на главной странице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5883ae7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763694"/>
                  </a:ext>
                </a:extLst>
              </a:tr>
              <a:tr h="838412">
                <a:tc>
                  <a:txBody>
                    <a:bodyPr/>
                    <a:lstStyle/>
                    <a:p>
                      <a:r>
                        <a:rPr lang="ru-RU" dirty="0" smtClean="0"/>
                        <a:t>Верстка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2019-05-22 </a:t>
                      </a:r>
                    </a:p>
                    <a:p>
                      <a:endParaRPr lang="ru-RU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html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Поменял шрифт на странице авторизации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118a232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36229"/>
                  </a:ext>
                </a:extLst>
              </a:tr>
              <a:tr h="838412">
                <a:tc>
                  <a:txBody>
                    <a:bodyPr/>
                    <a:lstStyle/>
                    <a:p>
                      <a:r>
                        <a:rPr lang="ru-RU" dirty="0" smtClean="0"/>
                        <a:t>Верстка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2019-05-22 </a:t>
                      </a:r>
                    </a:p>
                    <a:p>
                      <a:endParaRPr lang="ru-RU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html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Заменил шрифт заголовка на странице о нас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81028af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27634"/>
                  </a:ext>
                </a:extLst>
              </a:tr>
              <a:tr h="838412">
                <a:tc>
                  <a:txBody>
                    <a:bodyPr/>
                    <a:lstStyle/>
                    <a:p>
                      <a:r>
                        <a:rPr lang="ru-RU" dirty="0" smtClean="0"/>
                        <a:t>Верстка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2019-05-22 </a:t>
                      </a:r>
                    </a:p>
                    <a:p>
                      <a:endParaRPr lang="ru-RU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html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Поменял шрифт заголовка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46efde3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300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5675" y="365125"/>
            <a:ext cx="5200650" cy="1325563"/>
          </a:xfrm>
        </p:spPr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Календарь </a:t>
            </a:r>
            <a:r>
              <a:rPr lang="ru-RU" dirty="0" err="1">
                <a:solidFill>
                  <a:srgbClr val="002060"/>
                </a:solidFill>
              </a:rPr>
              <a:t>коммитов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344784"/>
              </p:ext>
            </p:extLst>
          </p:nvPr>
        </p:nvGraphicFramePr>
        <p:xfrm>
          <a:off x="495300" y="1825625"/>
          <a:ext cx="1121092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185">
                  <a:extLst>
                    <a:ext uri="{9D8B030D-6E8A-4147-A177-3AD203B41FA5}">
                      <a16:colId xmlns:a16="http://schemas.microsoft.com/office/drawing/2014/main" val="2837681711"/>
                    </a:ext>
                  </a:extLst>
                </a:gridCol>
                <a:gridCol w="2242185">
                  <a:extLst>
                    <a:ext uri="{9D8B030D-6E8A-4147-A177-3AD203B41FA5}">
                      <a16:colId xmlns:a16="http://schemas.microsoft.com/office/drawing/2014/main" val="1087228855"/>
                    </a:ext>
                  </a:extLst>
                </a:gridCol>
                <a:gridCol w="2242185">
                  <a:extLst>
                    <a:ext uri="{9D8B030D-6E8A-4147-A177-3AD203B41FA5}">
                      <a16:colId xmlns:a16="http://schemas.microsoft.com/office/drawing/2014/main" val="2061304577"/>
                    </a:ext>
                  </a:extLst>
                </a:gridCol>
                <a:gridCol w="2242185">
                  <a:extLst>
                    <a:ext uri="{9D8B030D-6E8A-4147-A177-3AD203B41FA5}">
                      <a16:colId xmlns:a16="http://schemas.microsoft.com/office/drawing/2014/main" val="144975184"/>
                    </a:ext>
                  </a:extLst>
                </a:gridCol>
                <a:gridCol w="2242185">
                  <a:extLst>
                    <a:ext uri="{9D8B030D-6E8A-4147-A177-3AD203B41FA5}">
                      <a16:colId xmlns:a16="http://schemas.microsoft.com/office/drawing/2014/main" val="2722858629"/>
                    </a:ext>
                  </a:extLst>
                </a:gridCol>
              </a:tblGrid>
              <a:tr h="212514">
                <a:tc>
                  <a:txBody>
                    <a:bodyPr/>
                    <a:lstStyle/>
                    <a:p>
                      <a:r>
                        <a:rPr lang="ru-RU" dirty="0" smtClean="0"/>
                        <a:t>Часть проекта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Ветка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Хэш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02453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r>
                        <a:rPr lang="en-US" dirty="0" smtClean="0"/>
                        <a:t>PHP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2019-05-19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Скрипт поиска по статьям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84a4ba7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426708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r>
                        <a:rPr lang="en-US" dirty="0" smtClean="0"/>
                        <a:t>PHP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2019-05-19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html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Добавил возможность использования скрипта поиска по статьям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4ecea8c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688843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r>
                        <a:rPr lang="en-US" dirty="0" smtClean="0"/>
                        <a:t>PHP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2019-05-1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Исправил ошибку отображения статей на странице регистрации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ca51f19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30358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r>
                        <a:rPr lang="en-US" dirty="0" smtClean="0"/>
                        <a:t>PHP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2019-05-04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Добавил проверку на совпадение с данными в БД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4de48f5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3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790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0437" y="384175"/>
            <a:ext cx="5191125" cy="1325563"/>
          </a:xfrm>
        </p:spPr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Календарь </a:t>
            </a:r>
            <a:r>
              <a:rPr lang="ru-RU" dirty="0" err="1" smtClean="0">
                <a:solidFill>
                  <a:srgbClr val="002060"/>
                </a:solidFill>
              </a:rPr>
              <a:t>коммитов</a:t>
            </a:r>
            <a:endParaRPr lang="ru-RU" dirty="0">
              <a:solidFill>
                <a:srgbClr val="002060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88264"/>
              </p:ext>
            </p:extLst>
          </p:nvPr>
        </p:nvGraphicFramePr>
        <p:xfrm>
          <a:off x="495301" y="1825625"/>
          <a:ext cx="11325224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045">
                  <a:extLst>
                    <a:ext uri="{9D8B030D-6E8A-4147-A177-3AD203B41FA5}">
                      <a16:colId xmlns:a16="http://schemas.microsoft.com/office/drawing/2014/main" val="2148784028"/>
                    </a:ext>
                  </a:extLst>
                </a:gridCol>
                <a:gridCol w="2265045">
                  <a:extLst>
                    <a:ext uri="{9D8B030D-6E8A-4147-A177-3AD203B41FA5}">
                      <a16:colId xmlns:a16="http://schemas.microsoft.com/office/drawing/2014/main" val="1654127521"/>
                    </a:ext>
                  </a:extLst>
                </a:gridCol>
                <a:gridCol w="2265045">
                  <a:extLst>
                    <a:ext uri="{9D8B030D-6E8A-4147-A177-3AD203B41FA5}">
                      <a16:colId xmlns:a16="http://schemas.microsoft.com/office/drawing/2014/main" val="2323232403"/>
                    </a:ext>
                  </a:extLst>
                </a:gridCol>
                <a:gridCol w="2478418">
                  <a:extLst>
                    <a:ext uri="{9D8B030D-6E8A-4147-A177-3AD203B41FA5}">
                      <a16:colId xmlns:a16="http://schemas.microsoft.com/office/drawing/2014/main" val="1529500180"/>
                    </a:ext>
                  </a:extLst>
                </a:gridCol>
                <a:gridCol w="2051671">
                  <a:extLst>
                    <a:ext uri="{9D8B030D-6E8A-4147-A177-3AD203B41FA5}">
                      <a16:colId xmlns:a16="http://schemas.microsoft.com/office/drawing/2014/main" val="4094756460"/>
                    </a:ext>
                  </a:extLst>
                </a:gridCol>
              </a:tblGrid>
              <a:tr h="212514">
                <a:tc>
                  <a:txBody>
                    <a:bodyPr/>
                    <a:lstStyle/>
                    <a:p>
                      <a:r>
                        <a:rPr lang="ru-RU" dirty="0" smtClean="0"/>
                        <a:t>Часть проекта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Ветка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Хэш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826522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r>
                        <a:rPr lang="en-US" dirty="0" smtClean="0"/>
                        <a:t>PHP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2019-03-28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Убрал возможность регистрации, без заполнения каждого поля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afcc283</a:t>
                      </a:r>
                      <a:endParaRPr lang="ru-RU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51669958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r>
                        <a:rPr lang="en-US" dirty="0" smtClean="0"/>
                        <a:t>PHP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2019-03-24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Переместил строчку с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для правильного отображения статей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3895010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213427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r>
                        <a:rPr lang="en-US" dirty="0" smtClean="0"/>
                        <a:t>PHP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2019-03-24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Добавил возможность переходить на форму регистрации при нажатии на кнопку "впервые на сайте" в форме авторизации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50636fd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83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610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67100" y="250031"/>
            <a:ext cx="5257800" cy="1325563"/>
          </a:xfrm>
        </p:spPr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Календарь </a:t>
            </a:r>
            <a:r>
              <a:rPr lang="ru-RU" dirty="0" err="1" smtClean="0">
                <a:solidFill>
                  <a:srgbClr val="002060"/>
                </a:solidFill>
              </a:rPr>
              <a:t>коммитов</a:t>
            </a:r>
            <a:endParaRPr lang="ru-RU" dirty="0">
              <a:solidFill>
                <a:srgbClr val="002060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786289"/>
              </p:ext>
            </p:extLst>
          </p:nvPr>
        </p:nvGraphicFramePr>
        <p:xfrm>
          <a:off x="490537" y="1825625"/>
          <a:ext cx="11320464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093">
                  <a:extLst>
                    <a:ext uri="{9D8B030D-6E8A-4147-A177-3AD203B41FA5}">
                      <a16:colId xmlns:a16="http://schemas.microsoft.com/office/drawing/2014/main" val="2545052560"/>
                    </a:ext>
                  </a:extLst>
                </a:gridCol>
                <a:gridCol w="2264093">
                  <a:extLst>
                    <a:ext uri="{9D8B030D-6E8A-4147-A177-3AD203B41FA5}">
                      <a16:colId xmlns:a16="http://schemas.microsoft.com/office/drawing/2014/main" val="942090949"/>
                    </a:ext>
                  </a:extLst>
                </a:gridCol>
                <a:gridCol w="2264093">
                  <a:extLst>
                    <a:ext uri="{9D8B030D-6E8A-4147-A177-3AD203B41FA5}">
                      <a16:colId xmlns:a16="http://schemas.microsoft.com/office/drawing/2014/main" val="2702116821"/>
                    </a:ext>
                  </a:extLst>
                </a:gridCol>
                <a:gridCol w="2397784">
                  <a:extLst>
                    <a:ext uri="{9D8B030D-6E8A-4147-A177-3AD203B41FA5}">
                      <a16:colId xmlns:a16="http://schemas.microsoft.com/office/drawing/2014/main" val="2861747358"/>
                    </a:ext>
                  </a:extLst>
                </a:gridCol>
                <a:gridCol w="2130401">
                  <a:extLst>
                    <a:ext uri="{9D8B030D-6E8A-4147-A177-3AD203B41FA5}">
                      <a16:colId xmlns:a16="http://schemas.microsoft.com/office/drawing/2014/main" val="3718133226"/>
                    </a:ext>
                  </a:extLst>
                </a:gridCol>
              </a:tblGrid>
              <a:tr h="212514">
                <a:tc>
                  <a:txBody>
                    <a:bodyPr/>
                    <a:lstStyle/>
                    <a:p>
                      <a:r>
                        <a:rPr lang="ru-RU" dirty="0" smtClean="0"/>
                        <a:t>Часть проекта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Ветка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Хэш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28873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r>
                        <a:rPr lang="en-US" dirty="0" smtClean="0"/>
                        <a:t>PHP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2019-03-24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Добавил возможность перехода на форму регистрации при нажатии на кнопку регистрация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f537b66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996167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r>
                        <a:rPr lang="en-US" dirty="0" smtClean="0"/>
                        <a:t>PHP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2019-03-24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html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Исправил ошибку в имени внедряемого скрипта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4764955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66437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r>
                        <a:rPr lang="en-US" dirty="0" smtClean="0"/>
                        <a:t>PHP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2019-03-24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html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Добавил скрипт регистрации на сайте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d8eeef1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558346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PHP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2019-03-24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html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Добавил рабочий скрипт подключения к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бд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для скрипта регистрации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55129a3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27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2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3900" y="250031"/>
            <a:ext cx="3124200" cy="1325563"/>
          </a:xfrm>
        </p:spPr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Оглавление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Описание сайта(наименование, цель, функции)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Дизайн сайта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Структура данных в ТЗ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Реализация структуры данных в БД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Мой вклад в ТЗ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Мой вклад в верстку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Мой вклад в </a:t>
            </a:r>
            <a:r>
              <a:rPr lang="en-US" dirty="0" smtClean="0">
                <a:solidFill>
                  <a:schemeClr val="bg1"/>
                </a:solidFill>
              </a:rPr>
              <a:t>PHP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WIKI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Календарь </a:t>
            </a:r>
            <a:r>
              <a:rPr lang="ru-RU" dirty="0" err="1" smtClean="0">
                <a:solidFill>
                  <a:schemeClr val="bg1"/>
                </a:solidFill>
              </a:rPr>
              <a:t>коммитов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077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49" y="605755"/>
            <a:ext cx="7439025" cy="5646489"/>
          </a:xfrm>
        </p:spPr>
      </p:pic>
    </p:spTree>
    <p:extLst>
      <p:ext uri="{BB962C8B-B14F-4D97-AF65-F5344CB8AC3E}">
        <p14:creationId xmlns:p14="http://schemas.microsoft.com/office/powerpoint/2010/main" val="239641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1712" y="365125"/>
            <a:ext cx="7648575" cy="1325563"/>
          </a:xfrm>
        </p:spPr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Состав команды разработчиков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Моя команда разработчиков состоит из 4 человек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Михаил </a:t>
            </a:r>
            <a:r>
              <a:rPr lang="ru-RU" dirty="0" err="1" smtClean="0">
                <a:solidFill>
                  <a:schemeClr val="bg1"/>
                </a:solidFill>
              </a:rPr>
              <a:t>Дуев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Александр </a:t>
            </a:r>
            <a:r>
              <a:rPr lang="ru-RU" dirty="0" err="1" smtClean="0">
                <a:solidFill>
                  <a:schemeClr val="bg1"/>
                </a:solidFill>
              </a:rPr>
              <a:t>Щепетов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Денис </a:t>
            </a:r>
            <a:r>
              <a:rPr lang="ru-RU" dirty="0" err="1" smtClean="0">
                <a:solidFill>
                  <a:schemeClr val="bg1"/>
                </a:solidFill>
              </a:rPr>
              <a:t>Суетов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Ермолаев Владислав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2952" y="365125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Сайт о коктейлях - </a:t>
            </a:r>
            <a:r>
              <a:rPr lang="en-US" dirty="0" err="1" smtClean="0">
                <a:solidFill>
                  <a:srgbClr val="002060"/>
                </a:solidFill>
              </a:rPr>
              <a:t>Cocktailbar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9973" y="2140105"/>
            <a:ext cx="1008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Наименование проекта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r>
              <a:rPr lang="ru-RU" sz="2800" dirty="0" smtClean="0">
                <a:solidFill>
                  <a:schemeClr val="bg1"/>
                </a:solidFill>
              </a:rPr>
              <a:t> информационный портал о коктейлях.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9973" y="3334368"/>
            <a:ext cx="98811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Целью проекта является предоставление пользователям информации об алкогольных и безалкогольных коктейлях и возможности обсуждения и поиска конкретных статей.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В дальнейшем, еще на стадии разработки, планировалось </a:t>
            </a:r>
            <a:r>
              <a:rPr lang="ru-RU" sz="2800" dirty="0" err="1">
                <a:solidFill>
                  <a:schemeClr val="bg1"/>
                </a:solidFill>
              </a:rPr>
              <a:t>монетизировать</a:t>
            </a:r>
            <a:r>
              <a:rPr lang="ru-RU" sz="2800" dirty="0">
                <a:solidFill>
                  <a:schemeClr val="bg1"/>
                </a:solidFill>
              </a:rPr>
              <a:t> сайт с помощью встроенной рекламы.</a:t>
            </a:r>
          </a:p>
        </p:txBody>
      </p:sp>
    </p:spTree>
    <p:extLst>
      <p:ext uri="{BB962C8B-B14F-4D97-AF65-F5344CB8AC3E}">
        <p14:creationId xmlns:p14="http://schemas.microsoft.com/office/powerpoint/2010/main" val="348768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62212" y="346075"/>
            <a:ext cx="7267575" cy="1325563"/>
          </a:xfrm>
        </p:spPr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Сайт о коктейлях - С</a:t>
            </a:r>
            <a:r>
              <a:rPr lang="en-US" dirty="0" err="1" smtClean="0">
                <a:solidFill>
                  <a:srgbClr val="002060"/>
                </a:solidFill>
              </a:rPr>
              <a:t>ocktailbar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Основными </a:t>
            </a:r>
            <a:r>
              <a:rPr lang="ru-RU" dirty="0">
                <a:solidFill>
                  <a:schemeClr val="bg1"/>
                </a:solidFill>
              </a:rPr>
              <a:t>функциями сайта являются:</a:t>
            </a:r>
          </a:p>
          <a:p>
            <a:r>
              <a:rPr lang="ru-RU" dirty="0">
                <a:solidFill>
                  <a:schemeClr val="bg1"/>
                </a:solidFill>
              </a:rPr>
              <a:t>Возможность поиска статей о разнообразных алкогольных и безалкогольных коктейлях для всех пользователей</a:t>
            </a:r>
          </a:p>
          <a:p>
            <a:r>
              <a:rPr lang="ru-RU" dirty="0">
                <a:solidFill>
                  <a:schemeClr val="bg1"/>
                </a:solidFill>
              </a:rPr>
              <a:t>Функция поиска рецептов коктейлей с </a:t>
            </a:r>
            <a:r>
              <a:rPr lang="ru-RU" dirty="0" err="1">
                <a:solidFill>
                  <a:schemeClr val="bg1"/>
                </a:solidFill>
              </a:rPr>
              <a:t>возможнностью</a:t>
            </a:r>
            <a:r>
              <a:rPr lang="ru-RU" dirty="0">
                <a:solidFill>
                  <a:schemeClr val="bg1"/>
                </a:solidFill>
              </a:rPr>
              <a:t> фильтрации по конкретным </a:t>
            </a:r>
            <a:r>
              <a:rPr lang="ru-RU" dirty="0" err="1">
                <a:solidFill>
                  <a:schemeClr val="bg1"/>
                </a:solidFill>
              </a:rPr>
              <a:t>ингридиентам</a:t>
            </a:r>
            <a:r>
              <a:rPr lang="ru-RU" dirty="0">
                <a:solidFill>
                  <a:schemeClr val="bg1"/>
                </a:solidFill>
              </a:rPr>
              <a:t> для всех пользователей</a:t>
            </a:r>
          </a:p>
          <a:p>
            <a:r>
              <a:rPr lang="ru-RU" dirty="0">
                <a:solidFill>
                  <a:schemeClr val="bg1"/>
                </a:solidFill>
              </a:rPr>
              <a:t>Функция регистрации и авторизации на сайте</a:t>
            </a:r>
          </a:p>
          <a:p>
            <a:r>
              <a:rPr lang="ru-RU" dirty="0">
                <a:solidFill>
                  <a:schemeClr val="bg1"/>
                </a:solidFill>
              </a:rPr>
              <a:t>Возможность добавлять, оценивать и комментировать статьи для авторизованных пользователей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1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78390" y="333300"/>
            <a:ext cx="3435220" cy="1325563"/>
          </a:xfrm>
        </p:spPr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Дизайн сайта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47" y="1992163"/>
            <a:ext cx="6207506" cy="40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3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00139" y="250031"/>
            <a:ext cx="4391722" cy="1325563"/>
          </a:xfrm>
        </p:spPr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Структура данных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143375" cy="435133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bg1"/>
                </a:solidFill>
              </a:rPr>
              <a:t>Пользователь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Логин (текст)</a:t>
            </a:r>
          </a:p>
          <a:p>
            <a:r>
              <a:rPr lang="ru-RU" dirty="0">
                <a:solidFill>
                  <a:schemeClr val="bg1"/>
                </a:solidFill>
              </a:rPr>
              <a:t>Пароль (текст)</a:t>
            </a:r>
          </a:p>
          <a:p>
            <a:r>
              <a:rPr lang="ru-RU" dirty="0">
                <a:solidFill>
                  <a:schemeClr val="bg1"/>
                </a:solidFill>
              </a:rPr>
              <a:t>Дата рождения (</a:t>
            </a:r>
            <a:r>
              <a:rPr lang="ru-RU" dirty="0" err="1">
                <a:solidFill>
                  <a:schemeClr val="bg1"/>
                </a:solidFill>
              </a:rPr>
              <a:t>date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/>
                </a:solidFill>
              </a:rPr>
              <a:t>Комментарий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Статья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Пользователь</a:t>
            </a:r>
          </a:p>
          <a:p>
            <a:r>
              <a:rPr lang="ru-RU" dirty="0">
                <a:solidFill>
                  <a:schemeClr val="bg1"/>
                </a:solidFill>
              </a:rPr>
              <a:t>Текст комментария (текст)</a:t>
            </a:r>
          </a:p>
          <a:p>
            <a:r>
              <a:rPr lang="ru-RU" dirty="0">
                <a:solidFill>
                  <a:schemeClr val="bg1"/>
                </a:solidFill>
              </a:rPr>
              <a:t>Дата/время (</a:t>
            </a:r>
            <a:r>
              <a:rPr lang="ru-RU" dirty="0" err="1">
                <a:solidFill>
                  <a:schemeClr val="bg1"/>
                </a:solidFill>
              </a:rPr>
              <a:t>datetime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</a:rPr>
              <a:t>Статья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Коктейль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</a:rPr>
              <a:t>Рейтинг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Пользователь</a:t>
            </a:r>
          </a:p>
          <a:p>
            <a:r>
              <a:rPr lang="ru-RU" dirty="0">
                <a:solidFill>
                  <a:schemeClr val="bg1"/>
                </a:solidFill>
              </a:rPr>
              <a:t>Количество очков при добавлении (число)</a:t>
            </a:r>
          </a:p>
          <a:p>
            <a:r>
              <a:rPr lang="ru-RU" dirty="0">
                <a:solidFill>
                  <a:schemeClr val="bg1"/>
                </a:solidFill>
              </a:rPr>
              <a:t>Статья 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76925" y="1375539"/>
            <a:ext cx="438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002060"/>
                </a:solidFill>
              </a:rPr>
              <a:t>ТЗ</a:t>
            </a:r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2075" y="2101850"/>
            <a:ext cx="33147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b="1" dirty="0">
                <a:solidFill>
                  <a:schemeClr val="bg1"/>
                </a:solidFill>
              </a:rPr>
              <a:t>Содержание статьи</a:t>
            </a:r>
            <a:endParaRPr lang="ru-RU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1"/>
                </a:solidFill>
              </a:rPr>
              <a:t>Статья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1"/>
                </a:solidFill>
              </a:rPr>
              <a:t>Текст статьи (текст)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1"/>
                </a:solidFill>
              </a:rPr>
              <a:t>Ссылки (текст)</a:t>
            </a:r>
          </a:p>
          <a:p>
            <a:r>
              <a:rPr lang="ru-RU" sz="1500" b="1" dirty="0">
                <a:solidFill>
                  <a:schemeClr val="bg1"/>
                </a:solidFill>
              </a:rPr>
              <a:t>Коктейль</a:t>
            </a:r>
            <a:endParaRPr lang="ru-RU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1"/>
                </a:solidFill>
              </a:rPr>
              <a:t>Название (текст)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1"/>
                </a:solidFill>
              </a:rPr>
              <a:t>Крепость (число)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1"/>
                </a:solidFill>
              </a:rPr>
              <a:t>Категория (текст)</a:t>
            </a:r>
          </a:p>
          <a:p>
            <a:r>
              <a:rPr lang="ru-RU" sz="1500" b="1" dirty="0">
                <a:solidFill>
                  <a:schemeClr val="bg1"/>
                </a:solidFill>
              </a:rPr>
              <a:t>Набор ингредиентов</a:t>
            </a:r>
            <a:endParaRPr lang="ru-RU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1"/>
                </a:solidFill>
              </a:rPr>
              <a:t>Коктейль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1"/>
                </a:solidFill>
              </a:rPr>
              <a:t>Ингредиент</a:t>
            </a:r>
          </a:p>
          <a:p>
            <a:r>
              <a:rPr lang="ru-RU" sz="1500" b="1" dirty="0">
                <a:solidFill>
                  <a:schemeClr val="bg1"/>
                </a:solidFill>
              </a:rPr>
              <a:t>Ингредиент</a:t>
            </a:r>
            <a:endParaRPr lang="ru-RU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1"/>
                </a:solidFill>
              </a:rPr>
              <a:t>Набор </a:t>
            </a:r>
            <a:r>
              <a:rPr lang="ru-RU" sz="1500" dirty="0" err="1">
                <a:solidFill>
                  <a:schemeClr val="bg1"/>
                </a:solidFill>
              </a:rPr>
              <a:t>ингридиентов</a:t>
            </a:r>
            <a:endParaRPr lang="ru-RU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1"/>
                </a:solidFill>
              </a:rPr>
              <a:t>Количество (число</a:t>
            </a:r>
            <a:r>
              <a:rPr lang="ru-RU" sz="1500" dirty="0" smtClean="0">
                <a:solidFill>
                  <a:schemeClr val="bg1"/>
                </a:solidFill>
              </a:rPr>
              <a:t>)</a:t>
            </a:r>
            <a:endParaRPr lang="ru-RU" sz="15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01137" y="2101849"/>
            <a:ext cx="24765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b="1" dirty="0">
                <a:solidFill>
                  <a:schemeClr val="bg1"/>
                </a:solidFill>
              </a:rPr>
              <a:t>Продукт</a:t>
            </a:r>
            <a:endParaRPr lang="ru-RU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1"/>
                </a:solidFill>
              </a:rPr>
              <a:t>Ингредиент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1"/>
                </a:solidFill>
              </a:rPr>
              <a:t>Название (текст)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1"/>
                </a:solidFill>
              </a:rPr>
              <a:t>Тип (текст)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1"/>
                </a:solidFill>
              </a:rPr>
              <a:t>Единица измерения (текст)</a:t>
            </a:r>
          </a:p>
          <a:p>
            <a:r>
              <a:rPr lang="ru-RU" sz="1500" b="1" dirty="0">
                <a:solidFill>
                  <a:schemeClr val="bg1"/>
                </a:solidFill>
              </a:rPr>
              <a:t>Набор изображений</a:t>
            </a:r>
            <a:endParaRPr lang="ru-RU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1"/>
                </a:solidFill>
              </a:rPr>
              <a:t>Статья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1"/>
                </a:solidFill>
              </a:rPr>
              <a:t>Содержание статьи</a:t>
            </a:r>
          </a:p>
          <a:p>
            <a:r>
              <a:rPr lang="ru-RU" sz="1500" b="1" dirty="0">
                <a:solidFill>
                  <a:schemeClr val="bg1"/>
                </a:solidFill>
              </a:rPr>
              <a:t>Изображение</a:t>
            </a:r>
            <a:endParaRPr lang="ru-RU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1"/>
                </a:solidFill>
              </a:rPr>
              <a:t>Изображение (графический файл)</a:t>
            </a:r>
          </a:p>
          <a:p>
            <a:r>
              <a:rPr lang="ru-RU" sz="1500" b="1" dirty="0">
                <a:solidFill>
                  <a:schemeClr val="bg1"/>
                </a:solidFill>
              </a:rPr>
              <a:t>Популярное</a:t>
            </a:r>
            <a:endParaRPr lang="ru-RU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1"/>
                </a:solidFill>
              </a:rPr>
              <a:t>Статья</a:t>
            </a:r>
          </a:p>
          <a:p>
            <a:endParaRPr lang="ru-RU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08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9525" y="317500"/>
            <a:ext cx="4552950" cy="1325563"/>
          </a:xfrm>
        </p:spPr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Структура данных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4006" y="1458397"/>
            <a:ext cx="142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База данных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126" y="2208549"/>
            <a:ext cx="7239746" cy="40839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915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57537" y="317500"/>
            <a:ext cx="5876925" cy="1325563"/>
          </a:xfrm>
        </p:spPr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Мой вклад в проект</a:t>
            </a:r>
            <a:r>
              <a:rPr lang="en-US" dirty="0" smtClean="0">
                <a:solidFill>
                  <a:srgbClr val="002060"/>
                </a:solidFill>
              </a:rPr>
              <a:t>: </a:t>
            </a:r>
            <a:r>
              <a:rPr lang="ru-RU" dirty="0" smtClean="0">
                <a:solidFill>
                  <a:srgbClr val="002060"/>
                </a:solidFill>
              </a:rPr>
              <a:t>ТЗ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430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Вместе со своей командой, общим потоком делал ТЗ. </a:t>
            </a:r>
            <a:r>
              <a:rPr lang="ru-RU" dirty="0" err="1" smtClean="0">
                <a:solidFill>
                  <a:schemeClr val="bg1"/>
                </a:solidFill>
              </a:rPr>
              <a:t>Коммит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df1e1be</a:t>
            </a:r>
            <a:r>
              <a:rPr lang="ru-RU" b="1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Участвовал в разработке дизайна таких страниц как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ru-RU" dirty="0" smtClean="0">
                <a:solidFill>
                  <a:schemeClr val="bg1"/>
                </a:solidFill>
              </a:rPr>
              <a:t>О проекте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ru-RU" dirty="0" smtClean="0">
                <a:solidFill>
                  <a:schemeClr val="bg1"/>
                </a:solidFill>
              </a:rPr>
              <a:t>Регистрация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843" y="3047999"/>
            <a:ext cx="585903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332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642</Words>
  <Application>Microsoft Office PowerPoint</Application>
  <PresentationFormat>Широкоэкранный</PresentationFormat>
  <Paragraphs>221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Портфолио</vt:lpstr>
      <vt:lpstr>Оглавление</vt:lpstr>
      <vt:lpstr>Состав команды разработчиков</vt:lpstr>
      <vt:lpstr>Сайт о коктейлях - Cocktailbar</vt:lpstr>
      <vt:lpstr>Сайт о коктейлях - Сocktailbar</vt:lpstr>
      <vt:lpstr>Дизайн сайта</vt:lpstr>
      <vt:lpstr>Структура данных</vt:lpstr>
      <vt:lpstr>Структура данных</vt:lpstr>
      <vt:lpstr>Мой вклад в проект: ТЗ</vt:lpstr>
      <vt:lpstr>Мой вклад в проект: верстка</vt:lpstr>
      <vt:lpstr>Мой вклад в проект: PHP</vt:lpstr>
      <vt:lpstr>Мой вклад в проект: PHP</vt:lpstr>
      <vt:lpstr>Задачи, мною выполненные</vt:lpstr>
      <vt:lpstr>WIKI</vt:lpstr>
      <vt:lpstr>Календарь коммитов </vt:lpstr>
      <vt:lpstr>Календарь коммитов</vt:lpstr>
      <vt:lpstr>Календарь коммитов</vt:lpstr>
      <vt:lpstr>Календарь коммитов</vt:lpstr>
      <vt:lpstr>Календарь коммитов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</dc:title>
  <dc:creator>Vlad Ermolaev</dc:creator>
  <cp:lastModifiedBy>Vlad Ermolaev</cp:lastModifiedBy>
  <cp:revision>25</cp:revision>
  <dcterms:created xsi:type="dcterms:W3CDTF">2019-05-28T11:59:37Z</dcterms:created>
  <dcterms:modified xsi:type="dcterms:W3CDTF">2019-05-28T19:27:27Z</dcterms:modified>
</cp:coreProperties>
</file>