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62477-5C23-436C-9F64-59429A91B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Курсовая работа на тему</a:t>
            </a:r>
            <a:r>
              <a:rPr lang="en-US" sz="4000" dirty="0"/>
              <a:t>: </a:t>
            </a:r>
            <a:r>
              <a:rPr lang="ru-RU" sz="2700" dirty="0">
                <a:sym typeface="Dosis Light"/>
              </a:rPr>
              <a:t>«Автоматизированная информационная система библиотеки</a:t>
            </a:r>
            <a:r>
              <a:rPr lang="ru-RU" sz="27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D4ABF7-E395-4318-9F12-661F21D70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студент гр</a:t>
            </a:r>
            <a:r>
              <a:rPr lang="en-US" dirty="0"/>
              <a:t>.</a:t>
            </a:r>
            <a:r>
              <a:rPr lang="ru-RU" dirty="0"/>
              <a:t> ПИ-425 </a:t>
            </a:r>
          </a:p>
          <a:p>
            <a:r>
              <a:rPr lang="ru-RU" dirty="0"/>
              <a:t>Сергеев Павел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Ивинская Надежда Леонидовна</a:t>
            </a:r>
          </a:p>
        </p:txBody>
      </p:sp>
    </p:spTree>
    <p:extLst>
      <p:ext uri="{BB962C8B-B14F-4D97-AF65-F5344CB8AC3E}">
        <p14:creationId xmlns:p14="http://schemas.microsoft.com/office/powerpoint/2010/main" val="254212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42D57-40E7-4697-9146-613816C1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165" y="2854354"/>
            <a:ext cx="5653670" cy="1149291"/>
          </a:xfrm>
        </p:spPr>
        <p:txBody>
          <a:bodyPr>
            <a:normAutofit/>
          </a:bodyPr>
          <a:lstStyle/>
          <a:p>
            <a:r>
              <a:rPr lang="ru-RU" sz="60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10293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5E516-5831-4C03-A704-EBA9A45A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06054-7B24-46D6-956D-C543D652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Autofit/>
          </a:bodyPr>
          <a:lstStyle/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/>
              <a:t>рассмотрены основные механизмы программы 1С:Предприятие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/>
              <a:t>изучены бизнес-процессы и структура библиотеки 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3200" dirty="0"/>
              <a:t>был определен круг проблем, автоматизация которых позволяет повысить эффективность работы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1560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2603C-A2A2-44A1-A4A4-666B7C56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Автоматизация Бизнес-процессов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472B2-C7CC-453A-87D9-994CD3D7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Учет информации о доступных книгах</a:t>
            </a:r>
            <a:r>
              <a:rPr lang="en-US" sz="2800" dirty="0"/>
              <a:t>;</a:t>
            </a:r>
          </a:p>
          <a:p>
            <a:r>
              <a:rPr lang="ru-RU" sz="2800" dirty="0"/>
              <a:t>Автоматизация процесса выдачи и возврата книг;</a:t>
            </a:r>
          </a:p>
          <a:p>
            <a:r>
              <a:rPr lang="ru-RU" sz="2800" dirty="0"/>
              <a:t>Хранение данных о читателях и их истории использования книг;</a:t>
            </a:r>
          </a:p>
          <a:p>
            <a:r>
              <a:rPr lang="ru-RU" sz="2800" dirty="0"/>
              <a:t>Управление доступом к информационным ресурсам в соответствии с уровнем пользователя</a:t>
            </a:r>
            <a:r>
              <a:rPr lang="en-US" sz="2800" dirty="0"/>
              <a:t>;</a:t>
            </a:r>
          </a:p>
          <a:p>
            <a:r>
              <a:rPr lang="ru-RU" sz="2800" dirty="0"/>
              <a:t>Автоматическое формирование отчетов о состоянии библиотечного фонда</a:t>
            </a:r>
            <a:r>
              <a:rPr lang="en-US" sz="2800" dirty="0"/>
              <a:t>;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4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C1118-DE37-4AAE-9835-F1EBA6C4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69310"/>
            <a:ext cx="9905998" cy="75341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41325-9714-4B97-9242-EABB8BFC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20086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sz="2600" dirty="0"/>
              <a:t>ИРБИС64</a:t>
            </a:r>
            <a:r>
              <a:rPr lang="ru-RU" dirty="0"/>
              <a:t>» - </a:t>
            </a:r>
            <a:r>
              <a:rPr lang="en-US" dirty="0"/>
              <a:t>elnit.org</a:t>
            </a:r>
            <a:r>
              <a:rPr lang="ru-RU" dirty="0"/>
              <a:t> от 30000 </a:t>
            </a:r>
            <a:r>
              <a:rPr lang="ru-RU" dirty="0" err="1"/>
              <a:t>руб</a:t>
            </a:r>
            <a:r>
              <a:rPr lang="en-US" dirty="0"/>
              <a:t>./</a:t>
            </a:r>
            <a:r>
              <a:rPr lang="ru-RU" dirty="0"/>
              <a:t>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402B8-7250-4D74-9FA5-AF6EE805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871" y="1813098"/>
            <a:ext cx="6801464" cy="48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8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5D086F-00EB-41F4-B980-90DFCC1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69310"/>
            <a:ext cx="9905998" cy="75341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B40A984-DEA3-402A-938F-26825113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20086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sz="2600" dirty="0"/>
              <a:t>1С</a:t>
            </a:r>
            <a:r>
              <a:rPr lang="en-US" sz="2600" dirty="0"/>
              <a:t>:</a:t>
            </a:r>
            <a:r>
              <a:rPr lang="ru-RU" sz="2600" dirty="0"/>
              <a:t>Библиотека</a:t>
            </a:r>
            <a:r>
              <a:rPr lang="ru-RU" dirty="0"/>
              <a:t>» - </a:t>
            </a:r>
            <a:r>
              <a:rPr lang="en-US" dirty="0"/>
              <a:t>solutions.1c.ru/catalog/library/buy</a:t>
            </a:r>
            <a:r>
              <a:rPr lang="ru-RU" dirty="0"/>
              <a:t> от 35000 </a:t>
            </a:r>
            <a:r>
              <a:rPr lang="ru-RU" dirty="0" err="1"/>
              <a:t>руб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242226-4C3E-48B6-A9EE-FEF9082A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32" y="1815894"/>
            <a:ext cx="9004554" cy="4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8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210CF04-1A8D-44FD-AD77-BE3D80DC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69310"/>
            <a:ext cx="9905998" cy="75341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163FD13-BBE7-48CB-8F0E-753D558C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20086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en-US" sz="2600" dirty="0"/>
              <a:t>LiberMedia</a:t>
            </a:r>
            <a:r>
              <a:rPr lang="ru-RU" dirty="0"/>
              <a:t>» - </a:t>
            </a:r>
            <a:r>
              <a:rPr lang="en-US" dirty="0"/>
              <a:t>libermedia.ru/catalog/</a:t>
            </a:r>
            <a:r>
              <a:rPr lang="ru-RU" dirty="0"/>
              <a:t> от </a:t>
            </a:r>
            <a:r>
              <a:rPr lang="en-US" dirty="0"/>
              <a:t>149</a:t>
            </a:r>
            <a:r>
              <a:rPr lang="ru-RU" dirty="0"/>
              <a:t>000 </a:t>
            </a:r>
            <a:r>
              <a:rPr lang="ru-RU" dirty="0" err="1"/>
              <a:t>руб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0D4ED2-47D3-4378-A34D-E0B87727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95" y="1813098"/>
            <a:ext cx="9440828" cy="46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FA973-E463-4E29-8FCD-8A4775D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7AB7051-0004-45C8-9638-37BFFDCBB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19972"/>
              </p:ext>
            </p:extLst>
          </p:nvPr>
        </p:nvGraphicFramePr>
        <p:xfrm>
          <a:off x="1242511" y="2034917"/>
          <a:ext cx="8128000" cy="420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1000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9060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8768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6310322"/>
                    </a:ext>
                  </a:extLst>
                </a:gridCol>
              </a:tblGrid>
              <a:tr h="7015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ИРБИС64</a:t>
                      </a:r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1С</a:t>
                      </a:r>
                      <a:r>
                        <a:rPr lang="en-US" dirty="0"/>
                        <a:t>:</a:t>
                      </a:r>
                      <a:r>
                        <a:rPr lang="ru-RU" dirty="0"/>
                        <a:t>Библиотека</a:t>
                      </a:r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LiberMedia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739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База читателей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82146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Отчетность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02276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печатных форм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64683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Управление фондом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2117"/>
                  </a:ext>
                </a:extLst>
              </a:tr>
              <a:tr h="701558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Цена</a:t>
                      </a: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73222"/>
                  </a:ext>
                </a:extLst>
              </a:tr>
            </a:tbl>
          </a:graphicData>
        </a:graphic>
      </p:graphicFrame>
      <p:pic>
        <p:nvPicPr>
          <p:cNvPr id="13" name="Рисунок 12" descr="checked (1).png">
            <a:extLst>
              <a:ext uri="{FF2B5EF4-FFF2-40B4-BE49-F238E27FC236}">
                <a16:creationId xmlns:a16="http://schemas.microsoft.com/office/drawing/2014/main" id="{0E48D118-E878-4B7A-8283-11E2988C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47" y="2806806"/>
            <a:ext cx="575120" cy="575120"/>
          </a:xfrm>
          <a:prstGeom prst="rect">
            <a:avLst/>
          </a:prstGeom>
        </p:spPr>
      </p:pic>
      <p:pic>
        <p:nvPicPr>
          <p:cNvPr id="16" name="Рисунок 15" descr="checked (1).png">
            <a:extLst>
              <a:ext uri="{FF2B5EF4-FFF2-40B4-BE49-F238E27FC236}">
                <a16:creationId xmlns:a16="http://schemas.microsoft.com/office/drawing/2014/main" id="{D738A18E-C5E2-4177-B20E-BA5557BE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71" y="2806806"/>
            <a:ext cx="575120" cy="575120"/>
          </a:xfrm>
          <a:prstGeom prst="rect">
            <a:avLst/>
          </a:prstGeom>
        </p:spPr>
      </p:pic>
      <p:pic>
        <p:nvPicPr>
          <p:cNvPr id="17" name="Рисунок 16" descr="checked (1).png">
            <a:extLst>
              <a:ext uri="{FF2B5EF4-FFF2-40B4-BE49-F238E27FC236}">
                <a16:creationId xmlns:a16="http://schemas.microsoft.com/office/drawing/2014/main" id="{75DC126D-7DFB-498B-B747-35DA02B7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32" y="2814023"/>
            <a:ext cx="575120" cy="575120"/>
          </a:xfrm>
          <a:prstGeom prst="rect">
            <a:avLst/>
          </a:prstGeom>
        </p:spPr>
      </p:pic>
      <p:pic>
        <p:nvPicPr>
          <p:cNvPr id="21" name="Рисунок 20" descr="cancel (1).png">
            <a:extLst>
              <a:ext uri="{FF2B5EF4-FFF2-40B4-BE49-F238E27FC236}">
                <a16:creationId xmlns:a16="http://schemas.microsoft.com/office/drawing/2014/main" id="{F50127D2-D6BF-4C1B-85FA-5E64EE89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32" y="5610582"/>
            <a:ext cx="575120" cy="575120"/>
          </a:xfrm>
          <a:prstGeom prst="rect">
            <a:avLst/>
          </a:prstGeom>
        </p:spPr>
      </p:pic>
      <p:pic>
        <p:nvPicPr>
          <p:cNvPr id="22" name="Рисунок 21" descr="checked (1).png">
            <a:extLst>
              <a:ext uri="{FF2B5EF4-FFF2-40B4-BE49-F238E27FC236}">
                <a16:creationId xmlns:a16="http://schemas.microsoft.com/office/drawing/2014/main" id="{B8BA1642-A474-454F-AB24-9837B4DC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92" y="3508706"/>
            <a:ext cx="575120" cy="575120"/>
          </a:xfrm>
          <a:prstGeom prst="rect">
            <a:avLst/>
          </a:prstGeom>
        </p:spPr>
      </p:pic>
      <p:pic>
        <p:nvPicPr>
          <p:cNvPr id="23" name="Рисунок 22" descr="checked (1).png">
            <a:extLst>
              <a:ext uri="{FF2B5EF4-FFF2-40B4-BE49-F238E27FC236}">
                <a16:creationId xmlns:a16="http://schemas.microsoft.com/office/drawing/2014/main" id="{C8644DBD-AA4C-4F07-A1EA-E2B91D31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71" y="3504759"/>
            <a:ext cx="575120" cy="575120"/>
          </a:xfrm>
          <a:prstGeom prst="rect">
            <a:avLst/>
          </a:prstGeom>
        </p:spPr>
      </p:pic>
      <p:pic>
        <p:nvPicPr>
          <p:cNvPr id="24" name="Рисунок 23" descr="checked (1).png">
            <a:extLst>
              <a:ext uri="{FF2B5EF4-FFF2-40B4-BE49-F238E27FC236}">
                <a16:creationId xmlns:a16="http://schemas.microsoft.com/office/drawing/2014/main" id="{100A99D0-5AB2-4781-9803-D66F21FF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32" y="3514963"/>
            <a:ext cx="575120" cy="575120"/>
          </a:xfrm>
          <a:prstGeom prst="rect">
            <a:avLst/>
          </a:prstGeom>
        </p:spPr>
      </p:pic>
      <p:pic>
        <p:nvPicPr>
          <p:cNvPr id="25" name="Рисунок 24" descr="checked (1).png">
            <a:extLst>
              <a:ext uri="{FF2B5EF4-FFF2-40B4-BE49-F238E27FC236}">
                <a16:creationId xmlns:a16="http://schemas.microsoft.com/office/drawing/2014/main" id="{0990929F-9E5D-4B57-88CB-286557BF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94485"/>
            <a:ext cx="575120" cy="575120"/>
          </a:xfrm>
          <a:prstGeom prst="rect">
            <a:avLst/>
          </a:prstGeom>
        </p:spPr>
      </p:pic>
      <p:pic>
        <p:nvPicPr>
          <p:cNvPr id="26" name="Рисунок 25" descr="checked (1).png">
            <a:extLst>
              <a:ext uri="{FF2B5EF4-FFF2-40B4-BE49-F238E27FC236}">
                <a16:creationId xmlns:a16="http://schemas.microsoft.com/office/drawing/2014/main" id="{88A3BD5E-7217-4F94-B519-BDB0821C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92" y="5594485"/>
            <a:ext cx="575120" cy="575120"/>
          </a:xfrm>
          <a:prstGeom prst="rect">
            <a:avLst/>
          </a:prstGeom>
        </p:spPr>
      </p:pic>
      <p:pic>
        <p:nvPicPr>
          <p:cNvPr id="27" name="Рисунок 26" descr="checked (1).png">
            <a:extLst>
              <a:ext uri="{FF2B5EF4-FFF2-40B4-BE49-F238E27FC236}">
                <a16:creationId xmlns:a16="http://schemas.microsoft.com/office/drawing/2014/main" id="{CEE02CF4-1848-4902-94D0-29D1B372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462" y="4197126"/>
            <a:ext cx="575120" cy="575120"/>
          </a:xfrm>
          <a:prstGeom prst="rect">
            <a:avLst/>
          </a:prstGeom>
        </p:spPr>
      </p:pic>
      <p:pic>
        <p:nvPicPr>
          <p:cNvPr id="28" name="Рисунок 27" descr="checked (1).png">
            <a:extLst>
              <a:ext uri="{FF2B5EF4-FFF2-40B4-BE49-F238E27FC236}">
                <a16:creationId xmlns:a16="http://schemas.microsoft.com/office/drawing/2014/main" id="{1F1855BD-EBF8-43A1-A5F4-FC91C443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92" y="4197126"/>
            <a:ext cx="575120" cy="575120"/>
          </a:xfrm>
          <a:prstGeom prst="rect">
            <a:avLst/>
          </a:prstGeom>
        </p:spPr>
      </p:pic>
      <p:pic>
        <p:nvPicPr>
          <p:cNvPr id="29" name="Рисунок 28" descr="cancel (1).png">
            <a:extLst>
              <a:ext uri="{FF2B5EF4-FFF2-40B4-BE49-F238E27FC236}">
                <a16:creationId xmlns:a16="http://schemas.microsoft.com/office/drawing/2014/main" id="{A7D57064-DB9B-4EB6-9BFC-D9A0F3EE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32" y="4197126"/>
            <a:ext cx="575120" cy="575120"/>
          </a:xfrm>
          <a:prstGeom prst="rect">
            <a:avLst/>
          </a:prstGeom>
        </p:spPr>
      </p:pic>
      <p:pic>
        <p:nvPicPr>
          <p:cNvPr id="30" name="Рисунок 29" descr="checked (1).png">
            <a:extLst>
              <a:ext uri="{FF2B5EF4-FFF2-40B4-BE49-F238E27FC236}">
                <a16:creationId xmlns:a16="http://schemas.microsoft.com/office/drawing/2014/main" id="{01BA0CB2-78D8-4FCA-B2BC-56A804C5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32" y="4914570"/>
            <a:ext cx="575120" cy="575120"/>
          </a:xfrm>
          <a:prstGeom prst="rect">
            <a:avLst/>
          </a:prstGeom>
        </p:spPr>
      </p:pic>
      <p:pic>
        <p:nvPicPr>
          <p:cNvPr id="31" name="Рисунок 30" descr="checked (1).png">
            <a:extLst>
              <a:ext uri="{FF2B5EF4-FFF2-40B4-BE49-F238E27FC236}">
                <a16:creationId xmlns:a16="http://schemas.microsoft.com/office/drawing/2014/main" id="{3451E5FC-2323-4BC1-B31B-2D032458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14570"/>
            <a:ext cx="575120" cy="575120"/>
          </a:xfrm>
          <a:prstGeom prst="rect">
            <a:avLst/>
          </a:prstGeom>
        </p:spPr>
      </p:pic>
      <p:pic>
        <p:nvPicPr>
          <p:cNvPr id="34" name="Рисунок 33" descr="cancel (1).png">
            <a:extLst>
              <a:ext uri="{FF2B5EF4-FFF2-40B4-BE49-F238E27FC236}">
                <a16:creationId xmlns:a16="http://schemas.microsoft.com/office/drawing/2014/main" id="{036E31F3-C621-440D-9BFF-0A84DCD7E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92" y="4895805"/>
            <a:ext cx="575120" cy="5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B32D2-F6BD-4E38-A928-B2905681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 РАЗРАБОТКИ – 1С:ПРЕДПРИЯТИЕ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03C6A-0FFB-4E3A-8140-02DCAD6C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/>
              <a:t>предназначена для автоматизации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/>
              <a:t>эргономичный интерфейс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/>
              <a:t>подходит для различных отраслей и может легко адаптироваться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/>
              <a:t>широкая распространенность и доступная цена</a:t>
            </a:r>
          </a:p>
          <a:p>
            <a:pPr marL="457200" lvl="0" indent="-381000">
              <a:spcBef>
                <a:spcPts val="600"/>
              </a:spcBef>
              <a:buSzPts val="2400"/>
            </a:pPr>
            <a:r>
              <a:rPr lang="ru-RU" sz="2800" dirty="0"/>
              <a:t>большое количество сертифицированных 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21130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7A659B-49F6-4B59-B9CA-11469EC7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9" y="414481"/>
            <a:ext cx="11534862" cy="60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5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EBD7C5C-12D2-496A-B6B8-BA2EC0D0D414}"/>
              </a:ext>
            </a:extLst>
          </p:cNvPr>
          <p:cNvSpPr/>
          <p:nvPr/>
        </p:nvSpPr>
        <p:spPr>
          <a:xfrm>
            <a:off x="5159229" y="2624705"/>
            <a:ext cx="1873541" cy="1608589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0215C25-A9C0-4AD4-8733-047104BFDA02}"/>
              </a:ext>
            </a:extLst>
          </p:cNvPr>
          <p:cNvSpPr/>
          <p:nvPr/>
        </p:nvSpPr>
        <p:spPr>
          <a:xfrm>
            <a:off x="4023224" y="293612"/>
            <a:ext cx="1873540" cy="100668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 </a:t>
            </a:r>
          </a:p>
          <a:p>
            <a:pPr algn="ctr"/>
            <a:r>
              <a:rPr lang="ru-RU" dirty="0"/>
              <a:t>справочников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77FEA36-3B96-40F9-8AEB-C427A1C28E32}"/>
              </a:ext>
            </a:extLst>
          </p:cNvPr>
          <p:cNvSpPr/>
          <p:nvPr/>
        </p:nvSpPr>
        <p:spPr>
          <a:xfrm>
            <a:off x="2956418" y="1618026"/>
            <a:ext cx="1867251" cy="100667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</a:t>
            </a:r>
          </a:p>
          <a:p>
            <a:pPr algn="ctr"/>
            <a:r>
              <a:rPr lang="ru-RU" dirty="0"/>
              <a:t>общий модуль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D217284-07A6-4CC3-BD67-7CDEA2CEE71C}"/>
              </a:ext>
            </a:extLst>
          </p:cNvPr>
          <p:cNvSpPr/>
          <p:nvPr/>
        </p:nvSpPr>
        <p:spPr>
          <a:xfrm>
            <a:off x="7368330" y="1618026"/>
            <a:ext cx="1867252" cy="100667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 </a:t>
            </a:r>
          </a:p>
          <a:p>
            <a:pPr algn="ctr"/>
            <a:r>
              <a:rPr lang="ru-RU" dirty="0"/>
              <a:t>документов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4D9732A-7DE1-4F57-83EE-3064DD78BB04}"/>
              </a:ext>
            </a:extLst>
          </p:cNvPr>
          <p:cNvSpPr/>
          <p:nvPr/>
        </p:nvSpPr>
        <p:spPr>
          <a:xfrm>
            <a:off x="2947328" y="2942437"/>
            <a:ext cx="1867251" cy="100667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</a:t>
            </a:r>
          </a:p>
          <a:p>
            <a:pPr algn="ctr"/>
            <a:r>
              <a:rPr lang="ru-RU" dirty="0"/>
              <a:t>перечисление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ECD0D38-884A-4369-9109-731CF7ED9DD6}"/>
              </a:ext>
            </a:extLst>
          </p:cNvPr>
          <p:cNvSpPr/>
          <p:nvPr/>
        </p:nvSpPr>
        <p:spPr>
          <a:xfrm>
            <a:off x="7368330" y="2925659"/>
            <a:ext cx="1873541" cy="100667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</a:t>
            </a:r>
          </a:p>
          <a:p>
            <a:pPr algn="ctr"/>
            <a:r>
              <a:rPr lang="ru-RU" dirty="0"/>
              <a:t>план видов характеристик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C0D5DD4-39D9-4EAA-91B8-592AC6634D25}"/>
              </a:ext>
            </a:extLst>
          </p:cNvPr>
          <p:cNvSpPr/>
          <p:nvPr/>
        </p:nvSpPr>
        <p:spPr>
          <a:xfrm>
            <a:off x="7368330" y="4233294"/>
            <a:ext cx="1867252" cy="100668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 </a:t>
            </a:r>
          </a:p>
          <a:p>
            <a:pPr algn="ctr"/>
            <a:r>
              <a:rPr lang="ru-RU" dirty="0"/>
              <a:t>регистра сведений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E81886-9C35-47C4-A123-5252C412BD17}"/>
              </a:ext>
            </a:extLst>
          </p:cNvPr>
          <p:cNvSpPr/>
          <p:nvPr/>
        </p:nvSpPr>
        <p:spPr>
          <a:xfrm>
            <a:off x="6295237" y="293614"/>
            <a:ext cx="1867252" cy="100668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 </a:t>
            </a:r>
          </a:p>
          <a:p>
            <a:pPr algn="ctr"/>
            <a:r>
              <a:rPr lang="ru-RU" dirty="0"/>
              <a:t>обработки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989985E-9F50-42F9-93E0-863EFF859766}"/>
              </a:ext>
            </a:extLst>
          </p:cNvPr>
          <p:cNvSpPr/>
          <p:nvPr/>
        </p:nvSpPr>
        <p:spPr>
          <a:xfrm>
            <a:off x="2950128" y="4255311"/>
            <a:ext cx="1873541" cy="100667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 </a:t>
            </a:r>
          </a:p>
          <a:p>
            <a:pPr algn="ctr"/>
            <a:r>
              <a:rPr lang="ru-RU" dirty="0"/>
              <a:t>отчета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92D52ED-1409-4ECB-9341-1665729369C9}"/>
              </a:ext>
            </a:extLst>
          </p:cNvPr>
          <p:cNvSpPr/>
          <p:nvPr/>
        </p:nvSpPr>
        <p:spPr>
          <a:xfrm>
            <a:off x="5165518" y="5054365"/>
            <a:ext cx="1867252" cy="100668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</a:t>
            </a:r>
          </a:p>
          <a:p>
            <a:pPr algn="ctr"/>
            <a:r>
              <a:rPr lang="ru-RU" dirty="0"/>
              <a:t>регистр накопления</a:t>
            </a:r>
          </a:p>
        </p:txBody>
      </p:sp>
    </p:spTree>
    <p:extLst>
      <p:ext uri="{BB962C8B-B14F-4D97-AF65-F5344CB8AC3E}">
        <p14:creationId xmlns:p14="http://schemas.microsoft.com/office/powerpoint/2010/main" val="344469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127</TotalTime>
  <Words>219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Контур</vt:lpstr>
      <vt:lpstr>Курсовая работа на тему: «Автоматизированная информационная система библиотеки»</vt:lpstr>
      <vt:lpstr>Автоматизация Бизнес-процессов</vt:lpstr>
      <vt:lpstr>Аналоги  </vt:lpstr>
      <vt:lpstr>Аналоги  </vt:lpstr>
      <vt:lpstr>Аналоги  </vt:lpstr>
      <vt:lpstr>Анализ аналогов</vt:lpstr>
      <vt:lpstr>ТЕХНОЛОГИЯ РАЗРАБОТКИ – 1С:ПРЕДПРИЯТИЕ</vt:lpstr>
      <vt:lpstr>Презентация PowerPoint</vt:lpstr>
      <vt:lpstr>Презентация PowerPoint</vt:lpstr>
      <vt:lpstr>Демонстрация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«Автоматизированная информационная система библиотеки»</dc:title>
  <dc:creator>KibernetiK</dc:creator>
  <cp:lastModifiedBy>KibernetiK</cp:lastModifiedBy>
  <cp:revision>49</cp:revision>
  <dcterms:created xsi:type="dcterms:W3CDTF">2023-12-13T17:36:16Z</dcterms:created>
  <dcterms:modified xsi:type="dcterms:W3CDTF">2023-12-13T19:52:19Z</dcterms:modified>
</cp:coreProperties>
</file>