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0D1D6-E767-47B4-9D42-0101C2FD2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E904F8-F298-496C-A3E3-C62F43881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48BC20-A325-465A-94AE-FDEB78FB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7527-0FFD-40D7-B3FC-03678CEC0066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C07EE8-D407-4751-8ACF-FE971FB6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A147D7-11A8-44F4-AF4E-2CC4099E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5F3-E151-4FD1-A863-AED016038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88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53A00-C08F-4061-B12B-EE76788F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7C13C9-5827-46FA-994D-09CBB2C74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E53FC0-7311-4117-B1E2-70843170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7527-0FFD-40D7-B3FC-03678CEC0066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E6982B-7869-4FA4-902B-887B8755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F0A5CF-33C0-40AE-8D0C-AF48F1E0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5F3-E151-4FD1-A863-AED016038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21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550CCBB-E88C-42AD-A17A-1599DBDA6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BC5C33-E26B-46CE-AF5E-5636017FD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DCF035-667E-4177-A644-7D5A13B4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7527-0FFD-40D7-B3FC-03678CEC0066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3FF0F4-BEEC-4E7C-B935-5B9A1CBC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CDBC80-C354-4209-A6B9-1090E481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5F3-E151-4FD1-A863-AED016038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9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F0EE-D858-4665-9DFF-7F44D52F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CEB286-3279-4F58-BA21-69013B3C4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959AC7-2CF2-4D78-B018-70CAE630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7527-0FFD-40D7-B3FC-03678CEC0066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D03F8F-C501-4310-B71C-16F9DA98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156EB2-7984-4A42-A627-68680416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5F3-E151-4FD1-A863-AED016038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18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7E4AB-A024-4415-AEC2-D69B036F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87A5D5-C007-4ED5-80F8-2E69DB056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5821F9-5341-498F-8E9A-F01FC528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7527-0FFD-40D7-B3FC-03678CEC0066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934FC3-9CEE-4E43-8E9B-D89AE30D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D2B44A-B1A4-42A0-9D5A-48E86D88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5F3-E151-4FD1-A863-AED016038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33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A0A76-472F-4357-AFE0-CE20F599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E84EE5-309F-455F-8A7A-090BB4BD6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3CB275-A1EF-48AF-9625-9403DCF4B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F0FDC7-1ADD-4DAF-92DA-E596E0BE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7527-0FFD-40D7-B3FC-03678CEC0066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2A049C-D8C8-4E5C-9C26-E9F13DFA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63F955-76BC-491C-A21F-EA69B784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5F3-E151-4FD1-A863-AED016038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09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5509E-9DA0-4818-9422-ABB63E54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A44E48-7B3C-4F89-8D82-8EFD5981D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A2D02F-E8AB-4964-B025-7C686E52E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AC3DC1-D527-4DA3-980A-E1A1E0F43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7A2FEAC-C333-47C8-A8AE-D5802286A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F63492D-41F6-44C3-8E75-335E71456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7527-0FFD-40D7-B3FC-03678CEC0066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095E41-EC79-40DD-8464-77F005F5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0816BE-FDAE-41A0-BD51-E75E7509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5F3-E151-4FD1-A863-AED016038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67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DE050-FB7B-4D40-8C6D-763E8D8A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146B19A-21E4-4C02-A084-2DE999BE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7527-0FFD-40D7-B3FC-03678CEC0066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E58EA0-5118-4BD8-9854-E88087E3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32EA7E-3445-434D-87A4-AEACC0B8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5F3-E151-4FD1-A863-AED016038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17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369144D-4981-4122-8D6D-C5EC209B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7527-0FFD-40D7-B3FC-03678CEC0066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03E49B1-9415-4577-B304-BEB7DE7D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333CC9-7596-483E-B84E-36C19EFE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5F3-E151-4FD1-A863-AED016038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39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021E8-9CB3-4DE4-BB1D-60C4CA3D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548B86-0D9C-41FB-A249-624A1E431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C9DA22-3508-4A3C-9175-3701E3A78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57D385-51C4-4F55-B149-BFC70D09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7527-0FFD-40D7-B3FC-03678CEC0066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17457A-B0ED-4F89-B9EE-B2341617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C614AF-8251-4E03-96DF-A1EC7713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5F3-E151-4FD1-A863-AED016038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34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E5E47-894A-4903-BE9B-95B4813A4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A73F24B-F00C-4C39-B764-2BEE9A3E2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A12352-6217-44D3-84B7-5E9C56A68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B893C6-B7D4-4619-9CE3-44BACAB2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7527-0FFD-40D7-B3FC-03678CEC0066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114031-E926-4835-8AD0-395F048B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C968B8-2D7B-42AC-A7E1-F9A87B45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5F3-E151-4FD1-A863-AED016038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16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2643D-325A-487D-B8FD-1303E6EE4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5D250D-21CC-497C-8B4F-48223B7E3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108558-F5F1-404C-B1DC-FEB816080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77527-0FFD-40D7-B3FC-03678CEC0066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4568C5-2E62-4590-9CC6-290172E73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EA8407-EA94-4F9F-B81E-E049B3474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745F3-E151-4FD1-A863-AED016038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98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793C42A2-3123-4369-BE8B-C7F23D3B528F}"/>
              </a:ext>
            </a:extLst>
          </p:cNvPr>
          <p:cNvSpPr txBox="1">
            <a:spLocks/>
          </p:cNvSpPr>
          <p:nvPr/>
        </p:nvSpPr>
        <p:spPr>
          <a:xfrm>
            <a:off x="822622" y="3739952"/>
            <a:ext cx="4027284" cy="1504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Руководитель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Ивинская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Надежда Леонидовна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Выполнил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студент группы ПИ-425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Сергеев Павел Дмитриевич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Заголовок 3">
            <a:extLst>
              <a:ext uri="{FF2B5EF4-FFF2-40B4-BE49-F238E27FC236}">
                <a16:creationId xmlns:a16="http://schemas.microsoft.com/office/drawing/2014/main" id="{DA4E9BB0-760C-4AA1-AA2E-DE379B13F3D6}"/>
              </a:ext>
            </a:extLst>
          </p:cNvPr>
          <p:cNvSpPr txBox="1">
            <a:spLocks/>
          </p:cNvSpPr>
          <p:nvPr/>
        </p:nvSpPr>
        <p:spPr>
          <a:xfrm>
            <a:off x="822622" y="570755"/>
            <a:ext cx="8681380" cy="27209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400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Выпускная квалификационная работа на тему: </a:t>
            </a:r>
            <a:br>
              <a:rPr lang="ru-RU" sz="4400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Проектирование и разработка автоматизированной информационной системы библиотеки на платформе </a:t>
            </a:r>
            <a:r>
              <a:rPr lang="ru-RU" sz="2400" b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«1С: </a:t>
            </a:r>
            <a:r>
              <a:rPr lang="ru-RU" sz="24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</a:t>
            </a:r>
            <a:r>
              <a:rPr lang="ru-RU" sz="2400" b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редприятие 8.3.»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F05F1AA-1ADD-47F3-A5B3-926261857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728" y="6007015"/>
            <a:ext cx="770663" cy="77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9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66FDE50-46EA-4586-9B65-CFD7568CB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Цель и задачи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952402D-5F64-496F-80A0-A16387D8A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Целью выпускной квалификационной</a:t>
            </a:r>
            <a:r>
              <a:rPr lang="ru-RU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работы является разработка информационной системы</a:t>
            </a:r>
            <a:r>
              <a:rPr lang="ru-RU" sz="2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библиотеки на платформе «1С: Предприятие 8.3»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Задачи: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Изучить деятельность библиотеки для более полного понимания функционирования и для нахождения наиболее логического способа автоматизации ее деятельности.</a:t>
            </a:r>
            <a:endParaRPr lang="ru-RU" sz="20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Разработать техническое задание.</a:t>
            </a:r>
            <a:endParaRPr lang="ru-RU" sz="20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На основе технического задания разработать программное решение для автоматизации </a:t>
            </a:r>
            <a:r>
              <a:rPr lang="ru-RU" sz="2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библиотеки</a:t>
            </a:r>
            <a:r>
              <a:rPr lang="ru-RU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Протестировать программный продукт, выявить и устранить ошибки.</a:t>
            </a:r>
            <a:endParaRPr lang="ru-RU" sz="20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856B9BF-E6C8-4EE3-92EC-6A2BB2D1C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728" y="6007015"/>
            <a:ext cx="770663" cy="77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0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FBCE6F3-C6B5-437E-A0DB-28FA010A9FFA}"/>
              </a:ext>
            </a:extLst>
          </p:cNvPr>
          <p:cNvSpPr/>
          <p:nvPr/>
        </p:nvSpPr>
        <p:spPr>
          <a:xfrm>
            <a:off x="4869925" y="714219"/>
            <a:ext cx="2254928" cy="7279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Библиотека </a:t>
            </a:r>
          </a:p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это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A9B98FE-6FF9-4F24-B8AB-DFEC08233F3B}"/>
              </a:ext>
            </a:extLst>
          </p:cNvPr>
          <p:cNvSpPr/>
          <p:nvPr/>
        </p:nvSpPr>
        <p:spPr>
          <a:xfrm>
            <a:off x="7801035" y="4657389"/>
            <a:ext cx="2254928" cy="7279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Массовая работа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8361F83-87D7-4BFE-9C0A-24C4ED1F86C7}"/>
              </a:ext>
            </a:extLst>
          </p:cNvPr>
          <p:cNvSpPr/>
          <p:nvPr/>
        </p:nvSpPr>
        <p:spPr>
          <a:xfrm>
            <a:off x="9246617" y="3154097"/>
            <a:ext cx="2796463" cy="1100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Библиотечные уроки рекомендательные</a:t>
            </a:r>
          </a:p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Списки</a:t>
            </a:r>
          </a:p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Выставки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8404C6E-0CD7-4DAB-8FF3-6F21B00EBB0A}"/>
              </a:ext>
            </a:extLst>
          </p:cNvPr>
          <p:cNvSpPr/>
          <p:nvPr/>
        </p:nvSpPr>
        <p:spPr>
          <a:xfrm>
            <a:off x="6454589" y="3262853"/>
            <a:ext cx="2254928" cy="7279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Индивидуальная работа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DCB9819-852A-42AB-A932-2914EA5B92D8}"/>
              </a:ext>
            </a:extLst>
          </p:cNvPr>
          <p:cNvSpPr/>
          <p:nvPr/>
        </p:nvSpPr>
        <p:spPr>
          <a:xfrm>
            <a:off x="6454589" y="1971890"/>
            <a:ext cx="2254928" cy="7279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Работа с читателями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04F05C2-9515-4E34-BB9A-5D0D9DA5DD21}"/>
              </a:ext>
            </a:extLst>
          </p:cNvPr>
          <p:cNvSpPr/>
          <p:nvPr/>
        </p:nvSpPr>
        <p:spPr>
          <a:xfrm>
            <a:off x="9517385" y="1971890"/>
            <a:ext cx="2254928" cy="7279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Информационная деятельность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6AFAA3F-DDD6-4B99-859A-A51C91A18765}"/>
              </a:ext>
            </a:extLst>
          </p:cNvPr>
          <p:cNvSpPr/>
          <p:nvPr/>
        </p:nvSpPr>
        <p:spPr>
          <a:xfrm>
            <a:off x="1405414" y="4577825"/>
            <a:ext cx="2254928" cy="8075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Электронные</a:t>
            </a:r>
          </a:p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Учебники</a:t>
            </a: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CD ROM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AE1F7B3-EFAA-4934-8352-2E2A68DF9B1E}"/>
              </a:ext>
            </a:extLst>
          </p:cNvPr>
          <p:cNvSpPr/>
          <p:nvPr/>
        </p:nvSpPr>
        <p:spPr>
          <a:xfrm>
            <a:off x="2983420" y="3093437"/>
            <a:ext cx="2254928" cy="10090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Художественная </a:t>
            </a:r>
          </a:p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Справочная </a:t>
            </a:r>
          </a:p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литература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35046330-D7DE-4C2B-B21D-BBE62899E684}"/>
              </a:ext>
            </a:extLst>
          </p:cNvPr>
          <p:cNvSpPr/>
          <p:nvPr/>
        </p:nvSpPr>
        <p:spPr>
          <a:xfrm>
            <a:off x="91519" y="3233999"/>
            <a:ext cx="2254928" cy="7279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Учебники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17A8FB06-17C7-48E3-8033-91B0C8B535FE}"/>
              </a:ext>
            </a:extLst>
          </p:cNvPr>
          <p:cNvSpPr/>
          <p:nvPr/>
        </p:nvSpPr>
        <p:spPr>
          <a:xfrm>
            <a:off x="1598504" y="1890173"/>
            <a:ext cx="2254928" cy="7279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Книжный фонд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04B495E8-85BD-4C2E-AB59-7F73B25159FF}"/>
              </a:ext>
            </a:extLst>
          </p:cNvPr>
          <p:cNvCxnSpPr>
            <a:cxnSpLocks/>
          </p:cNvCxnSpPr>
          <p:nvPr/>
        </p:nvCxnSpPr>
        <p:spPr>
          <a:xfrm flipH="1" flipV="1">
            <a:off x="2725968" y="1694863"/>
            <a:ext cx="2" cy="193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18F384A-10C8-4920-AD64-C558FF069EBF}"/>
              </a:ext>
            </a:extLst>
          </p:cNvPr>
          <p:cNvCxnSpPr>
            <a:cxnSpLocks/>
          </p:cNvCxnSpPr>
          <p:nvPr/>
        </p:nvCxnSpPr>
        <p:spPr>
          <a:xfrm>
            <a:off x="2725968" y="1683597"/>
            <a:ext cx="79188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67F48C65-D8A8-4C43-845F-AC6BA1310AA3}"/>
              </a:ext>
            </a:extLst>
          </p:cNvPr>
          <p:cNvCxnSpPr>
            <a:stCxn id="4" idx="2"/>
          </p:cNvCxnSpPr>
          <p:nvPr/>
        </p:nvCxnSpPr>
        <p:spPr>
          <a:xfrm>
            <a:off x="5997389" y="1442187"/>
            <a:ext cx="0" cy="252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FB30F3F2-71E0-43B4-84F3-CF4692192B21}"/>
              </a:ext>
            </a:extLst>
          </p:cNvPr>
          <p:cNvCxnSpPr>
            <a:stCxn id="8" idx="0"/>
          </p:cNvCxnSpPr>
          <p:nvPr/>
        </p:nvCxnSpPr>
        <p:spPr>
          <a:xfrm flipV="1">
            <a:off x="7582053" y="1683597"/>
            <a:ext cx="0" cy="288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8447B86F-839A-4130-86B6-4891D9417CD0}"/>
              </a:ext>
            </a:extLst>
          </p:cNvPr>
          <p:cNvCxnSpPr>
            <a:stCxn id="9" idx="0"/>
          </p:cNvCxnSpPr>
          <p:nvPr/>
        </p:nvCxnSpPr>
        <p:spPr>
          <a:xfrm flipV="1">
            <a:off x="10644849" y="1683597"/>
            <a:ext cx="0" cy="288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F415A4A6-7128-48B3-841B-EF0020842C66}"/>
              </a:ext>
            </a:extLst>
          </p:cNvPr>
          <p:cNvCxnSpPr>
            <a:stCxn id="13" idx="2"/>
          </p:cNvCxnSpPr>
          <p:nvPr/>
        </p:nvCxnSpPr>
        <p:spPr>
          <a:xfrm>
            <a:off x="2725968" y="2618141"/>
            <a:ext cx="0" cy="244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8E0744CD-B128-4D29-B678-2733CE83A7EC}"/>
              </a:ext>
            </a:extLst>
          </p:cNvPr>
          <p:cNvCxnSpPr/>
          <p:nvPr/>
        </p:nvCxnSpPr>
        <p:spPr>
          <a:xfrm>
            <a:off x="2725968" y="2862614"/>
            <a:ext cx="13849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DFA14F7B-9EAA-4F59-9CB7-493CDB8A43B4}"/>
              </a:ext>
            </a:extLst>
          </p:cNvPr>
          <p:cNvCxnSpPr>
            <a:cxnSpLocks/>
          </p:cNvCxnSpPr>
          <p:nvPr/>
        </p:nvCxnSpPr>
        <p:spPr>
          <a:xfrm flipH="1">
            <a:off x="1218983" y="2862614"/>
            <a:ext cx="15069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2D425CE4-14E9-4FFA-B900-E3031749C080}"/>
              </a:ext>
            </a:extLst>
          </p:cNvPr>
          <p:cNvCxnSpPr>
            <a:stCxn id="12" idx="0"/>
          </p:cNvCxnSpPr>
          <p:nvPr/>
        </p:nvCxnSpPr>
        <p:spPr>
          <a:xfrm flipV="1">
            <a:off x="1218983" y="2862614"/>
            <a:ext cx="0" cy="371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E6E6E9E0-9796-4016-8689-B6B559609F53}"/>
              </a:ext>
            </a:extLst>
          </p:cNvPr>
          <p:cNvCxnSpPr>
            <a:stCxn id="11" idx="0"/>
          </p:cNvCxnSpPr>
          <p:nvPr/>
        </p:nvCxnSpPr>
        <p:spPr>
          <a:xfrm flipV="1">
            <a:off x="4110884" y="2862614"/>
            <a:ext cx="0" cy="23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96835709-8693-4643-B461-E9865D5D5FE0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218983" y="3961967"/>
            <a:ext cx="0" cy="1019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DA07B0FB-94E3-4435-A3DB-0952EEE2A376}"/>
              </a:ext>
            </a:extLst>
          </p:cNvPr>
          <p:cNvCxnSpPr>
            <a:endCxn id="10" idx="1"/>
          </p:cNvCxnSpPr>
          <p:nvPr/>
        </p:nvCxnSpPr>
        <p:spPr>
          <a:xfrm>
            <a:off x="1218983" y="4981591"/>
            <a:ext cx="1864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506254CA-9B57-47C5-880C-99383C72F797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7582053" y="2699858"/>
            <a:ext cx="0" cy="562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1252957B-FC3C-4EA2-B770-C3CBAE725EC6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10644849" y="2699858"/>
            <a:ext cx="0" cy="454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13ECF57D-5D47-418B-A4C1-5AE3934D1C8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582053" y="3990821"/>
            <a:ext cx="0" cy="1030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788ADBA8-E7CD-4E66-A778-492B895F91C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582053" y="5021373"/>
            <a:ext cx="218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C0F68FB9-4BA2-401E-A6A2-4731FC6C9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728" y="6007015"/>
            <a:ext cx="770663" cy="77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1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EC2597F-F2AE-40E6-BF5B-469B73B9F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772" y="148747"/>
            <a:ext cx="9905998" cy="1478570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Анализ аналогов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DD80F4D8-F153-434E-A20B-1583FB90E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827436"/>
              </p:ext>
            </p:extLst>
          </p:nvPr>
        </p:nvGraphicFramePr>
        <p:xfrm>
          <a:off x="1147230" y="1162017"/>
          <a:ext cx="8128000" cy="420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110004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09060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987683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76310322"/>
                    </a:ext>
                  </a:extLst>
                </a:gridCol>
              </a:tblGrid>
              <a:tr h="701558"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ИРБИС64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1С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Библиотека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LiberMedia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36739"/>
                  </a:ext>
                </a:extLst>
              </a:tr>
              <a:tr h="701558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База читателей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482146"/>
                  </a:ext>
                </a:extLst>
              </a:tr>
              <a:tr h="701558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Отчетность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902276"/>
                  </a:ext>
                </a:extLst>
              </a:tr>
              <a:tr h="701558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Совместимость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64683"/>
                  </a:ext>
                </a:extLst>
              </a:tr>
              <a:tr h="701558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Управление фондом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2117"/>
                  </a:ext>
                </a:extLst>
              </a:tr>
              <a:tr h="701558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Цена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073222"/>
                  </a:ext>
                </a:extLst>
              </a:tr>
            </a:tbl>
          </a:graphicData>
        </a:graphic>
      </p:graphicFrame>
      <p:pic>
        <p:nvPicPr>
          <p:cNvPr id="6" name="Рисунок 5" descr="checked (1).png">
            <a:extLst>
              <a:ext uri="{FF2B5EF4-FFF2-40B4-BE49-F238E27FC236}">
                <a16:creationId xmlns:a16="http://schemas.microsoft.com/office/drawing/2014/main" id="{CD9B3BFD-84C0-4B89-A1C0-15F3544BA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504" y="1992469"/>
            <a:ext cx="575120" cy="575120"/>
          </a:xfrm>
          <a:prstGeom prst="rect">
            <a:avLst/>
          </a:prstGeom>
        </p:spPr>
      </p:pic>
      <p:pic>
        <p:nvPicPr>
          <p:cNvPr id="7" name="Рисунок 6" descr="checked (1).png">
            <a:extLst>
              <a:ext uri="{FF2B5EF4-FFF2-40B4-BE49-F238E27FC236}">
                <a16:creationId xmlns:a16="http://schemas.microsoft.com/office/drawing/2014/main" id="{1860C6DB-551D-43BE-B623-2A4820CEC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728" y="1992469"/>
            <a:ext cx="575120" cy="575120"/>
          </a:xfrm>
          <a:prstGeom prst="rect">
            <a:avLst/>
          </a:prstGeom>
        </p:spPr>
      </p:pic>
      <p:pic>
        <p:nvPicPr>
          <p:cNvPr id="8" name="Рисунок 7" descr="checked (1).png">
            <a:extLst>
              <a:ext uri="{FF2B5EF4-FFF2-40B4-BE49-F238E27FC236}">
                <a16:creationId xmlns:a16="http://schemas.microsoft.com/office/drawing/2014/main" id="{E8C4300C-D25A-4812-AC76-9D6CB80BC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389" y="1985167"/>
            <a:ext cx="575120" cy="575120"/>
          </a:xfrm>
          <a:prstGeom prst="rect">
            <a:avLst/>
          </a:prstGeom>
        </p:spPr>
      </p:pic>
      <p:pic>
        <p:nvPicPr>
          <p:cNvPr id="9" name="Рисунок 8" descr="cancel (1).png">
            <a:extLst>
              <a:ext uri="{FF2B5EF4-FFF2-40B4-BE49-F238E27FC236}">
                <a16:creationId xmlns:a16="http://schemas.microsoft.com/office/drawing/2014/main" id="{532E4D97-C22E-404A-AEE5-A2F5297FD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389" y="4735799"/>
            <a:ext cx="575120" cy="575120"/>
          </a:xfrm>
          <a:prstGeom prst="rect">
            <a:avLst/>
          </a:prstGeom>
        </p:spPr>
      </p:pic>
      <p:pic>
        <p:nvPicPr>
          <p:cNvPr id="10" name="Рисунок 9" descr="checked (1).png">
            <a:extLst>
              <a:ext uri="{FF2B5EF4-FFF2-40B4-BE49-F238E27FC236}">
                <a16:creationId xmlns:a16="http://schemas.microsoft.com/office/drawing/2014/main" id="{6E948823-1ACF-4941-A32D-C06D2F75E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449" y="2694369"/>
            <a:ext cx="575120" cy="575120"/>
          </a:xfrm>
          <a:prstGeom prst="rect">
            <a:avLst/>
          </a:prstGeom>
        </p:spPr>
      </p:pic>
      <p:pic>
        <p:nvPicPr>
          <p:cNvPr id="11" name="Рисунок 10" descr="checked (1).png">
            <a:extLst>
              <a:ext uri="{FF2B5EF4-FFF2-40B4-BE49-F238E27FC236}">
                <a16:creationId xmlns:a16="http://schemas.microsoft.com/office/drawing/2014/main" id="{BCA5D992-2BFC-43A7-85BE-C3840D9AA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728" y="2690422"/>
            <a:ext cx="575120" cy="575120"/>
          </a:xfrm>
          <a:prstGeom prst="rect">
            <a:avLst/>
          </a:prstGeom>
        </p:spPr>
      </p:pic>
      <p:pic>
        <p:nvPicPr>
          <p:cNvPr id="12" name="Рисунок 11" descr="checked (1).png">
            <a:extLst>
              <a:ext uri="{FF2B5EF4-FFF2-40B4-BE49-F238E27FC236}">
                <a16:creationId xmlns:a16="http://schemas.microsoft.com/office/drawing/2014/main" id="{F46096BA-75F7-442D-9848-CD5F132C2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389" y="2700626"/>
            <a:ext cx="575120" cy="575120"/>
          </a:xfrm>
          <a:prstGeom prst="rect">
            <a:avLst/>
          </a:prstGeom>
        </p:spPr>
      </p:pic>
      <p:pic>
        <p:nvPicPr>
          <p:cNvPr id="13" name="Рисунок 12" descr="checked (1).png">
            <a:extLst>
              <a:ext uri="{FF2B5EF4-FFF2-40B4-BE49-F238E27FC236}">
                <a16:creationId xmlns:a16="http://schemas.microsoft.com/office/drawing/2014/main" id="{C564CF65-80A3-463B-A168-1EF8A8BDF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957" y="4780148"/>
            <a:ext cx="575120" cy="575120"/>
          </a:xfrm>
          <a:prstGeom prst="rect">
            <a:avLst/>
          </a:prstGeom>
        </p:spPr>
      </p:pic>
      <p:pic>
        <p:nvPicPr>
          <p:cNvPr id="14" name="Рисунок 13" descr="checked (1).png">
            <a:extLst>
              <a:ext uri="{FF2B5EF4-FFF2-40B4-BE49-F238E27FC236}">
                <a16:creationId xmlns:a16="http://schemas.microsoft.com/office/drawing/2014/main" id="{DCFC60C7-A52F-4000-8180-CE702F9A2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449" y="4780148"/>
            <a:ext cx="575120" cy="575120"/>
          </a:xfrm>
          <a:prstGeom prst="rect">
            <a:avLst/>
          </a:prstGeom>
        </p:spPr>
      </p:pic>
      <p:pic>
        <p:nvPicPr>
          <p:cNvPr id="18" name="Рисунок 17" descr="checked (1).png">
            <a:extLst>
              <a:ext uri="{FF2B5EF4-FFF2-40B4-BE49-F238E27FC236}">
                <a16:creationId xmlns:a16="http://schemas.microsoft.com/office/drawing/2014/main" id="{C59943F3-E9DD-427D-BD51-2F0EF96B5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389" y="4100233"/>
            <a:ext cx="575120" cy="575120"/>
          </a:xfrm>
          <a:prstGeom prst="rect">
            <a:avLst/>
          </a:prstGeom>
        </p:spPr>
      </p:pic>
      <p:pic>
        <p:nvPicPr>
          <p:cNvPr id="19" name="Рисунок 18" descr="checked (1).png">
            <a:extLst>
              <a:ext uri="{FF2B5EF4-FFF2-40B4-BE49-F238E27FC236}">
                <a16:creationId xmlns:a16="http://schemas.microsoft.com/office/drawing/2014/main" id="{926E7BCE-8B67-404C-B635-1ECB22419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957" y="4100233"/>
            <a:ext cx="575120" cy="575120"/>
          </a:xfrm>
          <a:prstGeom prst="rect">
            <a:avLst/>
          </a:prstGeom>
        </p:spPr>
      </p:pic>
      <p:pic>
        <p:nvPicPr>
          <p:cNvPr id="21" name="Рисунок 20" descr="checked (1).png">
            <a:extLst>
              <a:ext uri="{FF2B5EF4-FFF2-40B4-BE49-F238E27FC236}">
                <a16:creationId xmlns:a16="http://schemas.microsoft.com/office/drawing/2014/main" id="{242002E5-AD7C-48B3-A494-1D229BA20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449" y="4091728"/>
            <a:ext cx="575120" cy="575120"/>
          </a:xfrm>
          <a:prstGeom prst="rect">
            <a:avLst/>
          </a:prstGeom>
        </p:spPr>
      </p:pic>
      <p:pic>
        <p:nvPicPr>
          <p:cNvPr id="22" name="Рисунок 21" descr="cancel (1).png">
            <a:extLst>
              <a:ext uri="{FF2B5EF4-FFF2-40B4-BE49-F238E27FC236}">
                <a16:creationId xmlns:a16="http://schemas.microsoft.com/office/drawing/2014/main" id="{65A7ED5B-D5D2-410A-A010-9D8095121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449" y="3403308"/>
            <a:ext cx="575120" cy="575120"/>
          </a:xfrm>
          <a:prstGeom prst="rect">
            <a:avLst/>
          </a:prstGeom>
        </p:spPr>
      </p:pic>
      <p:pic>
        <p:nvPicPr>
          <p:cNvPr id="24" name="Рисунок 23" descr="checked (1).png">
            <a:extLst>
              <a:ext uri="{FF2B5EF4-FFF2-40B4-BE49-F238E27FC236}">
                <a16:creationId xmlns:a16="http://schemas.microsoft.com/office/drawing/2014/main" id="{FB17AD2B-39E2-4869-8AF6-6849C8D8D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389" y="3416085"/>
            <a:ext cx="575120" cy="575120"/>
          </a:xfrm>
          <a:prstGeom prst="rect">
            <a:avLst/>
          </a:prstGeom>
        </p:spPr>
      </p:pic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E38A42D9-EF0F-44C3-BB4F-1D26C8537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258791"/>
              </p:ext>
            </p:extLst>
          </p:nvPr>
        </p:nvGraphicFramePr>
        <p:xfrm>
          <a:off x="1147230" y="5371740"/>
          <a:ext cx="8128000" cy="701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628956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44861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898387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74309538"/>
                    </a:ext>
                  </a:extLst>
                </a:gridCol>
              </a:tblGrid>
              <a:tr h="701558">
                <a:tc>
                  <a:txBody>
                    <a:bodyPr/>
                    <a:lstStyle/>
                    <a:p>
                      <a:pPr algn="ctr"/>
                      <a:r>
                        <a:rPr lang="ru-RU" b="0" dirty="0" err="1">
                          <a:solidFill>
                            <a:schemeClr val="tx1"/>
                          </a:solidFill>
                        </a:rPr>
                        <a:t>Настраиваемость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 интерфейса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966527"/>
                  </a:ext>
                </a:extLst>
              </a:tr>
            </a:tbl>
          </a:graphicData>
        </a:graphic>
      </p:graphicFrame>
      <p:pic>
        <p:nvPicPr>
          <p:cNvPr id="26" name="Рисунок 25" descr="cancel (1).png">
            <a:extLst>
              <a:ext uri="{FF2B5EF4-FFF2-40B4-BE49-F238E27FC236}">
                <a16:creationId xmlns:a16="http://schemas.microsoft.com/office/drawing/2014/main" id="{2802B43B-F92A-4F2E-B89B-3CD9C8A4F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449" y="5434959"/>
            <a:ext cx="575120" cy="575120"/>
          </a:xfrm>
          <a:prstGeom prst="rect">
            <a:avLst/>
          </a:prstGeom>
        </p:spPr>
      </p:pic>
      <p:pic>
        <p:nvPicPr>
          <p:cNvPr id="27" name="Рисунок 26" descr="cancel (1).png">
            <a:extLst>
              <a:ext uri="{FF2B5EF4-FFF2-40B4-BE49-F238E27FC236}">
                <a16:creationId xmlns:a16="http://schemas.microsoft.com/office/drawing/2014/main" id="{EDF7A294-3755-48FF-B52A-65481292D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728" y="5434959"/>
            <a:ext cx="575120" cy="575120"/>
          </a:xfrm>
          <a:prstGeom prst="rect">
            <a:avLst/>
          </a:prstGeom>
        </p:spPr>
      </p:pic>
      <p:pic>
        <p:nvPicPr>
          <p:cNvPr id="28" name="Рисунок 27" descr="checked (1).png">
            <a:extLst>
              <a:ext uri="{FF2B5EF4-FFF2-40B4-BE49-F238E27FC236}">
                <a16:creationId xmlns:a16="http://schemas.microsoft.com/office/drawing/2014/main" id="{C97A449D-4FD4-467D-BFED-D59D19726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389" y="5431895"/>
            <a:ext cx="575120" cy="575120"/>
          </a:xfrm>
          <a:prstGeom prst="rect">
            <a:avLst/>
          </a:prstGeom>
        </p:spPr>
      </p:pic>
      <p:pic>
        <p:nvPicPr>
          <p:cNvPr id="29" name="Рисунок 28" descr="checked (1).png">
            <a:extLst>
              <a:ext uri="{FF2B5EF4-FFF2-40B4-BE49-F238E27FC236}">
                <a16:creationId xmlns:a16="http://schemas.microsoft.com/office/drawing/2014/main" id="{7214F941-DC81-48EC-AEEF-10EB5B789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957" y="3337808"/>
            <a:ext cx="575120" cy="57512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F5DD7B6-21D5-4C65-B2B0-1003BAE59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728" y="6007015"/>
            <a:ext cx="770663" cy="77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5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2F5E5A-61CB-4318-AC58-909C7835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ТЕХНОЛОГИЯ РАЗРАБОТКИ 1С:ПРЕДПРИЯТИЕ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80E4A4C-CB70-4EE6-987C-309DF3E54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457200" lvl="0" indent="-381000">
              <a:spcBef>
                <a:spcPts val="600"/>
              </a:spcBef>
              <a:buSzPts val="2400"/>
            </a:pPr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предназначена для автоматизации</a:t>
            </a:r>
          </a:p>
          <a:p>
            <a:pPr marL="457200" lvl="0" indent="-381000">
              <a:spcBef>
                <a:spcPts val="600"/>
              </a:spcBef>
              <a:buSzPts val="2400"/>
            </a:pPr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эргономичный интерфейс</a:t>
            </a:r>
          </a:p>
          <a:p>
            <a:pPr marL="457200" lvl="0" indent="-381000">
              <a:spcBef>
                <a:spcPts val="600"/>
              </a:spcBef>
              <a:buSzPts val="2400"/>
            </a:pPr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подходит для различных отраслей и может легко адаптироваться</a:t>
            </a:r>
          </a:p>
          <a:p>
            <a:pPr marL="457200" lvl="0" indent="-381000">
              <a:spcBef>
                <a:spcPts val="600"/>
              </a:spcBef>
              <a:buSzPts val="2400"/>
            </a:pPr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широкая распространенность и доступная цена</a:t>
            </a:r>
          </a:p>
          <a:p>
            <a:pPr marL="457200" lvl="0" indent="-381000">
              <a:spcBef>
                <a:spcPts val="600"/>
              </a:spcBef>
              <a:buSzPts val="2400"/>
            </a:pPr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большое количество сертифицированных специалистов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718B10-EA8B-4C37-965B-810F2B98E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728" y="6007015"/>
            <a:ext cx="770663" cy="77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5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FE3AD27-A4F9-4D39-A3D5-B08F6D33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ru-RU">
                <a:latin typeface="Roboto" panose="02000000000000000000" pitchFamily="2" charset="0"/>
                <a:ea typeface="Roboto" panose="02000000000000000000" pitchFamily="2" charset="0"/>
              </a:rPr>
              <a:t>Автоматизация Бизнес-процессов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854950B-C4C6-49D9-8C56-B7A61A61B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Учет информации о доступных книгах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Автоматизация процесса выдачи и возврата книг;</a:t>
            </a:r>
          </a:p>
          <a:p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Хранение данных о читателях и их истории использования книг;</a:t>
            </a:r>
          </a:p>
          <a:p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Управление доступом к информационным ресурсам в соответствии с уровнем пользователя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Автоматическое формирование отчетов о состоянии библиотечного фонда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ru-RU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2A3FF5-3019-4FD3-9961-044D866B0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728" y="6007015"/>
            <a:ext cx="770663" cy="77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50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2A56B495-966E-42D6-B5E3-D8F4FE9FE3BC}"/>
              </a:ext>
            </a:extLst>
          </p:cNvPr>
          <p:cNvSpPr/>
          <p:nvPr/>
        </p:nvSpPr>
        <p:spPr>
          <a:xfrm>
            <a:off x="5088967" y="2926546"/>
            <a:ext cx="2102705" cy="16085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Библиотека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49B661A-8E0F-43C1-824B-03C37D6FD424}"/>
              </a:ext>
            </a:extLst>
          </p:cNvPr>
          <p:cNvSpPr/>
          <p:nvPr/>
        </p:nvSpPr>
        <p:spPr>
          <a:xfrm>
            <a:off x="4014346" y="595453"/>
            <a:ext cx="1873540" cy="10066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 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справочников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E9071BA-A945-42C8-8A5A-C03E11277FCA}"/>
              </a:ext>
            </a:extLst>
          </p:cNvPr>
          <p:cNvSpPr/>
          <p:nvPr/>
        </p:nvSpPr>
        <p:spPr>
          <a:xfrm>
            <a:off x="2947540" y="1919867"/>
            <a:ext cx="1867251" cy="10066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общих модуля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E34D4A9-8DA9-402F-8E30-A7640092681E}"/>
              </a:ext>
            </a:extLst>
          </p:cNvPr>
          <p:cNvSpPr/>
          <p:nvPr/>
        </p:nvSpPr>
        <p:spPr>
          <a:xfrm>
            <a:off x="7359452" y="1919867"/>
            <a:ext cx="1867252" cy="10066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 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документов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39D9F71C-9A3B-4001-846C-72B3AEBFCE79}"/>
              </a:ext>
            </a:extLst>
          </p:cNvPr>
          <p:cNvSpPr/>
          <p:nvPr/>
        </p:nvSpPr>
        <p:spPr>
          <a:xfrm>
            <a:off x="2938450" y="3244278"/>
            <a:ext cx="1867251" cy="10066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перечисление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F3308B3-5F14-4A00-A0CD-9B81303109D4}"/>
              </a:ext>
            </a:extLst>
          </p:cNvPr>
          <p:cNvSpPr/>
          <p:nvPr/>
        </p:nvSpPr>
        <p:spPr>
          <a:xfrm>
            <a:off x="7359452" y="3227500"/>
            <a:ext cx="1873541" cy="10066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план видов характеристик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1C6D4F3-8917-4C88-A7F3-E3C1623F8AE1}"/>
              </a:ext>
            </a:extLst>
          </p:cNvPr>
          <p:cNvSpPr/>
          <p:nvPr/>
        </p:nvSpPr>
        <p:spPr>
          <a:xfrm>
            <a:off x="7359452" y="4535135"/>
            <a:ext cx="1867252" cy="10066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 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регистра сведений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837FA77-733C-4870-A7B6-B12781108025}"/>
              </a:ext>
            </a:extLst>
          </p:cNvPr>
          <p:cNvSpPr/>
          <p:nvPr/>
        </p:nvSpPr>
        <p:spPr>
          <a:xfrm>
            <a:off x="6286359" y="595455"/>
            <a:ext cx="1867252" cy="10066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 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обработки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62B3FDC2-A512-42C3-9592-FFD206F67D7E}"/>
              </a:ext>
            </a:extLst>
          </p:cNvPr>
          <p:cNvSpPr/>
          <p:nvPr/>
        </p:nvSpPr>
        <p:spPr>
          <a:xfrm>
            <a:off x="2941250" y="4557152"/>
            <a:ext cx="1873541" cy="10066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 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отчетов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FFFC5B91-AA47-47CB-B288-1A5CF9D27B1D}"/>
              </a:ext>
            </a:extLst>
          </p:cNvPr>
          <p:cNvSpPr/>
          <p:nvPr/>
        </p:nvSpPr>
        <p:spPr>
          <a:xfrm>
            <a:off x="5156640" y="5356206"/>
            <a:ext cx="1867252" cy="10066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регистр накопления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9349A92-17B4-4C2B-B9A1-B1EFB4DA6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728" y="6007015"/>
            <a:ext cx="770663" cy="77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9531CE7-3C2E-45D0-A8B1-48F8BDB5E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3588" y="2854354"/>
            <a:ext cx="5004823" cy="1149291"/>
          </a:xfrm>
        </p:spPr>
        <p:txBody>
          <a:bodyPr>
            <a:normAutofit fontScale="90000"/>
          </a:bodyPr>
          <a:lstStyle/>
          <a:p>
            <a:r>
              <a:rPr lang="ru-RU" sz="6000" dirty="0">
                <a:latin typeface="Roboto" panose="02000000000000000000" pitchFamily="2" charset="0"/>
                <a:ea typeface="Roboto" panose="02000000000000000000" pitchFamily="2" charset="0"/>
              </a:rPr>
              <a:t>Демонстрация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0CB465-177B-4B58-9D50-6F6C96EAE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728" y="6007015"/>
            <a:ext cx="770663" cy="77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C446FFE-474A-49B3-ACAD-EB80093E9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Выводы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1D7D16E-A82B-4E59-998C-F65541C1A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07807"/>
            <a:ext cx="9905999" cy="3541714"/>
          </a:xfrm>
        </p:spPr>
        <p:txBody>
          <a:bodyPr>
            <a:noAutofit/>
          </a:bodyPr>
          <a:lstStyle/>
          <a:p>
            <a:pPr marL="457200" lvl="0" indent="-381000">
              <a:spcBef>
                <a:spcPts val="600"/>
              </a:spcBef>
              <a:buSzPts val="2400"/>
            </a:pPr>
            <a:r>
              <a:rPr lang="ru-RU" sz="3200" dirty="0">
                <a:latin typeface="Roboto" panose="02000000000000000000" pitchFamily="2" charset="0"/>
                <a:ea typeface="Roboto" panose="02000000000000000000" pitchFamily="2" charset="0"/>
              </a:rPr>
              <a:t>рассмотрены основные механизмы программы 1С:Предприятие</a:t>
            </a:r>
          </a:p>
          <a:p>
            <a:pPr marL="457200" lvl="0" indent="-381000">
              <a:spcBef>
                <a:spcPts val="600"/>
              </a:spcBef>
              <a:buSzPts val="2400"/>
            </a:pPr>
            <a:r>
              <a:rPr lang="ru-RU" sz="3200" dirty="0">
                <a:latin typeface="Roboto" panose="02000000000000000000" pitchFamily="2" charset="0"/>
                <a:ea typeface="Roboto" panose="02000000000000000000" pitchFamily="2" charset="0"/>
              </a:rPr>
              <a:t>изучены бизнес-процессы и структура библиотеки </a:t>
            </a:r>
          </a:p>
          <a:p>
            <a:pPr marL="457200" lvl="0" indent="-381000">
              <a:spcBef>
                <a:spcPts val="600"/>
              </a:spcBef>
              <a:buSzPts val="2400"/>
            </a:pPr>
            <a:r>
              <a:rPr lang="ru-RU" sz="3200" dirty="0">
                <a:latin typeface="Roboto" panose="02000000000000000000" pitchFamily="2" charset="0"/>
                <a:ea typeface="Roboto" panose="02000000000000000000" pitchFamily="2" charset="0"/>
              </a:rPr>
              <a:t>был определен круг проблем, автоматизация которых позволяет повысить эффективность работы библиотеки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543202-6376-4219-B50B-556A4CBDF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728" y="6007015"/>
            <a:ext cx="770663" cy="77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15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263</Words>
  <Application>Microsoft Office PowerPoint</Application>
  <PresentationFormat>Широкоэкранный</PresentationFormat>
  <Paragraphs>82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Тема Office</vt:lpstr>
      <vt:lpstr>Презентация PowerPoint</vt:lpstr>
      <vt:lpstr>Цель и задачи</vt:lpstr>
      <vt:lpstr>Презентация PowerPoint</vt:lpstr>
      <vt:lpstr>Анализ аналогов</vt:lpstr>
      <vt:lpstr>ТЕХНОЛОГИЯ РАЗРАБОТКИ 1С:ПРЕДПРИЯТИЕ</vt:lpstr>
      <vt:lpstr>Автоматизация Бизнес-процессов</vt:lpstr>
      <vt:lpstr>Презентация PowerPoint</vt:lpstr>
      <vt:lpstr>Демонстрация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Частное образовательное учреждение высшего образования «Международный Институт Дизайна и Сервиса»  (ЧОУВО МИДиС)  Высшая школа менеджмента  Кафедра математики и информатики</dc:title>
  <dc:creator>KibernetiK</dc:creator>
  <cp:lastModifiedBy>KibernetiK</cp:lastModifiedBy>
  <cp:revision>65</cp:revision>
  <dcterms:created xsi:type="dcterms:W3CDTF">2024-05-29T08:59:47Z</dcterms:created>
  <dcterms:modified xsi:type="dcterms:W3CDTF">2024-06-15T12:49:36Z</dcterms:modified>
</cp:coreProperties>
</file>