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83" r:id="rId4"/>
    <p:sldId id="284" r:id="rId5"/>
    <p:sldId id="271" r:id="rId6"/>
    <p:sldId id="285" r:id="rId7"/>
    <p:sldId id="286" r:id="rId8"/>
    <p:sldId id="288" r:id="rId9"/>
    <p:sldId id="259" r:id="rId10"/>
    <p:sldId id="260" r:id="rId11"/>
    <p:sldId id="263" r:id="rId12"/>
    <p:sldId id="265" r:id="rId13"/>
    <p:sldId id="270" r:id="rId14"/>
    <p:sldId id="26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4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44824"/>
            <a:ext cx="9144000" cy="2115666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ОФОРМЛЕНИЕ </a:t>
            </a:r>
            <a:br>
              <a:rPr lang="ru-RU" sz="4000" dirty="0" smtClean="0"/>
            </a:br>
            <a:r>
              <a:rPr lang="ru-RU" sz="4000" dirty="0" smtClean="0"/>
              <a:t>выпускной квалификационной работы</a:t>
            </a:r>
            <a:endParaRPr lang="ru-RU" sz="40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476672"/>
            <a:ext cx="7632848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Кафедра математики и информатики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56612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2018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8"/>
          <p:cNvSpPr txBox="1">
            <a:spLocks/>
          </p:cNvSpPr>
          <p:nvPr/>
        </p:nvSpPr>
        <p:spPr>
          <a:xfrm>
            <a:off x="755576" y="116632"/>
            <a:ext cx="7704856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Образец надписи таблиц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085184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Надпись – размер шрифта 12, выравнивание по центру.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Текст в таблице – размер шрифта – 12, межстрочный интервал – одинарный, без интервалов и отступов. Вертикальные границы таблицы совпадают с границами основного текста.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ссылках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тексте работы на таблицу следует писать: «... в соответствии с табл. 1» или «…(табл. 1)».</a:t>
            </a:r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23061" t="29000" r="21782" b="22000"/>
          <a:stretch>
            <a:fillRect/>
          </a:stretch>
        </p:blipFill>
        <p:spPr bwMode="auto">
          <a:xfrm>
            <a:off x="1043608" y="476846"/>
            <a:ext cx="6808614" cy="453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 txBox="1">
            <a:spLocks/>
          </p:cNvSpPr>
          <p:nvPr/>
        </p:nvSpPr>
        <p:spPr>
          <a:xfrm>
            <a:off x="5652120" y="2636912"/>
            <a:ext cx="3219400" cy="14287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Пример оформления списков в тексте ВКР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1711"/>
          <a:stretch>
            <a:fillRect/>
          </a:stretch>
        </p:blipFill>
        <p:spPr bwMode="auto">
          <a:xfrm>
            <a:off x="107504" y="44624"/>
            <a:ext cx="4798104" cy="66997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2706"/>
          <a:stretch>
            <a:fillRect/>
          </a:stretch>
        </p:blipFill>
        <p:spPr bwMode="auto">
          <a:xfrm>
            <a:off x="-1" y="0"/>
            <a:ext cx="6372201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Заголовок 8"/>
          <p:cNvSpPr txBox="1">
            <a:spLocks/>
          </p:cNvSpPr>
          <p:nvPr/>
        </p:nvSpPr>
        <p:spPr>
          <a:xfrm>
            <a:off x="6372200" y="2420888"/>
            <a:ext cx="2736304" cy="33123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Образец оформления  библиографических ссылок</a:t>
            </a:r>
            <a:endParaRPr lang="ru-RU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7386" t="18917" r="14365" b="8459"/>
          <a:stretch>
            <a:fillRect/>
          </a:stretch>
        </p:blipFill>
        <p:spPr bwMode="auto">
          <a:xfrm>
            <a:off x="899592" y="188640"/>
            <a:ext cx="748883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8"/>
          <p:cNvSpPr txBox="1">
            <a:spLocks/>
          </p:cNvSpPr>
          <p:nvPr/>
        </p:nvSpPr>
        <p:spPr>
          <a:xfrm>
            <a:off x="539552" y="6165304"/>
            <a:ext cx="8604448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к использованию знаков препинания и оформлению выходных данных в  Списке использованных источников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 txBox="1">
            <a:spLocks/>
          </p:cNvSpPr>
          <p:nvPr/>
        </p:nvSpPr>
        <p:spPr>
          <a:xfrm>
            <a:off x="5399584" y="2276872"/>
            <a:ext cx="3744416" cy="208823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Образец оформления Списка использованных источников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В алфавитном порядке!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 l="26573" t="11917" r="25521" b="9334"/>
          <a:stretch>
            <a:fillRect/>
          </a:stretch>
        </p:blipFill>
        <p:spPr bwMode="auto">
          <a:xfrm>
            <a:off x="179512" y="188640"/>
            <a:ext cx="5256584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6409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ВКР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Титульный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лист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Задание на ВКР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Календарный план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Карта компетенций (только 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ВО)</a:t>
            </a:r>
          </a:p>
          <a:p>
            <a:r>
              <a:rPr lang="ru-RU" smtClean="0">
                <a:latin typeface="Times New Roman" pitchFamily="18" charset="0"/>
                <a:cs typeface="Times New Roman" pitchFamily="18" charset="0"/>
              </a:rPr>
              <a:t>Антиплагиат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Аннотация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 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Глава 1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1.1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1.2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первой главе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Глава 2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2.1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2.2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второй главе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использованных источников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63093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Титульный лист для ВО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63093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Титульный лист для СПО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8198" t="10167" r="50458" b="12834"/>
          <a:stretch>
            <a:fillRect/>
          </a:stretch>
        </p:blipFill>
        <p:spPr bwMode="auto">
          <a:xfrm>
            <a:off x="179512" y="188640"/>
            <a:ext cx="4330299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8333" t="10626" r="50656" b="14125"/>
          <a:stretch>
            <a:fillRect/>
          </a:stretch>
        </p:blipFill>
        <p:spPr bwMode="auto">
          <a:xfrm>
            <a:off x="4644008" y="188640"/>
            <a:ext cx="4395341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2047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Общие требования к оформлению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Текст печатается на одной стороне листа белой бумаги формата A4. Работа брошюруется.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Поля: левое – 20 мм, правое – 10 мм, верхнее и нижнее 20 мм.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Обязательно задать переплет – 10 мм.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Расстановка переносов не ставится.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Цвет шрифта – черный. Размер шрифта (кегль) 14. Тип шрифта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Roman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Шрифт печати должен быть прямым, четким, одинаковым по всему объему текста. При выделении заголовков структурных частей ВКР используется полужирный шрифт (содержание, введение, название глав, заключение, список использованных источников).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Основной текст выравнивается по ширине.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Отступ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первой строки–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1,25 см, межстрочный интервал – 1,5,  интервалы перед и после абзаца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ноль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Нумерация страниц работы должна быть сквозной, включая список использованных источников и приложения. Нумерация начинается со страницы 3 (Введение),  последняя страница –  приложения. Номер страницы проставляют арабскими цифрами, шрифт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Тimes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Roman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размер шрифта 12 в центре нижней части листа без точки. На титульном листе и  странице «Содержание» номер страницы не ставится.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8"/>
          <p:cNvSpPr txBox="1">
            <a:spLocks/>
          </p:cNvSpPr>
          <p:nvPr/>
        </p:nvSpPr>
        <p:spPr>
          <a:xfrm>
            <a:off x="1187624" y="188640"/>
            <a:ext cx="6747792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Форматирование заголовков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Заголовок 8"/>
          <p:cNvSpPr txBox="1">
            <a:spLocks/>
          </p:cNvSpPr>
          <p:nvPr/>
        </p:nvSpPr>
        <p:spPr>
          <a:xfrm>
            <a:off x="395536" y="908720"/>
            <a:ext cx="8496944" cy="525658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Заголовки 1 уровня  - введение, названия глав, заключение, список использованных источников, приложение)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печатаются жирным шрифтом,  размер шрифта 14, ПРОПИСНЫМИ буквами; выравниваются по центру текста без абзацного отступа, без подчеркивания, без точки в конце, межстрочный интервал полуторный.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Каждый структурный элемент 1 уровня следует начинать с новой страницы.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Заголовки 2 уровня - названия пунктов (1.1; 1.2; выводы по главам)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печатаются жирным шрифтом, размер шрифта 14 , выравниваются по центру текста без абзацного отступа, без подчеркивания, без точки в конце, межстрочный интервал полуторный.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Между названиями структурных элементов ВКР (содержания, введения, названия главы, пункта и текстом пропускается одна строка.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заголовок включает несколько предложений, их разделяют точками. Переносы слов в заголовках не допускаются. 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 разрешается помещать заголовки отдельно от последующего текста. На странице, где приводится заголовок, должно быть не менее трех строк последующего текста.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 l="9511" t="12792" r="8459" b="34709"/>
          <a:stretch>
            <a:fillRect/>
          </a:stretch>
        </p:blipFill>
        <p:spPr bwMode="auto">
          <a:xfrm>
            <a:off x="0" y="980728"/>
            <a:ext cx="90010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79712" y="59492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 оформления заголовков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15876" t="31625" r="15219" b="27250"/>
          <a:stretch>
            <a:fillRect/>
          </a:stretch>
        </p:blipFill>
        <p:spPr bwMode="auto">
          <a:xfrm>
            <a:off x="755576" y="0"/>
            <a:ext cx="756084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616530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в пунктах необходима разбивка на подпункты, то они оформляются так.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Содержание подпункты НЕ ВЫВОДЯТСЯ.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16073" t="14542" r="15678" b="55709"/>
          <a:stretch>
            <a:fillRect/>
          </a:stretch>
        </p:blipFill>
        <p:spPr bwMode="auto">
          <a:xfrm>
            <a:off x="827584" y="3645024"/>
            <a:ext cx="74888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6165304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оформления содержания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6073" t="11042" r="16666" b="16667"/>
          <a:stretch>
            <a:fillRect/>
          </a:stretch>
        </p:blipFill>
        <p:spPr bwMode="auto">
          <a:xfrm>
            <a:off x="971600" y="260648"/>
            <a:ext cx="7380312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8"/>
          <p:cNvSpPr txBox="1">
            <a:spLocks/>
          </p:cNvSpPr>
          <p:nvPr/>
        </p:nvSpPr>
        <p:spPr>
          <a:xfrm>
            <a:off x="0" y="4725144"/>
            <a:ext cx="8943528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Образец подписи рисунков</a:t>
            </a:r>
          </a:p>
          <a:p>
            <a:pPr lvl="0" algn="ctr">
              <a:spcBef>
                <a:spcPct val="0"/>
              </a:spcBef>
              <a:defRPr/>
            </a:pPr>
            <a:r>
              <a:rPr lang="ru-RU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(шрифт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imes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New Roman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12, внизу, по центру</a:t>
            </a:r>
            <a:r>
              <a:rPr lang="ru-RU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1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Рисунки должны располагаться непосредственно после текста, в котором они упоминаются , или на следующей странице. На все рисунки в тексте должны быть даны ссылки. 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ссылках на иллюстрацию следует писать «... в соответствии с рис. 1»  или (рис. 2).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После слово «Рисунок 1» пишется длинное тире, название.  Точка  в  конце  названия  не  ставится. </a:t>
            </a: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 l="10167" t="34667" r="21584" b="11084"/>
          <a:stretch>
            <a:fillRect/>
          </a:stretch>
        </p:blipFill>
        <p:spPr bwMode="auto">
          <a:xfrm>
            <a:off x="827584" y="188640"/>
            <a:ext cx="748883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328</Words>
  <Application>Microsoft Office PowerPoint</Application>
  <PresentationFormat>Экран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ОФОРМЛЕНИЕ  выпускной квалификационной работы</vt:lpstr>
      <vt:lpstr>Структура ВКР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Оформление реферата,  курсовой работы,  выпускной квалификационной работы</dc:title>
  <dc:creator>Добровольный помощник научно-методического отдела</dc:creator>
  <cp:lastModifiedBy>lector</cp:lastModifiedBy>
  <cp:revision>177</cp:revision>
  <dcterms:created xsi:type="dcterms:W3CDTF">2014-01-15T04:45:56Z</dcterms:created>
  <dcterms:modified xsi:type="dcterms:W3CDTF">2018-06-21T07:24:51Z</dcterms:modified>
</cp:coreProperties>
</file>