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  <p:sldId id="278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Montserrat" panose="00000500000000000000" pitchFamily="2" charset="-52"/>
      <p:regular r:id="rId42"/>
      <p:bold r:id="rId43"/>
      <p:italic r:id="rId44"/>
      <p:boldItalic r:id="rId45"/>
    </p:embeddedFont>
    <p:embeddedFont>
      <p:font typeface="Montserrat ExtraBold" panose="00000900000000000000" pitchFamily="2" charset="-52"/>
      <p:bold r:id="rId46"/>
      <p:boldItalic r:id="rId47"/>
    </p:embeddedFont>
    <p:embeddedFont>
      <p:font typeface="Montserrat SemiBold" panose="00000700000000000000" pitchFamily="2" charset="-52"/>
      <p:regular r:id="rId48"/>
      <p:bold r:id="rId49"/>
      <p:italic r:id="rId50"/>
      <p:boldItalic r:id="rId51"/>
    </p:embeddedFont>
    <p:embeddedFont>
      <p:font typeface="Open Sans" panose="020B0606030504020204" pitchFamily="34" charset="0"/>
      <p:regular r:id="rId52"/>
      <p:bold r:id="rId53"/>
      <p:italic r:id="rId54"/>
      <p:boldItalic r:id="rId55"/>
    </p:embeddedFont>
    <p:embeddedFont>
      <p:font typeface="Roboto" panose="02000000000000000000" pitchFamily="2" charset="0"/>
      <p:regular r:id="rId56"/>
      <p:bold r:id="rId57"/>
      <p:italic r:id="rId58"/>
      <p:boldItalic r:id="rId59"/>
    </p:embeddedFont>
    <p:embeddedFont>
      <p:font typeface="Roboto Light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1C56EC-644E-427D-9F9B-D9EF876E2137}">
  <a:tblStyle styleId="{571C56EC-644E-427D-9F9B-D9EF876E21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font" Target="fonts/font2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3" name="Google Shape;55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7" name="Google Shape;63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4" name="Google Shape;81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9" name="Google Shape;87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1" name="Google Shape;90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" name="Google Shape;92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5" name="Google Shape;94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7" name="Google Shape;96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7" name="Google Shape;98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sz="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sz="7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9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/>
        </p:nvSpPr>
        <p:spPr>
          <a:xfrm>
            <a:off x="360000" y="1612706"/>
            <a:ext cx="42120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13"/>
          <p:cNvSpPr txBox="1"/>
          <p:nvPr/>
        </p:nvSpPr>
        <p:spPr>
          <a:xfrm>
            <a:off x="360000" y="1197983"/>
            <a:ext cx="8133600" cy="220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           Списки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Строки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Кортежи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lang="en" sz="48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" name="Google Shape;47;p13"/>
          <p:cNvSpPr txBox="1"/>
          <p:nvPr/>
        </p:nvSpPr>
        <p:spPr>
          <a:xfrm>
            <a:off x="360001" y="4383136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13" name="Google Shape;413;p31"/>
          <p:cNvGraphicFramePr/>
          <p:nvPr/>
        </p:nvGraphicFramePr>
        <p:xfrm>
          <a:off x="373550" y="2679575"/>
          <a:ext cx="7239000" cy="2297056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297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Команда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Назначение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participants = </a:t>
                      </a:r>
                      <a:r>
                        <a:rPr lang="en" sz="1400" u="none" strike="noStrike" cap="none"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400" u="none" strike="noStrike" cap="none">
                          <a:solidFill>
                            <a:srgbClr val="A3151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‘(Moderator)’</a:t>
                      </a:r>
                      <a:r>
                        <a:rPr lang="en" sz="1400" u="none" strike="noStrike" cap="none"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9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Объявление списка с элементами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A3151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‘Степанов’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participants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Поиск вхождения элемента в список (возвращает True или False)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participants.sort()</a:t>
                      </a:r>
                      <a:endParaRPr sz="1400" u="none" strike="noStrike" cap="none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Сортировка списка в лексикографическом порядке (по возрастанию чисел и букв алфавита)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4" name="Google Shape;414;p31"/>
          <p:cNvSpPr txBox="1"/>
          <p:nvPr/>
        </p:nvSpPr>
        <p:spPr>
          <a:xfrm>
            <a:off x="286250" y="2255725"/>
            <a:ext cx="33843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Нам пригодятся инструменты: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31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6" name="Google Shape;416;p31"/>
          <p:cNvSpPr txBox="1"/>
          <p:nvPr/>
        </p:nvSpPr>
        <p:spPr>
          <a:xfrm>
            <a:off x="286250" y="679050"/>
            <a:ext cx="70653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1б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Организатор турнира попросил доработать программу.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списке каждой команды изначально должен быть модератор.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Защита от невнимательности: если введённая фамилия уже есть в списке, то не добавлять её снова.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окончания ввода отсортировать фамилии по алфавиту.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2"/>
          <p:cNvSpPr txBox="1"/>
          <p:nvPr/>
        </p:nvSpPr>
        <p:spPr>
          <a:xfrm>
            <a:off x="268250" y="2178025"/>
            <a:ext cx="7101300" cy="27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participants = [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'(Moderator)'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participant =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'Введите фамилию участника (0 - остановить ввод)'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participant != 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participant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participants: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'Такой участник уже записан!'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participants.append(participant)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participant =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'Введите фамилию участника (0 - остановить ввод)'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participants.sort()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'Группа набрана:'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participants)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32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286250" y="679050"/>
            <a:ext cx="70653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1б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Организатор турнира попросил доработать программу.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списке каждой команды изначально должен быть модератор.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Защита от невнимательности: если введённая фамилия уже есть в списке, то не добавлять её снова.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окончания ввода отсортировать фамилии по алфавиту.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286250" y="1882650"/>
            <a:ext cx="33843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Возможный вид программы: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34"/>
          <p:cNvSpPr txBox="1"/>
          <p:nvPr/>
        </p:nvSpPr>
        <p:spPr>
          <a:xfrm>
            <a:off x="286250" y="679050"/>
            <a:ext cx="70653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2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конце турнира анализируются результаты всех команд. Группа аналитиков должна: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подсчитать и напечатать средний результат турнира;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определить результат команды-победителя.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34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3" name="Google Shape;473;p34"/>
          <p:cNvSpPr txBox="1"/>
          <p:nvPr/>
        </p:nvSpPr>
        <p:spPr>
          <a:xfrm>
            <a:off x="5223213" y="3303775"/>
            <a:ext cx="21948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нужно уметь, чтобы создать такую программу?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4" name="Google Shape;47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725" y="2502576"/>
            <a:ext cx="4097050" cy="1729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491" name="Google Shape;491;p35"/>
          <p:cNvGraphicFramePr/>
          <p:nvPr/>
        </p:nvGraphicFramePr>
        <p:xfrm>
          <a:off x="373550" y="2492825"/>
          <a:ext cx="7239000" cy="1973490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279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Команда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Назначение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 </a:t>
                      </a:r>
                      <a:r>
                        <a:rPr lang="en" sz="1400" u="none" strike="noStrike" cap="none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results:</a:t>
                      </a:r>
                      <a:endParaRPr sz="1400" u="none" strike="noStrike" cap="none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</a:t>
                      </a:r>
                      <a:r>
                        <a:rPr lang="en" sz="1400" u="none" strike="noStrike" cap="none">
                          <a:solidFill>
                            <a:srgbClr val="9E9E9E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Команда1</a:t>
                      </a:r>
                      <a:endParaRPr sz="1400" u="none" strike="noStrike" cap="none">
                        <a:solidFill>
                          <a:srgbClr val="9E9E9E"/>
                        </a:solidFill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9E9E9E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Команда2</a:t>
                      </a:r>
                      <a:endParaRPr sz="1400" u="none" strike="noStrike" cap="none">
                        <a:solidFill>
                          <a:srgbClr val="9E9E9E"/>
                        </a:solidFill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Перебор элементов списка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Для каждого элемента (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</a:t>
                      </a: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 списка (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 выполнить Команда1, Команда2.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(results)</a:t>
                      </a:r>
                      <a:endParaRPr sz="1400" u="none" strike="noStrike" cap="none">
                        <a:solidFill>
                          <a:srgbClr val="A3151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Определение длины списка 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results.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2" name="Google Shape;492;p35"/>
          <p:cNvSpPr txBox="1"/>
          <p:nvPr/>
        </p:nvSpPr>
        <p:spPr>
          <a:xfrm>
            <a:off x="286250" y="1939825"/>
            <a:ext cx="33843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Нам пригодятся инструменты: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286250" y="679050"/>
            <a:ext cx="70653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2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конце турнира анализируются результаты всех команд. Группа аналитиков должна: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подсчитать и напечатать средний результат турнира;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определить результат команды-победителя.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286250" y="1833100"/>
            <a:ext cx="6220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 = [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225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220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199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263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259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225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226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average_result =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0" i="0" u="none" strike="noStrike" cap="none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max_result =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0" i="0" u="none" strike="noStrike" cap="none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results: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average_result += result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max_result &lt; result: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 max_result = result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average_result = average_result /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(results)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'Результаты:'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results)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'Средний результат:'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average_result)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'Максимальный результат:'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max_result)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3" name="Google Shape;513;p36"/>
          <p:cNvSpPr txBox="1"/>
          <p:nvPr/>
        </p:nvSpPr>
        <p:spPr>
          <a:xfrm>
            <a:off x="286250" y="679050"/>
            <a:ext cx="70653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2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конце турнира анализируются результаты всех команд. Группа аналитиков должна: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подсчитать и напечатать средний результат турнира;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определить результат команды-победителя.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286250" y="625700"/>
            <a:ext cx="7338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3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Написать программу, которая запрашивает ввод произвольного числа результатов раунда, сохраняет их в архив (списком) и печатает количество команд, получивших больше 200 очков.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352725" y="4338375"/>
            <a:ext cx="7131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написать такую программу? Все необходимые методы вы знаете.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38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3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39"/>
          <p:cNvSpPr txBox="1"/>
          <p:nvPr/>
        </p:nvSpPr>
        <p:spPr>
          <a:xfrm>
            <a:off x="352725" y="1461425"/>
            <a:ext cx="543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 = 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amount_200 = </a:t>
            </a:r>
            <a:r>
              <a:rPr lang="en" sz="13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300" b="0" i="0" u="none" strike="noStrike" cap="none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'Введите результат (0 - стоп):'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result != </a:t>
            </a:r>
            <a:r>
              <a:rPr lang="en" sz="13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result &gt; </a:t>
            </a:r>
            <a:r>
              <a:rPr lang="en" sz="13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amount_200 += </a:t>
            </a:r>
            <a:r>
              <a:rPr lang="en" sz="13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00" b="0" i="0" u="none" strike="noStrike" cap="none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results.append(result)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result = 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'Введите результат (0 - стоп):'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'Результаты раунда:'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results)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'Прошли в следующий раунд:'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amount_200)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8" name="Google Shape;568;p39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69" name="Google Shape;56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4425" y="1669891"/>
            <a:ext cx="2208125" cy="25830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0" name="Google Shape;570;p39"/>
          <p:cNvSpPr txBox="1"/>
          <p:nvPr/>
        </p:nvSpPr>
        <p:spPr>
          <a:xfrm>
            <a:off x="286250" y="625700"/>
            <a:ext cx="7338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3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Написать программу, которая запрашивает ввод произвольного числа результатов раунда, сохраняет их в архив (списком) и печатает количество команд, получивших больше 200 очков.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/>
          <p:nvPr/>
        </p:nvSpPr>
        <p:spPr>
          <a:xfrm>
            <a:off x="366675" y="1526200"/>
            <a:ext cx="5010000" cy="3087000"/>
          </a:xfrm>
          <a:prstGeom prst="roundRect">
            <a:avLst>
              <a:gd name="adj" fmla="val 5779"/>
            </a:avLst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352725" y="1461425"/>
            <a:ext cx="543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 = 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amount_200 = </a:t>
            </a:r>
            <a:r>
              <a:rPr lang="en" sz="13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300" b="0" i="0" u="none" strike="noStrike" cap="none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 = 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'Введите результат (0 - стоп):'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result != </a:t>
            </a:r>
            <a:r>
              <a:rPr lang="en" sz="13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result &gt; </a:t>
            </a:r>
            <a:r>
              <a:rPr lang="en" sz="13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amount_200 += </a:t>
            </a:r>
            <a:r>
              <a:rPr lang="en" sz="13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300" b="0" i="0" u="none" strike="noStrike" cap="none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results.append(result)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result = 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'Введите результат (0 - стоп):'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'Результаты раунда:'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results)</a:t>
            </a:r>
            <a:endParaRPr sz="13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'Прошли в следующий раунд:'</a:t>
            </a:r>
            <a:r>
              <a:rPr lang="en" sz="13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amount_200)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5489850" y="2279400"/>
            <a:ext cx="2205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Решение верное, но ввод данных можно было бы упростить.</a:t>
            </a:r>
            <a:endParaRPr sz="12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286250" y="625700"/>
            <a:ext cx="7338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3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Написать программу, которая запрашивает ввод произвольного числа результатов раунда, сохраняет их в архив (списком) и печатает количество команд, получивших больше 200 очков.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9" name="Google Shape;609;p41"/>
          <p:cNvSpPr txBox="1"/>
          <p:nvPr/>
        </p:nvSpPr>
        <p:spPr>
          <a:xfrm>
            <a:off x="343275" y="1688688"/>
            <a:ext cx="3459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results_list = results.</a:t>
            </a: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split</a:t>
            </a: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Roboto"/>
                <a:ea typeface="Roboto"/>
                <a:cs typeface="Roboto"/>
                <a:sym typeface="Roboto"/>
              </a:rPr>
              <a:t>‘ ’</a:t>
            </a:r>
            <a:r>
              <a:rPr lang="en" sz="1500" b="0" i="0" u="none" strike="noStrike" cap="none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41"/>
          <p:cNvSpPr txBox="1"/>
          <p:nvPr/>
        </p:nvSpPr>
        <p:spPr>
          <a:xfrm>
            <a:off x="4079050" y="1476025"/>
            <a:ext cx="36009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метод, разбивающий </a:t>
            </a:r>
            <a:r>
              <a:rPr lang="en" sz="1200" b="0" i="0" u="sng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строку</a:t>
            </a:r>
            <a:r>
              <a:rPr lang="en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на части по указанному разделителю. В данном примере разделитель — пробел.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Из полученных частей составляется </a:t>
            </a:r>
            <a:r>
              <a:rPr lang="en" sz="1200" b="0" i="0" u="sng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список</a:t>
            </a:r>
            <a:r>
              <a:rPr lang="en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1" name="Google Shape;611;p41"/>
          <p:cNvCxnSpPr>
            <a:stCxn id="609" idx="3"/>
          </p:cNvCxnSpPr>
          <p:nvPr/>
        </p:nvCxnSpPr>
        <p:spPr>
          <a:xfrm>
            <a:off x="3802575" y="1916538"/>
            <a:ext cx="2457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612" name="Google Shape;612;p41"/>
          <p:cNvGraphicFramePr/>
          <p:nvPr/>
        </p:nvGraphicFramePr>
        <p:xfrm>
          <a:off x="369450" y="2785038"/>
          <a:ext cx="6773275" cy="1504890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433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Программа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Программа напечатает</a:t>
                      </a:r>
                      <a:endParaRPr sz="11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 = </a:t>
                      </a:r>
                      <a:r>
                        <a:rPr lang="en" sz="1400" u="none" strike="noStrike" cap="none">
                          <a:solidFill>
                            <a:srgbClr val="A31515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'220 211 198 185'</a:t>
                      </a:r>
                      <a:endParaRPr sz="1400" u="none" strike="noStrike" cap="none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results = results.split(</a:t>
                      </a:r>
                      <a:r>
                        <a:rPr lang="en" sz="1400" u="none" strike="noStrike" cap="none">
                          <a:solidFill>
                            <a:srgbClr val="A31515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'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print(results)</a:t>
                      </a:r>
                      <a:endParaRPr sz="1400" u="none" strike="noStrike" cap="none"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['220', '211', '198', '185']</a:t>
                      </a:r>
                      <a:endParaRPr sz="1400" u="none" strike="noStrike" cap="none"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3" name="Google Shape;613;p41"/>
          <p:cNvSpPr txBox="1"/>
          <p:nvPr/>
        </p:nvSpPr>
        <p:spPr>
          <a:xfrm>
            <a:off x="286250" y="625700"/>
            <a:ext cx="7338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3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Написать программу, которая запрашивает ввод произвольного числа результатов раунда, сохраняет их в архив (списком) и печатает количество команд, получивших больше 200 очков.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41"/>
          <p:cNvSpPr txBox="1"/>
          <p:nvPr/>
        </p:nvSpPr>
        <p:spPr>
          <a:xfrm>
            <a:off x="286250" y="4477800"/>
            <a:ext cx="44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переделать прошлую программу?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42"/>
          <p:cNvSpPr txBox="1"/>
          <p:nvPr/>
        </p:nvSpPr>
        <p:spPr>
          <a:xfrm>
            <a:off x="286250" y="1569925"/>
            <a:ext cx="4429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 =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'Введите оценки через пробел:'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 = results.split(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amount_200 =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200" b="0" i="0" u="none" strike="noStrike" cap="none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results: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(result) &gt;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  amount_200 += </a:t>
            </a:r>
            <a:r>
              <a:rPr lang="en" sz="12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00" b="0" i="0" u="none" strike="noStrike" cap="none">
              <a:solidFill>
                <a:srgbClr val="09885A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'Результаты раунда:'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results)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'Прошли в следующий раунд:'</a:t>
            </a:r>
            <a:r>
              <a:rPr lang="en" sz="12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amount_200)</a:t>
            </a:r>
            <a:endParaRPr sz="12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42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33" name="Google Shape;63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3613" y="1678950"/>
            <a:ext cx="2828925" cy="137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4" name="Google Shape;634;p42"/>
          <p:cNvSpPr txBox="1"/>
          <p:nvPr/>
        </p:nvSpPr>
        <p:spPr>
          <a:xfrm>
            <a:off x="286250" y="625700"/>
            <a:ext cx="7338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3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Написать программу, которая запрашивает ввод произвольного числа результатов раунда, сохраняет их в архив (списком) и печатает количество команд, получивших больше 200 очков.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/>
        </p:nvSpPr>
        <p:spPr>
          <a:xfrm>
            <a:off x="352725" y="175175"/>
            <a:ext cx="71157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Тренинг по работе со списками</a:t>
            </a:r>
            <a:endParaRPr sz="2600" b="0" i="0" u="none" strike="noStrike" cap="none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360000" y="983850"/>
            <a:ext cx="6646500" cy="31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i="1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Список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это ещё один тип данных Python. Он используется для хранения упорядоченных наборов данных.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работы со списками </a:t>
            </a:r>
            <a:r>
              <a:rPr lang="en" sz="1500" b="0" i="0" u="sng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важно уметь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AutoNum type="arabicPeriod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Создавать список.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AutoNum type="arabicPeriod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Управлять содержимым списка 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(получать значения, добавлять элементы и др.).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1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3"/>
          <p:cNvSpPr txBox="1"/>
          <p:nvPr/>
        </p:nvSpPr>
        <p:spPr>
          <a:xfrm>
            <a:off x="352725" y="175175"/>
            <a:ext cx="706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Строки и списки</a:t>
            </a:r>
            <a:endParaRPr sz="26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43" name="Google Shape;6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3"/>
          <p:cNvSpPr txBox="1"/>
          <p:nvPr/>
        </p:nvSpPr>
        <p:spPr>
          <a:xfrm>
            <a:off x="360000" y="1537175"/>
            <a:ext cx="69600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 могли заметить, что строки и списки имеют много общего.</a:t>
            </a:r>
            <a:endParaRPr sz="2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Благодаря интерпретатору Python, стало возможным использовать одни и те же операторы и для работы с несколькими типами данных.</a:t>
            </a:r>
            <a:endParaRPr sz="2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2" name="Google Shape;652;p4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4"/>
          <p:cNvSpPr txBox="1"/>
          <p:nvPr/>
        </p:nvSpPr>
        <p:spPr>
          <a:xfrm>
            <a:off x="352725" y="175175"/>
            <a:ext cx="706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Строки и списки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61" name="Google Shape;66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4"/>
          <p:cNvSpPr txBox="1"/>
          <p:nvPr/>
        </p:nvSpPr>
        <p:spPr>
          <a:xfrm>
            <a:off x="254550" y="622775"/>
            <a:ext cx="70653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Работа некоторых методов очень схожа:</a:t>
            </a: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4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71" name="Google Shape;671;p44"/>
          <p:cNvGraphicFramePr/>
          <p:nvPr/>
        </p:nvGraphicFramePr>
        <p:xfrm>
          <a:off x="373550" y="1177825"/>
          <a:ext cx="7239000" cy="3505050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163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Команда</a:t>
                      </a:r>
                      <a:endParaRPr sz="12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Строки</a:t>
                      </a:r>
                      <a:endParaRPr sz="12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Списки</a:t>
                      </a:r>
                      <a:endParaRPr sz="12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marks1 + marks2</a:t>
                      </a:r>
                      <a:endParaRPr sz="12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Слияние строк в одну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Слияние списков в один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 * </a:t>
                      </a:r>
                      <a:r>
                        <a:rPr lang="en" sz="12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200" u="none" strike="noStrike" cap="none">
                        <a:solidFill>
                          <a:srgbClr val="0988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Повтор строки n-раз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Повтор элементов в списке n-раз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</a:t>
                      </a: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</a:t>
                      </a: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Вычисление длины строки (количество символов)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Вычисление длины списка (количество элементов)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</a:t>
                      </a: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[i]</a:t>
                      </a:r>
                      <a:endParaRPr sz="12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Получение символа по номеру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Получение элемента по номеру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marks.find(</a:t>
                      </a:r>
                      <a:r>
                        <a:rPr lang="en" sz="1200" u="none" strike="noStrike" cap="none">
                          <a:solidFill>
                            <a:srgbClr val="A3151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‘5’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Поиск вхождения подстроки в строку (возвращает номер входа)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A3151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‘5’ </a:t>
                      </a:r>
                      <a:r>
                        <a:rPr lang="en" sz="1200" u="none" strike="noStrike" cap="none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marks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Поиск вхождения символа в строку</a:t>
                      </a:r>
                      <a:endParaRPr sz="12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Поиск вхождения элемента в список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5"/>
          <p:cNvSpPr txBox="1"/>
          <p:nvPr/>
        </p:nvSpPr>
        <p:spPr>
          <a:xfrm>
            <a:off x="201450" y="175175"/>
            <a:ext cx="706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Строки и списки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80" name="Google Shape;6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4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4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5"/>
          <p:cNvSpPr txBox="1"/>
          <p:nvPr/>
        </p:nvSpPr>
        <p:spPr>
          <a:xfrm>
            <a:off x="103275" y="622775"/>
            <a:ext cx="70653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некоторых методов нет прямых аналогов:</a:t>
            </a: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4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90" name="Google Shape;690;p45"/>
          <p:cNvGraphicFramePr/>
          <p:nvPr/>
        </p:nvGraphicFramePr>
        <p:xfrm>
          <a:off x="222275" y="1177825"/>
          <a:ext cx="7390275" cy="2727840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119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Команда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Строки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Списки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Добавить элемент</a:t>
                      </a:r>
                      <a:endParaRPr sz="13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 = [</a:t>
                      </a:r>
                      <a:r>
                        <a:rPr lang="en" sz="12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marks.append(</a:t>
                      </a:r>
                      <a:r>
                        <a:rPr lang="en" sz="12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4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4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4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lang="en" sz="1400" u="none" strike="noStrike" cap="none">
                          <a:solidFill>
                            <a:srgbClr val="A3151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Удалить элемент по значению</a:t>
                      </a:r>
                      <a:endParaRPr sz="13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2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 = [</a:t>
                      </a:r>
                      <a:r>
                        <a:rPr lang="en" sz="12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marks.remove(</a:t>
                      </a:r>
                      <a:r>
                        <a:rPr lang="en" sz="12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 u="none" strike="noStrike" cap="none">
                        <a:solidFill>
                          <a:srgbClr val="A3151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lang="en" sz="14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400" u="none" strike="noStrike" cap="none">
                          <a:solidFill>
                            <a:srgbClr val="0988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Заменить элемент другим элементом</a:t>
                      </a:r>
                      <a:endParaRPr sz="13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marks = </a:t>
                      </a:r>
                      <a:r>
                        <a:rPr lang="en" sz="12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‘545’</a:t>
                      </a:r>
                      <a:endParaRPr sz="1200" u="none" strike="noStrike" cap="none">
                        <a:solidFill>
                          <a:srgbClr val="A3151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= marks.replace(</a:t>
                      </a:r>
                      <a:r>
                        <a:rPr lang="en" sz="12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‘4’</a:t>
                      </a: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2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‘5’</a:t>
                      </a: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2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‘555’</a:t>
                      </a:r>
                      <a:endParaRPr sz="1200" u="none" strike="noStrike" cap="none">
                        <a:solidFill>
                          <a:srgbClr val="1C00C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 </a:t>
                      </a:r>
                      <a:endParaRPr sz="12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91" name="Google Shape;691;p45"/>
          <p:cNvCxnSpPr/>
          <p:nvPr/>
        </p:nvCxnSpPr>
        <p:spPr>
          <a:xfrm rot="10800000">
            <a:off x="2162725" y="3653125"/>
            <a:ext cx="0" cy="605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2" name="Google Shape;692;p45"/>
          <p:cNvSpPr txBox="1"/>
          <p:nvPr/>
        </p:nvSpPr>
        <p:spPr>
          <a:xfrm>
            <a:off x="1008525" y="4291725"/>
            <a:ext cx="240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Текущая строка не меняется, создаётся новая.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3" name="Google Shape;693;p45"/>
          <p:cNvCxnSpPr>
            <a:stCxn id="694" idx="0"/>
          </p:cNvCxnSpPr>
          <p:nvPr/>
        </p:nvCxnSpPr>
        <p:spPr>
          <a:xfrm rot="10800000">
            <a:off x="5628713" y="2794825"/>
            <a:ext cx="0" cy="1586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4" name="Google Shape;694;p45"/>
          <p:cNvSpPr txBox="1"/>
          <p:nvPr/>
        </p:nvSpPr>
        <p:spPr>
          <a:xfrm>
            <a:off x="4424063" y="4380925"/>
            <a:ext cx="240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Меняется текущий список.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0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1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Данные каждого пользователя (его никнейм, уровень в игре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возраст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дата регистрации) хранятся в базе. После сеанса игры на экран выводится информация о никнейме пользователя и достигнутом им уровне.</a:t>
            </a:r>
            <a:endParaRPr sz="1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8" name="Google Shape;75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5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5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5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5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5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50"/>
          <p:cNvSpPr txBox="1"/>
          <p:nvPr/>
        </p:nvSpPr>
        <p:spPr>
          <a:xfrm>
            <a:off x="352725" y="4338375"/>
            <a:ext cx="7131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написать такую программу?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50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69" name="Google Shape;769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500" y="2304475"/>
            <a:ext cx="3010425" cy="114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1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1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Данные каждого пользователя (его никнейм, уровень в игре, возраст и дата регистрации) хранятся в базе. После сеанса игры на экран выводится информация о никнейме пользователя и достигнутом им уровне.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8" name="Google Shape;77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5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5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5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51"/>
          <p:cNvSpPr txBox="1"/>
          <p:nvPr/>
        </p:nvSpPr>
        <p:spPr>
          <a:xfrm>
            <a:off x="352725" y="3318375"/>
            <a:ext cx="3537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Срез</a:t>
            </a: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можно делать как со строкой, так и со списком.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8" name="Google Shape;788;p51"/>
          <p:cNvSpPr txBox="1"/>
          <p:nvPr/>
        </p:nvSpPr>
        <p:spPr>
          <a:xfrm>
            <a:off x="360000" y="1905000"/>
            <a:ext cx="592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user = [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'max123'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'4 level'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'17'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'12.07.2019'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(user)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(user[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9" name="Google Shape;789;p51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790" name="Google Shape;790;p51"/>
          <p:cNvCxnSpPr/>
          <p:nvPr/>
        </p:nvCxnSpPr>
        <p:spPr>
          <a:xfrm rot="10800000">
            <a:off x="1323775" y="3018575"/>
            <a:ext cx="0" cy="27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791" name="Google Shape;79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500" y="2304475"/>
            <a:ext cx="3010425" cy="114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2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2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Данные каждого пользователя (его никнейм, уровень в игре</a:t>
            </a: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возраст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дата регистрации) хранятся в базе. Их необходимо вывести в личном кабинете пользователя. Вывод в виде списка неуместен. Как вывести данные в одну строку?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0" name="Google Shape;80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5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5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52"/>
          <p:cNvSpPr txBox="1"/>
          <p:nvPr/>
        </p:nvSpPr>
        <p:spPr>
          <a:xfrm>
            <a:off x="352725" y="4338375"/>
            <a:ext cx="7131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написать такую программу?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52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11" name="Google Shape;81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500" y="2304475"/>
            <a:ext cx="3010425" cy="114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3"/>
          <p:cNvSpPr txBox="1"/>
          <p:nvPr/>
        </p:nvSpPr>
        <p:spPr>
          <a:xfrm>
            <a:off x="360000" y="1905000"/>
            <a:ext cx="592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user = [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'max123'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'4 level'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'17'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'12.07.2019'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.join(user))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"&lt;---&gt;"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.join(user))</a:t>
            </a:r>
            <a:endParaRPr sz="1600" b="0" i="0" u="none" strike="noStrike" cap="none">
              <a:solidFill>
                <a:srgbClr val="00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7" name="Google Shape;817;p53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2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Данные каждого пользователя (его никнейм, уровень в игре</a:t>
            </a: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возраст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дата регистрации) хранятся в базе. Их необходимо вывести в личном кабинете пользователя. Вывод в виде списка неуместен. Как вывести данные в одну строку?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1" name="Google Shape;82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5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5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5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5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5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3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53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31" name="Google Shape;83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500" y="2304475"/>
            <a:ext cx="3010425" cy="114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2" name="Google Shape;832;p53"/>
          <p:cNvSpPr txBox="1"/>
          <p:nvPr/>
        </p:nvSpPr>
        <p:spPr>
          <a:xfrm>
            <a:off x="352725" y="3318375"/>
            <a:ext cx="4219200" cy="1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Метод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join()</a:t>
            </a: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отвечает за объединение списка строк в одну строку. На места, где раньше стояли пробелы и запятые, вставляется разделитель, равный той строке, к которой применялся метод.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33" name="Google Shape;833;p53"/>
          <p:cNvCxnSpPr/>
          <p:nvPr/>
        </p:nvCxnSpPr>
        <p:spPr>
          <a:xfrm rot="10800000">
            <a:off x="2230925" y="3067250"/>
            <a:ext cx="0" cy="27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4"/>
          <p:cNvSpPr txBox="1"/>
          <p:nvPr/>
        </p:nvSpPr>
        <p:spPr>
          <a:xfrm>
            <a:off x="352725" y="3318375"/>
            <a:ext cx="4219200" cy="1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Если 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хотя бы один из элементов будет не строчного типа</a:t>
            </a: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то возникнет ошибка.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54"/>
          <p:cNvSpPr txBox="1"/>
          <p:nvPr/>
        </p:nvSpPr>
        <p:spPr>
          <a:xfrm>
            <a:off x="360000" y="1905000"/>
            <a:ext cx="5925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user = [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'max123'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'4 level'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'12.07.2019'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.join(user))</a:t>
            </a:r>
            <a:endParaRPr sz="1600" b="0" i="0" u="none" strike="noStrike" cap="none">
              <a:solidFill>
                <a:srgbClr val="0000FF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54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2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Данные каждого пользователя (его никнейм, уровень в игре</a:t>
            </a: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возраст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дата регистрации) хранятся в базе. Их необходимо вывести в личном кабинете пользователя. Вывод в виде списка неуместен. Как вывести данные в одну строку?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44" name="Google Shape;84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5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5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3" name="Google Shape;853;p54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854" name="Google Shape;854;p54"/>
          <p:cNvCxnSpPr/>
          <p:nvPr/>
        </p:nvCxnSpPr>
        <p:spPr>
          <a:xfrm rot="10800000" flipH="1">
            <a:off x="3041650" y="2263500"/>
            <a:ext cx="727800" cy="109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855" name="Google Shape;855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2000" y="2358488"/>
            <a:ext cx="3310624" cy="9014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7500" y="2304475"/>
            <a:ext cx="3052263" cy="114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1" name="Google Shape;861;p55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3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Очки, заработанные пользователем в игре, хранятся в списке в виде строк. Программа вычисляет сумму очков, выводит на экран рекорд пользователя в этой игре, т. е. максимальное число очков, и многое другое. Но для этого нужно изменить тип данных на целочисленный для всех элементов списка. Как это можно сделать?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5" name="Google Shape;865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5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5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5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5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4" name="Google Shape;874;p55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5" name="Google Shape;875;p55"/>
          <p:cNvSpPr txBox="1"/>
          <p:nvPr/>
        </p:nvSpPr>
        <p:spPr>
          <a:xfrm>
            <a:off x="360000" y="1905000"/>
            <a:ext cx="5925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score = [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'34'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'22'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'79'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'81'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'50'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'71'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6" name="Google Shape;876;p55"/>
          <p:cNvSpPr txBox="1"/>
          <p:nvPr/>
        </p:nvSpPr>
        <p:spPr>
          <a:xfrm>
            <a:off x="352725" y="4338375"/>
            <a:ext cx="7131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написать такую программу?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6"/>
          <p:cNvSpPr txBox="1"/>
          <p:nvPr/>
        </p:nvSpPr>
        <p:spPr>
          <a:xfrm>
            <a:off x="352725" y="3699375"/>
            <a:ext cx="71157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Способ, который мы уже знаем</a:t>
            </a: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 перебрать элементы при помощи цикла, применить функцию int() и обновить значение.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Есть</a:t>
            </a:r>
            <a:r>
              <a:rPr lang="en" sz="1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ещё один способ</a:t>
            </a:r>
            <a:r>
              <a:rPr lang="en" sz="1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Он поможет  сократить код и время работы программы.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56"/>
          <p:cNvSpPr txBox="1"/>
          <p:nvPr/>
        </p:nvSpPr>
        <p:spPr>
          <a:xfrm>
            <a:off x="360000" y="1905000"/>
            <a:ext cx="5925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score = [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'34'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'22'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'79'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'81'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'50'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'71'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 b="0" i="0" u="none" strike="noStrike" cap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(score)):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score[i] = </a:t>
            </a:r>
            <a:r>
              <a:rPr lang="en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(score[i])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(score)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56"/>
          <p:cNvSpPr/>
          <p:nvPr/>
        </p:nvSpPr>
        <p:spPr>
          <a:xfrm>
            <a:off x="384000" y="2344375"/>
            <a:ext cx="3179400" cy="727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3434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7" name="Google Shape;88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5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5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5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5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5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6" name="Google Shape;896;p56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97" name="Google Shape;897;p56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3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Очки, заработанные пользователем в игре, хранятся в списке в виде строк. Программа вычисляет сумму очков, выводит на экран рекорд пользователя в этой игре, т. е. максимальное число очков, и многое другое. Но для этого нужно изменить тип данных на целочисленный для всех элементов списка. Как это можно сделать?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8" name="Google Shape;898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500" y="2304475"/>
            <a:ext cx="3052263" cy="114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360000" y="394825"/>
            <a:ext cx="70584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Список</a:t>
            </a:r>
            <a:r>
              <a:rPr lang="en" sz="2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это структура для упорядоченного хранения данных разных типов.</a:t>
            </a:r>
            <a:endParaRPr sz="2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342350" y="1886975"/>
            <a:ext cx="65493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 = [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181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176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160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178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171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179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165</a:t>
            </a:r>
            <a:r>
              <a:rPr lang="en" sz="1900" b="0" i="0" u="none" strike="noStrike" cap="none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00" b="0" i="0" u="none" strike="noStrike" cap="none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52" name="Google Shape;252;p24"/>
          <p:cNvGraphicFramePr/>
          <p:nvPr/>
        </p:nvGraphicFramePr>
        <p:xfrm>
          <a:off x="1799438" y="3232125"/>
          <a:ext cx="4670925" cy="792420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66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181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176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160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178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171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179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165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B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B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B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B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B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B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B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3" name="Google Shape;253;p24"/>
          <p:cNvSpPr txBox="1"/>
          <p:nvPr/>
        </p:nvSpPr>
        <p:spPr>
          <a:xfrm>
            <a:off x="257475" y="1393525"/>
            <a:ext cx="70599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Пример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Список результатов турнира по онлайн-игре SpaceShooter.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257475" y="2637500"/>
            <a:ext cx="13098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Имя списка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5" name="Google Shape;255;p24"/>
          <p:cNvCxnSpPr/>
          <p:nvPr/>
        </p:nvCxnSpPr>
        <p:spPr>
          <a:xfrm rot="10800000">
            <a:off x="872875" y="2308550"/>
            <a:ext cx="0" cy="42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" name="Google Shape;256;p24"/>
          <p:cNvSpPr txBox="1"/>
          <p:nvPr/>
        </p:nvSpPr>
        <p:spPr>
          <a:xfrm>
            <a:off x="3081625" y="2637500"/>
            <a:ext cx="17874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Элементы списка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7" name="Google Shape;257;p24"/>
          <p:cNvCxnSpPr/>
          <p:nvPr/>
        </p:nvCxnSpPr>
        <p:spPr>
          <a:xfrm rot="10800000">
            <a:off x="3936425" y="2308550"/>
            <a:ext cx="0" cy="42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8" name="Google Shape;258;p24"/>
          <p:cNvSpPr txBox="1"/>
          <p:nvPr/>
        </p:nvSpPr>
        <p:spPr>
          <a:xfrm>
            <a:off x="2319625" y="4440100"/>
            <a:ext cx="3483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highlight>
                  <a:srgbClr val="D7BBFF"/>
                </a:highlight>
                <a:latin typeface="Montserrat"/>
                <a:ea typeface="Montserrat"/>
                <a:cs typeface="Montserrat"/>
                <a:sym typeface="Montserrat"/>
              </a:rPr>
              <a:t>Номера элементов списка</a:t>
            </a:r>
            <a:endParaRPr sz="1200" b="0" i="0" u="none" strike="noStrike" cap="none">
              <a:solidFill>
                <a:srgbClr val="000000"/>
              </a:solidFill>
              <a:highlight>
                <a:srgbClr val="D7BB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" name="Google Shape;259;p24"/>
          <p:cNvCxnSpPr/>
          <p:nvPr/>
        </p:nvCxnSpPr>
        <p:spPr>
          <a:xfrm rot="10800000">
            <a:off x="3936425" y="4111150"/>
            <a:ext cx="0" cy="42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3" name="Google Shape;903;p57"/>
          <p:cNvGraphicFramePr/>
          <p:nvPr/>
        </p:nvGraphicFramePr>
        <p:xfrm>
          <a:off x="351638" y="2851125"/>
          <a:ext cx="4003650" cy="905196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66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'34'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'22'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'79'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'81'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'50'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'71'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04" name="Google Shape;904;p57"/>
          <p:cNvSpPr txBox="1"/>
          <p:nvPr/>
        </p:nvSpPr>
        <p:spPr>
          <a:xfrm>
            <a:off x="360000" y="1003775"/>
            <a:ext cx="6960000" cy="16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map() </a:t>
            </a:r>
            <a:r>
              <a:rPr lang="en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это функция, которую можно использовать для применения к каждому элементу итерируемого объекта.</a:t>
            </a:r>
            <a:endParaRPr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Итерируемый объект</a:t>
            </a:r>
            <a:r>
              <a:rPr lang="en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это объект,</a:t>
            </a:r>
            <a:r>
              <a:rPr lang="en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элементы которого можно последовательно просмотреть.</a:t>
            </a:r>
            <a:endParaRPr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5" name="Google Shape;905;p57"/>
          <p:cNvSpPr txBox="1"/>
          <p:nvPr/>
        </p:nvSpPr>
        <p:spPr>
          <a:xfrm>
            <a:off x="352725" y="175175"/>
            <a:ext cx="706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Функция map()</a:t>
            </a:r>
            <a:endParaRPr sz="26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09" name="Google Shape;90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5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5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5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5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5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18" name="Google Shape;918;p57"/>
          <p:cNvGraphicFramePr/>
          <p:nvPr/>
        </p:nvGraphicFramePr>
        <p:xfrm>
          <a:off x="351638" y="3994125"/>
          <a:ext cx="4003650" cy="905196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66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'т'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'р'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'о'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'к'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'а'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9" name="Google Shape;919;p57"/>
          <p:cNvSpPr txBox="1"/>
          <p:nvPr/>
        </p:nvSpPr>
        <p:spPr>
          <a:xfrm flipH="1">
            <a:off x="4499250" y="2940575"/>
            <a:ext cx="271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Список — итерируемый объект.</a:t>
            </a:r>
            <a:endParaRPr sz="16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0" name="Google Shape;920;p57"/>
          <p:cNvSpPr txBox="1"/>
          <p:nvPr/>
        </p:nvSpPr>
        <p:spPr>
          <a:xfrm flipH="1">
            <a:off x="4499250" y="4159775"/>
            <a:ext cx="2716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Строка — итерируемый объект.</a:t>
            </a:r>
            <a:endParaRPr sz="16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8"/>
          <p:cNvSpPr txBox="1"/>
          <p:nvPr/>
        </p:nvSpPr>
        <p:spPr>
          <a:xfrm>
            <a:off x="4392000" y="2543975"/>
            <a:ext cx="323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Итерируемый объект.</a:t>
            </a:r>
            <a:endParaRPr sz="18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6" name="Google Shape;926;p58"/>
          <p:cNvSpPr txBox="1"/>
          <p:nvPr/>
        </p:nvSpPr>
        <p:spPr>
          <a:xfrm>
            <a:off x="360000" y="1151975"/>
            <a:ext cx="7108500" cy="12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</a:t>
            </a:r>
            <a:r>
              <a:rPr lang="en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map()</a:t>
            </a:r>
            <a:r>
              <a:rPr lang="en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вызывается один раз.</a:t>
            </a:r>
            <a:endParaRPr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D9D2E9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EAD1DC"/>
                </a:highlight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58"/>
          <p:cNvSpPr txBox="1"/>
          <p:nvPr/>
        </p:nvSpPr>
        <p:spPr>
          <a:xfrm>
            <a:off x="352725" y="175175"/>
            <a:ext cx="7065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Функция map()</a:t>
            </a:r>
            <a:endParaRPr sz="26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31" name="Google Shape;93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5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5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5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5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5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5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0" name="Google Shape;940;p58"/>
          <p:cNvCxnSpPr/>
          <p:nvPr/>
        </p:nvCxnSpPr>
        <p:spPr>
          <a:xfrm rot="10800000" flipH="1">
            <a:off x="1543050" y="2314200"/>
            <a:ext cx="2115000" cy="352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1" name="Google Shape;941;p58"/>
          <p:cNvCxnSpPr/>
          <p:nvPr/>
        </p:nvCxnSpPr>
        <p:spPr>
          <a:xfrm rot="10800000">
            <a:off x="4375500" y="2314200"/>
            <a:ext cx="1491900" cy="3147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2" name="Google Shape;942;p58"/>
          <p:cNvSpPr txBox="1"/>
          <p:nvPr/>
        </p:nvSpPr>
        <p:spPr>
          <a:xfrm>
            <a:off x="352725" y="2543975"/>
            <a:ext cx="3558000" cy="22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Функция, которую необходимо применить           к элементу. </a:t>
            </a:r>
            <a:endParaRPr sz="18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Это может быть как встроенная в Python функция, так и написанная самостоятельно.</a:t>
            </a:r>
            <a:endParaRPr sz="1800" b="0" i="1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9"/>
          <p:cNvSpPr txBox="1"/>
          <p:nvPr/>
        </p:nvSpPr>
        <p:spPr>
          <a:xfrm>
            <a:off x="352725" y="3435725"/>
            <a:ext cx="4219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Т. к. дальше необходимо продолжать работать со списком, дополнительно применяем функцию list(). </a:t>
            </a:r>
            <a:endParaRPr sz="1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8" name="Google Shape;948;p59"/>
          <p:cNvSpPr txBox="1"/>
          <p:nvPr/>
        </p:nvSpPr>
        <p:spPr>
          <a:xfrm>
            <a:off x="360000" y="1905000"/>
            <a:ext cx="5925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score = [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'34'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'22'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'79'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'81'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'50'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'71'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 b="0" i="0" u="none" strike="noStrike" cap="none">
              <a:solidFill>
                <a:srgbClr val="008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score_new = </a:t>
            </a: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D7BBFF"/>
                </a:highlight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D7BB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D7BB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D7BBFF"/>
                </a:highlight>
                <a:latin typeface="Consolas"/>
                <a:ea typeface="Consolas"/>
                <a:cs typeface="Consolas"/>
                <a:sym typeface="Consolas"/>
              </a:rPr>
              <a:t>, score)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>
              <a:solidFill>
                <a:srgbClr val="A31515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(score_new)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52" name="Google Shape;95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5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5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5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5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5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5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5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59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2" name="Google Shape;962;p59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3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Очки, заработанные пользователем в игре, хранятся в списке в виде строк. Программа вычисляет сумму очков, выводит на экран рекорд пользователя в этой игре, т. е. максимальное число очков, и многое другое. Но для этого нужно изменить тип данных на целочисленный для всех элементов списка. Как это можно сделать?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3" name="Google Shape;963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500" y="2304475"/>
            <a:ext cx="3052263" cy="114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64" name="Google Shape;964;p59"/>
          <p:cNvCxnSpPr/>
          <p:nvPr/>
        </p:nvCxnSpPr>
        <p:spPr>
          <a:xfrm rot="10800000">
            <a:off x="2456600" y="2686325"/>
            <a:ext cx="0" cy="74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60"/>
          <p:cNvSpPr txBox="1"/>
          <p:nvPr/>
        </p:nvSpPr>
        <p:spPr>
          <a:xfrm>
            <a:off x="360000" y="1905000"/>
            <a:ext cx="5925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score = [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34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79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81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71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(score)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score[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600" b="0" i="0" u="none" strike="noStrike" cap="none">
              <a:solidFill>
                <a:srgbClr val="098658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(score)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73" name="Google Shape;97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6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6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6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6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6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6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6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2" name="Google Shape;982;p60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83" name="Google Shape;983;p60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4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Чтобы игрок не смог схитрить и изменить свои очки, его данные необходимо как-то защитить от изменений извне. Как это можно сделать?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4" name="Google Shape;984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7500" y="2304475"/>
            <a:ext cx="3052263" cy="114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1"/>
          <p:cNvSpPr txBox="1"/>
          <p:nvPr/>
        </p:nvSpPr>
        <p:spPr>
          <a:xfrm>
            <a:off x="352725" y="369875"/>
            <a:ext cx="7065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FA82CC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Кортеж</a:t>
            </a:r>
            <a:r>
              <a:rPr lang="en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— это</a:t>
            </a:r>
            <a:r>
              <a:rPr lang="en" sz="18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неизменяемый аналог списка. Он защищает хранимые данные от непреднамеренных изменений.</a:t>
            </a:r>
            <a:endParaRPr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3" name="Google Shape;99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6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6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6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6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6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6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61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2" name="Google Shape;1002;p61"/>
          <p:cNvGraphicFramePr/>
          <p:nvPr/>
        </p:nvGraphicFramePr>
        <p:xfrm>
          <a:off x="338550" y="2233450"/>
          <a:ext cx="7239000" cy="1738921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282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Команда</a:t>
                      </a:r>
                      <a:endParaRPr sz="18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Назначение</a:t>
                      </a:r>
                      <a:endParaRPr sz="18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students = </a:t>
                      </a:r>
                      <a:r>
                        <a:rPr lang="en" sz="1800" u="none" strike="noStrike" cap="none">
                          <a:solidFill>
                            <a:srgbClr val="00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tuple</a:t>
                      </a: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Объявление пустого кортежа.</a:t>
                      </a:r>
                      <a:endParaRPr sz="18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1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1800" u="none" strike="noStrike" cap="none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 u="none" strike="noStrike" cap="none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1800" u="none" strike="noStrike" cap="none">
                          <a:solidFill>
                            <a:srgbClr val="098658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79</a:t>
                      </a:r>
                      <a:r>
                        <a:rPr lang="en" sz="18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Объявление </a:t>
                      </a: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кортежа</a:t>
                      </a:r>
                      <a:r>
                        <a:rPr lang="en" sz="1800" u="none" strike="noStrike" cap="non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                                   с элементами.</a:t>
                      </a:r>
                      <a:endParaRPr sz="18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4830" y="2084263"/>
            <a:ext cx="3344946" cy="11498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8" name="Google Shape;1008;p62"/>
          <p:cNvSpPr txBox="1"/>
          <p:nvPr/>
        </p:nvSpPr>
        <p:spPr>
          <a:xfrm>
            <a:off x="360000" y="1676400"/>
            <a:ext cx="59253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score = (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34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22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79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81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71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(score)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score[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600" b="0" i="0" u="none" strike="noStrike" cap="none">
                <a:solidFill>
                  <a:srgbClr val="098658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600" b="0" i="0" u="none" strike="noStrike" cap="none">
              <a:solidFill>
                <a:srgbClr val="098658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(score)</a:t>
            </a:r>
            <a:endParaRPr sz="16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12" name="Google Shape;1012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6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6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6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6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6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6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62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62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2" name="Google Shape;1022;p62"/>
          <p:cNvSpPr txBox="1"/>
          <p:nvPr/>
        </p:nvSpPr>
        <p:spPr>
          <a:xfrm>
            <a:off x="286250" y="625700"/>
            <a:ext cx="7338900" cy="9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4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Чтобы игрок не смог схитрить и изменить свои очки, его данные необходимо как-то защитить от изменений из вне. Как это можно сделать?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3" name="Google Shape;1023;p62"/>
          <p:cNvSpPr txBox="1"/>
          <p:nvPr/>
        </p:nvSpPr>
        <p:spPr>
          <a:xfrm>
            <a:off x="352725" y="3435725"/>
            <a:ext cx="421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Защитили данные от внесения возможных изменений.</a:t>
            </a:r>
            <a:endParaRPr sz="17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4" name="Google Shape;1024;p62"/>
          <p:cNvSpPr txBox="1"/>
          <p:nvPr/>
        </p:nvSpPr>
        <p:spPr>
          <a:xfrm>
            <a:off x="352725" y="4502525"/>
            <a:ext cx="711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Позже мы будем часто использовать кортежи для написания программ в проектном модуле.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342350" y="1886975"/>
            <a:ext cx="65493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results = [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181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176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160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178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171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179</a:t>
            </a:r>
            <a:r>
              <a:rPr lang="en" sz="19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165</a:t>
            </a:r>
            <a:r>
              <a:rPr lang="en" sz="1900" b="0" i="0" u="none" strike="noStrike" cap="none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900" b="0" i="0" u="none" strike="noStrike" cap="none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360000" y="2536575"/>
            <a:ext cx="47016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16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‘Лучший результат:’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 results[</a:t>
            </a:r>
            <a:r>
              <a:rPr lang="en" sz="1600" b="0" i="0" u="none" strike="noStrike" cap="none">
                <a:solidFill>
                  <a:srgbClr val="09885A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600" b="0" i="0" u="none" strike="noStrike" cap="none">
              <a:solidFill>
                <a:srgbClr val="000000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5290100" y="2537000"/>
            <a:ext cx="25803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Montserrat"/>
                <a:ea typeface="Montserrat"/>
                <a:cs typeface="Montserrat"/>
                <a:sym typeface="Montserrat"/>
              </a:rPr>
              <a:t>Лучший результат: 181</a:t>
            </a:r>
            <a:endParaRPr sz="1600" b="0" i="0" u="none" strike="noStrike" cap="none">
              <a:solidFill>
                <a:srgbClr val="000000"/>
              </a:solidFill>
              <a:highlight>
                <a:srgbClr val="FFFFFE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9" name="Google Shape;279;p25"/>
          <p:cNvCxnSpPr/>
          <p:nvPr/>
        </p:nvCxnSpPr>
        <p:spPr>
          <a:xfrm>
            <a:off x="4730350" y="2777300"/>
            <a:ext cx="44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0" name="Google Shape;280;p25"/>
          <p:cNvSpPr txBox="1"/>
          <p:nvPr/>
        </p:nvSpPr>
        <p:spPr>
          <a:xfrm>
            <a:off x="2588550" y="3467375"/>
            <a:ext cx="24729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Получение элемента списка по его номеру (индексу)</a:t>
            </a:r>
            <a:endParaRPr sz="1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1" name="Google Shape;281;p25"/>
          <p:cNvCxnSpPr/>
          <p:nvPr/>
        </p:nvCxnSpPr>
        <p:spPr>
          <a:xfrm rot="10800000">
            <a:off x="3765575" y="3041663"/>
            <a:ext cx="0" cy="42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2" name="Google Shape;282;p25"/>
          <p:cNvSpPr txBox="1"/>
          <p:nvPr/>
        </p:nvSpPr>
        <p:spPr>
          <a:xfrm>
            <a:off x="360000" y="394825"/>
            <a:ext cx="7058400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FA82C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Список</a:t>
            </a:r>
            <a:r>
              <a:rPr lang="en" sz="2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— это структура для упорядоченного хранения данных разных типов</a:t>
            </a:r>
            <a:r>
              <a:rPr lang="en" sz="21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1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257475" y="1393525"/>
            <a:ext cx="70599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Пример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Список результатов турнира по онлайн-игре SpaceShooter.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6"/>
          <p:cNvSpPr/>
          <p:nvPr/>
        </p:nvSpPr>
        <p:spPr>
          <a:xfrm>
            <a:off x="3800425" y="1023825"/>
            <a:ext cx="3422100" cy="59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Создать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список, </a:t>
            </a: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получить элемент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списка, </a:t>
            </a: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печатать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список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3800425" y="1806625"/>
            <a:ext cx="3422100" cy="59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удаление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элемента, </a:t>
            </a: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очистка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всего списка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3800425" y="2589425"/>
            <a:ext cx="3422100" cy="59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вхождений элемента                     в список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3800425" y="3319425"/>
            <a:ext cx="3422100" cy="800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Сортировка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элементов списка, </a:t>
            </a: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перебор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элементов в цикле,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определение </a:t>
            </a: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длины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списка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4" name="Google Shape;304;p26"/>
          <p:cNvCxnSpPr/>
          <p:nvPr/>
        </p:nvCxnSpPr>
        <p:spPr>
          <a:xfrm>
            <a:off x="3257675" y="1329763"/>
            <a:ext cx="564300" cy="0"/>
          </a:xfrm>
          <a:prstGeom prst="straightConnector1">
            <a:avLst/>
          </a:prstGeom>
          <a:noFill/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5" name="Google Shape;305;p26"/>
          <p:cNvCxnSpPr/>
          <p:nvPr/>
        </p:nvCxnSpPr>
        <p:spPr>
          <a:xfrm>
            <a:off x="3224100" y="2105863"/>
            <a:ext cx="564300" cy="0"/>
          </a:xfrm>
          <a:prstGeom prst="straightConnector1">
            <a:avLst/>
          </a:prstGeom>
          <a:noFill/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6" name="Google Shape;306;p26"/>
          <p:cNvCxnSpPr/>
          <p:nvPr/>
        </p:nvCxnSpPr>
        <p:spPr>
          <a:xfrm>
            <a:off x="3224100" y="2881963"/>
            <a:ext cx="564300" cy="0"/>
          </a:xfrm>
          <a:prstGeom prst="straightConnector1">
            <a:avLst/>
          </a:prstGeom>
          <a:noFill/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7" name="Google Shape;307;p26"/>
          <p:cNvCxnSpPr/>
          <p:nvPr/>
        </p:nvCxnSpPr>
        <p:spPr>
          <a:xfrm>
            <a:off x="3224100" y="3740913"/>
            <a:ext cx="564300" cy="0"/>
          </a:xfrm>
          <a:prstGeom prst="straightConnector1">
            <a:avLst/>
          </a:prstGeom>
          <a:noFill/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8" name="Google Shape;308;p26"/>
          <p:cNvSpPr/>
          <p:nvPr/>
        </p:nvSpPr>
        <p:spPr>
          <a:xfrm>
            <a:off x="473800" y="1023813"/>
            <a:ext cx="2762400" cy="598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Хранение данных и печать целиком и по частям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449675" y="1803263"/>
            <a:ext cx="2762400" cy="598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Добавление новых данных и удаление </a:t>
            </a:r>
            <a:r>
              <a:rPr lang="en"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ненужных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449675" y="2582713"/>
            <a:ext cx="2762400" cy="598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Поиск нужных данных                      в наборе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449675" y="3362180"/>
            <a:ext cx="2762400" cy="757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A82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данных                    для разных целей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352725" y="175175"/>
            <a:ext cx="71157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Методы работы со списками</a:t>
            </a:r>
            <a:endParaRPr sz="2600" b="0" i="0" u="none" strike="noStrike" cap="none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725100" y="591725"/>
            <a:ext cx="249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 требуется сделать?</a:t>
            </a:r>
            <a:endParaRPr sz="1400" b="0" i="1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6"/>
          <p:cNvSpPr txBox="1"/>
          <p:nvPr/>
        </p:nvSpPr>
        <p:spPr>
          <a:xfrm>
            <a:off x="3953200" y="591725"/>
            <a:ext cx="314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Какой метод использовать?</a:t>
            </a:r>
            <a:endParaRPr sz="1400" b="0" i="1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360000" y="4447575"/>
            <a:ext cx="67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Рассмотрим методы на конкретных задачах.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7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268950" y="1949825"/>
            <a:ext cx="33843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Возможный вид программы: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286250" y="679050"/>
            <a:ext cx="73365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1а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участия в онлайн-турнире нужно зарегистрировать свою команду. Напишите программу для записи. Необходимо: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запрашивать ввод фамилий участников и добавлять их в группу.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завершения ввода печатать список группы.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5275988" y="4038475"/>
            <a:ext cx="21948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нужно уметь, чтобы создать такую программу?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725" y="2411775"/>
            <a:ext cx="3609975" cy="2371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353" name="Google Shape;353;p28"/>
          <p:cNvGraphicFramePr/>
          <p:nvPr/>
        </p:nvGraphicFramePr>
        <p:xfrm>
          <a:off x="335000" y="2411175"/>
          <a:ext cx="7239000" cy="1657230"/>
        </p:xfrm>
        <a:graphic>
          <a:graphicData uri="http://schemas.openxmlformats.org/drawingml/2006/table">
            <a:tbl>
              <a:tblPr>
                <a:noFill/>
                <a:tableStyleId>{571C56EC-644E-427D-9F9B-D9EF876E2137}</a:tableStyleId>
              </a:tblPr>
              <a:tblGrid>
                <a:gridCol w="323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Функция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Назначение</a:t>
                      </a:r>
                      <a:endParaRPr sz="1400" b="1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participants = </a:t>
                      </a:r>
                      <a:r>
                        <a:rPr lang="en" sz="1400" u="none" strike="noStrike" cap="none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19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Объявление пустого списка 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participants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.append(</a:t>
                      </a:r>
                      <a:r>
                        <a:rPr lang="en" sz="1400" u="none" strike="noStrike" cap="none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'Смирнов'</a:t>
                      </a:r>
                      <a:r>
                        <a:rPr lang="en" sz="1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Добавление элемента в конец списка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FF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(participants)</a:t>
                      </a:r>
                      <a:endParaRPr sz="1400" u="none" strike="noStrike" cap="none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Печать списка целиком</a:t>
                      </a:r>
                      <a:endParaRPr sz="1400" u="none" strike="noStrike" cap="non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4" name="Google Shape;354;p28"/>
          <p:cNvSpPr txBox="1"/>
          <p:nvPr/>
        </p:nvSpPr>
        <p:spPr>
          <a:xfrm>
            <a:off x="268950" y="1949825"/>
            <a:ext cx="53601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Нам пригодятся функции и методы: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286250" y="679050"/>
            <a:ext cx="73365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1а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участия в онлайн-турнире нужно зарегистрировать свою команду. Напишите программу для записи. Необходимо: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запрашивать ввод фамилий участников и добавлять их в группу.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завершения ввода печатать список группы.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286250" y="1882650"/>
            <a:ext cx="7869900" cy="2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participants = </a:t>
            </a:r>
            <a:r>
              <a:rPr lang="en" sz="14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4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participant = </a:t>
            </a:r>
            <a:r>
              <a:rPr lang="en" sz="14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'Введите фамилию участника (0 - остановить ввод)'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participant != </a:t>
            </a:r>
            <a:r>
              <a:rPr lang="en" sz="14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participants.append(participant)</a:t>
            </a:r>
            <a:endParaRPr sz="14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  participant = </a:t>
            </a:r>
            <a:r>
              <a:rPr lang="en" sz="14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'Введите фамилию участника (0 - остановить ввод)'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FF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'Группа набрана:'</a:t>
            </a:r>
            <a:r>
              <a:rPr lang="en" sz="1400" b="0" i="0" u="none" strike="noStrike" cap="none">
                <a:solidFill>
                  <a:srgbClr val="000000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400" b="0" i="0" u="none" strike="noStrike" cap="none">
                <a:solidFill>
                  <a:srgbClr val="A31515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>
                <a:solidFill>
                  <a:schemeClr val="dk1"/>
                </a:solidFill>
                <a:highlight>
                  <a:srgbClr val="FFFFFE"/>
                </a:highlight>
                <a:latin typeface="Consolas"/>
                <a:ea typeface="Consolas"/>
                <a:cs typeface="Consolas"/>
                <a:sym typeface="Consolas"/>
              </a:rPr>
              <a:t>participants)</a:t>
            </a:r>
            <a:endParaRPr sz="1400" b="0" i="0" u="none" strike="noStrike" cap="none">
              <a:solidFill>
                <a:schemeClr val="dk1"/>
              </a:solidFill>
              <a:highlight>
                <a:srgbClr val="FFFFF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286250" y="679050"/>
            <a:ext cx="73365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1а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 участия в онлайн-турнире нужно зарегистрировать свою команду. Напишите программу для записи. Необходимо: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запрашивать ввод фамилий участников и добавлять их в группу.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завершения ввода печатать список группы.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2516674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 rot="-5400000">
            <a:off x="6526500" y="2655725"/>
            <a:ext cx="3237600" cy="6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Новая тема</a:t>
            </a: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0"/>
          <p:cNvSpPr txBox="1"/>
          <p:nvPr/>
        </p:nvSpPr>
        <p:spPr>
          <a:xfrm>
            <a:off x="286250" y="2057500"/>
            <a:ext cx="33843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Возможный вид программы: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0"/>
          <p:cNvSpPr txBox="1"/>
          <p:nvPr/>
        </p:nvSpPr>
        <p:spPr>
          <a:xfrm>
            <a:off x="286250" y="679050"/>
            <a:ext cx="70653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Задача 1б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Организатор турнира попросил доработать программу. 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списке каждой команды изначально должен быть модератор.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Защита от невнимательности: если введённая фамилия уже есть          в списке, то не добавлять её снова.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➔"/>
            </a:pPr>
            <a:r>
              <a:rPr lang="en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После окончания ввода отсортировать фамилии по алфавиту.</a:t>
            </a:r>
            <a:endParaRPr sz="1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30"/>
          <p:cNvSpPr txBox="1"/>
          <p:nvPr/>
        </p:nvSpPr>
        <p:spPr>
          <a:xfrm>
            <a:off x="352725" y="175175"/>
            <a:ext cx="7065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Montserrat ExtraBold"/>
                <a:ea typeface="Montserrat ExtraBold"/>
                <a:cs typeface="Montserrat ExtraBold"/>
                <a:sym typeface="Montserrat ExtraBold"/>
              </a:rPr>
              <a:t>Работа со списками</a:t>
            </a:r>
            <a:endParaRPr sz="2400" b="0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95" name="Google Shape;395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2725" y="2485400"/>
            <a:ext cx="3707238" cy="238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30"/>
          <p:cNvSpPr txBox="1"/>
          <p:nvPr/>
        </p:nvSpPr>
        <p:spPr>
          <a:xfrm>
            <a:off x="5273563" y="4184175"/>
            <a:ext cx="21948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нужно уметь, чтобы создать такую программу?</a:t>
            </a:r>
            <a:endParaRPr sz="1400" b="0" i="1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2731</Words>
  <Application>Microsoft Office PowerPoint</Application>
  <PresentationFormat>Экран (16:9)</PresentationFormat>
  <Paragraphs>384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4" baseType="lpstr">
      <vt:lpstr>Montserrat ExtraBold</vt:lpstr>
      <vt:lpstr>Montserrat</vt:lpstr>
      <vt:lpstr>Open Sans</vt:lpstr>
      <vt:lpstr>Arial</vt:lpstr>
      <vt:lpstr>Montserrat SemiBold</vt:lpstr>
      <vt:lpstr>Roboto</vt:lpstr>
      <vt:lpstr>Roboto Light</vt:lpstr>
      <vt:lpstr>Consolas</vt:lpstr>
      <vt:lpstr>algoritmika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Заведующий</cp:lastModifiedBy>
  <cp:revision>4</cp:revision>
  <dcterms:modified xsi:type="dcterms:W3CDTF">2024-09-01T08:20:30Z</dcterms:modified>
</cp:coreProperties>
</file>