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64" r:id="rId4"/>
    <p:sldId id="266" r:id="rId5"/>
    <p:sldId id="267" r:id="rId6"/>
    <p:sldId id="268" r:id="rId7"/>
    <p:sldId id="269" r:id="rId8"/>
    <p:sldId id="270" r:id="rId9"/>
    <p:sldId id="272" r:id="rId10"/>
    <p:sldId id="276" r:id="rId11"/>
    <p:sldId id="277" r:id="rId12"/>
    <p:sldId id="278" r:id="rId13"/>
    <p:sldId id="279" r:id="rId14"/>
    <p:sldId id="271" r:id="rId15"/>
    <p:sldId id="301" r:id="rId16"/>
    <p:sldId id="274" r:id="rId17"/>
    <p:sldId id="280" r:id="rId18"/>
    <p:sldId id="281" r:id="rId19"/>
    <p:sldId id="287" r:id="rId20"/>
    <p:sldId id="288" r:id="rId21"/>
    <p:sldId id="282" r:id="rId22"/>
    <p:sldId id="283" r:id="rId23"/>
    <p:sldId id="289" r:id="rId24"/>
    <p:sldId id="290" r:id="rId25"/>
    <p:sldId id="285" r:id="rId26"/>
    <p:sldId id="286" r:id="rId27"/>
    <p:sldId id="291" r:id="rId28"/>
    <p:sldId id="292" r:id="rId29"/>
    <p:sldId id="293" r:id="rId30"/>
    <p:sldId id="294" r:id="rId31"/>
    <p:sldId id="295" r:id="rId32"/>
    <p:sldId id="297" r:id="rId33"/>
    <p:sldId id="298" r:id="rId34"/>
    <p:sldId id="299" r:id="rId35"/>
    <p:sldId id="300" r:id="rId36"/>
    <p:sldId id="29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solidFill>
                <a:srgbClr val="FF595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CB-4CA6-B54B-C83B8A65C6E0}"/>
              </c:ext>
            </c:extLst>
          </c:dPt>
          <c:dPt>
            <c:idx val="1"/>
            <c:bubble3D val="0"/>
            <c:spPr>
              <a:solidFill>
                <a:srgbClr val="80A8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CB-4CA6-B54B-C83B8A65C6E0}"/>
              </c:ext>
            </c:extLst>
          </c:dPt>
          <c:dPt>
            <c:idx val="2"/>
            <c:bubble3D val="0"/>
            <c:spPr>
              <a:solidFill>
                <a:srgbClr val="5270C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CB-4CA6-B54B-C83B8A65C6E0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CB-4CA6-B54B-C83B8A65C6E0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2CB-4CA6-B54B-C83B8A65C6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2CB-4CA6-B54B-C83B8A65C6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정상</c:v>
                </c:pt>
                <c:pt idx="1">
                  <c:v>이물질끼임</c:v>
                </c:pt>
                <c:pt idx="2">
                  <c:v>재닫힘</c:v>
                </c:pt>
                <c:pt idx="3">
                  <c:v>만차</c:v>
                </c:pt>
                <c:pt idx="4">
                  <c:v>Spindle</c:v>
                </c:pt>
                <c:pt idx="5">
                  <c:v>Stress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0.65</c:v>
                </c:pt>
                <c:pt idx="1">
                  <c:v>0.1</c:v>
                </c:pt>
                <c:pt idx="2" formatCode="0%">
                  <c:v>0.05</c:v>
                </c:pt>
                <c:pt idx="3" formatCode="0%">
                  <c:v>0.1</c:v>
                </c:pt>
                <c:pt idx="4" formatCode="0%">
                  <c:v>0.05</c:v>
                </c:pt>
                <c:pt idx="5" formatCode="0%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2CB-4CA6-B54B-C83B8A65C6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5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3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2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6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187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8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72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2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38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85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8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15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64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19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5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4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9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2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5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0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5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"/>
            <a:ext cx="12192000" cy="3987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DCU-Motor Data Analysis</a:t>
            </a:r>
            <a:endParaRPr lang="en-US" altLang="ko-KR" sz="36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97362" y="4114166"/>
            <a:ext cx="1797287" cy="851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2020-06-30</a:t>
            </a:r>
            <a:endParaRPr lang="en-US" altLang="ko-KR" sz="24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102425"/>
            <a:ext cx="8773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 </a:t>
            </a:r>
            <a:r>
              <a:rPr lang="ko-KR" altLang="en-US" sz="1400" b="1" dirty="0" smtClean="0"/>
              <a:t>중요 특성 분석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- Close </a:t>
            </a:r>
            <a:r>
              <a:rPr lang="ko-KR" altLang="en-US" sz="1400" b="1" dirty="0" smtClean="0"/>
              <a:t>신호 전체 사용</a:t>
            </a:r>
            <a:endParaRPr lang="en-US" altLang="ko-KR" sz="14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48" y="609065"/>
            <a:ext cx="6588752" cy="578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964277" y="609065"/>
            <a:ext cx="3137824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신호 분석 과 중요 특성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47" y="609065"/>
            <a:ext cx="6604611" cy="578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102425"/>
            <a:ext cx="8773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 </a:t>
            </a:r>
            <a:r>
              <a:rPr lang="ko-KR" altLang="en-US" sz="1400" b="1" dirty="0" smtClean="0"/>
              <a:t>중요 특성 분석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- Open – </a:t>
            </a:r>
            <a:r>
              <a:rPr lang="ko-KR" altLang="en-US" sz="1400" b="1" dirty="0" smtClean="0"/>
              <a:t>가속 구간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신호</a:t>
            </a:r>
            <a:endParaRPr lang="en-US" altLang="ko-KR" sz="14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48" y="609065"/>
            <a:ext cx="6588752" cy="578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964277" y="609065"/>
            <a:ext cx="3137824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신호 분석 과 중요 특성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48" y="609064"/>
            <a:ext cx="6623554" cy="578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2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102425"/>
            <a:ext cx="8773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 </a:t>
            </a:r>
            <a:r>
              <a:rPr lang="ko-KR" altLang="en-US" sz="1400" b="1" dirty="0" smtClean="0"/>
              <a:t>중요 특성 분석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- Open – </a:t>
            </a:r>
            <a:r>
              <a:rPr lang="ko-KR" altLang="en-US" sz="1400" b="1" dirty="0" smtClean="0"/>
              <a:t>감속 구간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신호</a:t>
            </a:r>
            <a:endParaRPr lang="en-US" altLang="ko-KR" sz="14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48" y="609065"/>
            <a:ext cx="6588752" cy="578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964277" y="609065"/>
            <a:ext cx="3137824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신호 분석 과 중요 특성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47" y="609065"/>
            <a:ext cx="6614819" cy="578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2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모서리가 둥근 직사각형 167"/>
          <p:cNvSpPr/>
          <p:nvPr/>
        </p:nvSpPr>
        <p:spPr>
          <a:xfrm>
            <a:off x="964276" y="5582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128895"/>
            <a:ext cx="9154842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각 모델의 </a:t>
            </a:r>
            <a:r>
              <a:rPr lang="ko-KR" altLang="en-US" sz="1400" b="1" dirty="0" smtClean="0"/>
              <a:t>성능을 </a:t>
            </a:r>
            <a:r>
              <a:rPr lang="ko-KR" altLang="en-US" sz="1400" b="1" dirty="0"/>
              <a:t>평가 하기 </a:t>
            </a:r>
            <a:r>
              <a:rPr lang="ko-KR" altLang="en-US" sz="1400" b="1" dirty="0" smtClean="0"/>
              <a:t>위해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개 항목 값을 기준으로 평가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/>
              <a:t> •  Confusion Matrix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 •  </a:t>
            </a:r>
            <a:r>
              <a:rPr lang="ko-KR" altLang="en-US" sz="1400" b="1" dirty="0" smtClean="0"/>
              <a:t>정확도 </a:t>
            </a:r>
            <a:r>
              <a:rPr lang="en-US" altLang="ko-KR" sz="1400" b="1" dirty="0" smtClean="0"/>
              <a:t>(Accuracy)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 •  </a:t>
            </a:r>
            <a:r>
              <a:rPr lang="ko-KR" altLang="en-US" sz="1400" b="1" dirty="0" smtClean="0"/>
              <a:t>정밀도 </a:t>
            </a:r>
            <a:r>
              <a:rPr lang="en-US" altLang="ko-KR" sz="1400" b="1" dirty="0" smtClean="0"/>
              <a:t>(Precision)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 •  </a:t>
            </a:r>
            <a:r>
              <a:rPr lang="ko-KR" altLang="en-US" sz="1400" b="1" dirty="0" err="1" smtClean="0"/>
              <a:t>재현율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(Recall)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 •  F1 Score</a:t>
            </a:r>
            <a:br>
              <a:rPr lang="en-US" altLang="ko-KR" sz="1400" b="1" dirty="0" smtClean="0"/>
            </a:b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/>
              <a:t>Confusion Matrix.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 smtClean="0"/>
              <a:t> • </a:t>
            </a:r>
            <a:r>
              <a:rPr lang="en-US" altLang="ko-KR" sz="1400" b="1" dirty="0"/>
              <a:t>Describe the performance of a classification model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</a:t>
            </a:r>
            <a:r>
              <a:rPr lang="en-US" altLang="ko-KR" sz="1400" b="1" dirty="0" smtClean="0"/>
              <a:t> • </a:t>
            </a:r>
            <a:r>
              <a:rPr lang="ko-KR" altLang="en-US" sz="1400" b="1" dirty="0"/>
              <a:t>학습된 분류 모델이 예측을 수행하면서 얼마나 헷갈리고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    </a:t>
            </a:r>
            <a:r>
              <a:rPr lang="ko-KR" altLang="en-US" sz="1400" b="1" dirty="0" smtClean="0"/>
              <a:t>있는지 </a:t>
            </a:r>
            <a:r>
              <a:rPr lang="ko-KR" altLang="en-US" sz="1400" b="1" dirty="0"/>
              <a:t>함께 보여주는 </a:t>
            </a:r>
            <a:r>
              <a:rPr lang="ko-KR" altLang="en-US" sz="1400" b="1" dirty="0" smtClean="0"/>
              <a:t>지표</a:t>
            </a:r>
            <a:r>
              <a:rPr lang="en-US" altLang="ko-KR" sz="1400" b="1" dirty="0" smtClean="0"/>
              <a:t>.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en-US" altLang="ko-KR" sz="1400" b="1" dirty="0" smtClean="0"/>
              <a:t>    • </a:t>
            </a:r>
            <a:r>
              <a:rPr lang="ko-KR" altLang="en-US" sz="1400" b="1" dirty="0"/>
              <a:t>분류의 예측 오류가 </a:t>
            </a:r>
            <a:r>
              <a:rPr lang="ko-KR" altLang="en-US" sz="1400" b="1" dirty="0" smtClean="0"/>
              <a:t>얼마 인지와 </a:t>
            </a:r>
            <a:r>
              <a:rPr lang="ko-KR" altLang="en-US" sz="1400" b="1" dirty="0"/>
              <a:t>더불어 어떠한 유형의 예측 오류가 발생하고 있는지 나타내는 </a:t>
            </a:r>
            <a:r>
              <a:rPr lang="ko-KR" altLang="en-US" sz="1400" b="1" dirty="0" smtClean="0"/>
              <a:t>지표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-   </a:t>
            </a:r>
            <a:r>
              <a:rPr lang="ko-KR" altLang="en-US" sz="1400" b="1" dirty="0" smtClean="0"/>
              <a:t>정확도 </a:t>
            </a:r>
            <a:r>
              <a:rPr lang="en-US" altLang="ko-KR" sz="1400" b="1" dirty="0" smtClean="0"/>
              <a:t>(Accuracy) :  </a:t>
            </a:r>
            <a:r>
              <a:rPr lang="ko-KR" altLang="en-US" sz="1400" b="1" dirty="0" smtClean="0"/>
              <a:t>실제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데이터에서 예측 데이터가 얼마나 같은지 판다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/>
              <a:t>정밀도 </a:t>
            </a:r>
            <a:r>
              <a:rPr lang="en-US" altLang="ko-KR" sz="1400" b="1" dirty="0" smtClean="0"/>
              <a:t>(Precision) : </a:t>
            </a:r>
            <a:r>
              <a:rPr lang="ko-KR" altLang="en-US" sz="1400" b="1" dirty="0" smtClean="0"/>
              <a:t>예측을 </a:t>
            </a:r>
            <a:r>
              <a:rPr lang="en-US" altLang="ko-KR" sz="1400" b="1" dirty="0" smtClean="0"/>
              <a:t>Positive</a:t>
            </a:r>
            <a:r>
              <a:rPr lang="ko-KR" altLang="en-US" sz="1400" b="1" dirty="0" smtClean="0"/>
              <a:t>로 한 대상 중에 예측과 실제 값이 </a:t>
            </a:r>
            <a:r>
              <a:rPr lang="en-US" altLang="ko-KR" sz="1400" b="1" dirty="0" smtClean="0"/>
              <a:t>Positive</a:t>
            </a:r>
            <a:r>
              <a:rPr lang="ko-KR" altLang="en-US" sz="1400" b="1" dirty="0" smtClean="0"/>
              <a:t>로 일치한 비율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 smtClean="0"/>
              <a:t>재현율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(Recall) : </a:t>
            </a:r>
            <a:r>
              <a:rPr lang="ko-KR" altLang="en-US" sz="1400" b="1" dirty="0" smtClean="0"/>
              <a:t>실제 값이 </a:t>
            </a:r>
            <a:r>
              <a:rPr lang="en-US" altLang="ko-KR" sz="1400" b="1" dirty="0" smtClean="0"/>
              <a:t>Positive</a:t>
            </a:r>
            <a:r>
              <a:rPr lang="ko-KR" altLang="en-US" sz="1400" b="1" dirty="0" smtClean="0"/>
              <a:t>인 대상 중에 예측과 실제 값이 </a:t>
            </a:r>
            <a:r>
              <a:rPr lang="en-US" altLang="ko-KR" sz="1400" b="1" dirty="0" smtClean="0"/>
              <a:t>Positive</a:t>
            </a:r>
            <a:r>
              <a:rPr lang="ko-KR" altLang="en-US" sz="1400" b="1" dirty="0" smtClean="0"/>
              <a:t>로 일치한 데이터 비율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/>
              <a:t>F1 Score : </a:t>
            </a:r>
            <a:r>
              <a:rPr lang="ko-KR" altLang="en-US" sz="1400" b="1" dirty="0" smtClean="0"/>
              <a:t>정밀도와 </a:t>
            </a:r>
            <a:r>
              <a:rPr lang="ko-KR" altLang="en-US" sz="1400" b="1" dirty="0" err="1" smtClean="0"/>
              <a:t>재현율을</a:t>
            </a:r>
            <a:r>
              <a:rPr lang="ko-KR" altLang="en-US" sz="1400" b="1" dirty="0" smtClean="0"/>
              <a:t> 결합한 지표</a:t>
            </a:r>
            <a:endParaRPr lang="en-US" altLang="ko-KR" sz="1400" b="1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1465455"/>
            <a:ext cx="5397500" cy="313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5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모서리가 둥근 직사각형 167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(Random Forest)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4825"/>
            <a:ext cx="87738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1.  </a:t>
            </a:r>
            <a:r>
              <a:rPr lang="ko-KR" altLang="en-US" sz="1400" b="1" dirty="0" smtClean="0"/>
              <a:t>모델 평가 </a:t>
            </a:r>
            <a:r>
              <a:rPr lang="en-US" altLang="ko-KR" sz="1400" b="1" dirty="0" smtClean="0"/>
              <a:t>(Open </a:t>
            </a:r>
            <a:r>
              <a:rPr lang="ko-KR" altLang="en-US" sz="1400" b="1" dirty="0" smtClean="0"/>
              <a:t>데이터</a:t>
            </a:r>
            <a:r>
              <a:rPr lang="en-US" altLang="ko-KR" sz="1400" b="1" dirty="0" smtClean="0"/>
              <a:t>) - </a:t>
            </a:r>
            <a:r>
              <a:rPr lang="ko-KR" altLang="en-US" sz="1400" b="1" dirty="0" smtClean="0"/>
              <a:t>신호 데이터 전체 사용 </a:t>
            </a:r>
            <a:endParaRPr lang="en-US" altLang="ko-KR" sz="14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7" y="1839911"/>
            <a:ext cx="5333884" cy="454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013" y="1839911"/>
            <a:ext cx="5024560" cy="280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312400" y="3776855"/>
            <a:ext cx="5969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924872" y="4831526"/>
            <a:ext cx="49750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Accuracy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전체 샘플 중 맞게 예측한 샘플 수의 비율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Precision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모델이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라고 분류한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것중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실제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비율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Recall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실제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것 중에 모델이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라고 예측한 비율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F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점수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Precision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Recall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조화평균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Class-0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정상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Class-1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이물질 끼임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Class-2 :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재닫힘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b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Class-3 :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만차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Class-4 : Spindle, Class-5 : Stress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14699" y="3269455"/>
            <a:ext cx="622300" cy="63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모서리가 둥근 직사각형 167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(Random Forest)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5895"/>
            <a:ext cx="91548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1.  </a:t>
            </a:r>
            <a:r>
              <a:rPr lang="ko-KR" altLang="en-US" sz="1400" b="1" dirty="0" smtClean="0"/>
              <a:t>모델 평가 </a:t>
            </a:r>
            <a:r>
              <a:rPr lang="en-US" altLang="ko-KR" sz="1400" b="1" dirty="0" smtClean="0"/>
              <a:t>(Open </a:t>
            </a:r>
            <a:r>
              <a:rPr lang="ko-KR" altLang="en-US" sz="1400" b="1" dirty="0" smtClean="0"/>
              <a:t>데이터</a:t>
            </a:r>
            <a:r>
              <a:rPr lang="en-US" altLang="ko-KR" sz="1400" b="1" dirty="0" smtClean="0"/>
              <a:t>) - </a:t>
            </a:r>
            <a:r>
              <a:rPr lang="ko-KR" altLang="en-US" sz="1400" b="1" dirty="0" smtClean="0"/>
              <a:t>신호 데이터 전체 사용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- </a:t>
            </a:r>
            <a:r>
              <a:rPr lang="ko-KR" altLang="en-US" sz="1400" b="1" dirty="0" smtClean="0"/>
              <a:t>모델의 </a:t>
            </a:r>
            <a:r>
              <a:rPr lang="ko-KR" altLang="en-US" sz="1400" b="1" dirty="0" err="1" smtClean="0"/>
              <a:t>하이퍼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파라미터는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시뮬레이션을 실시하여  최적의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값 사용 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/>
              <a:t>n_estimators</a:t>
            </a:r>
            <a:r>
              <a:rPr lang="en-US" altLang="ko-KR" sz="1400" b="1" dirty="0"/>
              <a:t>=20)</a:t>
            </a:r>
            <a:br>
              <a:rPr lang="en-US" altLang="ko-KR" sz="1400" b="1" dirty="0"/>
            </a:br>
            <a:r>
              <a:rPr lang="en-US" altLang="ko-KR" sz="1400" b="1" dirty="0" smtClean="0"/>
              <a:t>     - Case</a:t>
            </a:r>
            <a:r>
              <a:rPr lang="ko-KR" altLang="en-US" sz="1400" b="1" dirty="0" smtClean="0"/>
              <a:t>별 정확도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정밀도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재현율은</a:t>
            </a:r>
            <a:r>
              <a:rPr lang="ko-KR" altLang="en-US" sz="1400" b="1" dirty="0" smtClean="0"/>
              <a:t> 평균적으로 </a:t>
            </a:r>
            <a:r>
              <a:rPr lang="en-US" altLang="ko-KR" sz="1400" b="1" dirty="0" smtClean="0"/>
              <a:t>90%</a:t>
            </a:r>
            <a:r>
              <a:rPr lang="ko-KR" altLang="en-US" sz="1400" b="1" dirty="0" smtClean="0"/>
              <a:t>이상의 안정적인 결과를 보임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Class-2(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도어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재닫힘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상황 예측에서는 비교적 낮은 점수를 보임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k-fold Cross-Validation </a:t>
            </a:r>
            <a:r>
              <a:rPr lang="ko-KR" altLang="en-US" sz="1400" b="1" dirty="0" smtClean="0"/>
              <a:t>결과도 동일한 정확도를 보임</a:t>
            </a:r>
            <a:r>
              <a:rPr lang="en-US" altLang="ko-KR" sz="1400" b="1" dirty="0" smtClean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89113" y="3223610"/>
            <a:ext cx="5024560" cy="2808289"/>
            <a:chOff x="6831013" y="1839911"/>
            <a:chExt cx="5024560" cy="2808289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1013" y="1839911"/>
              <a:ext cx="5024560" cy="2808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8521700" y="2710055"/>
              <a:ext cx="2362200" cy="25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0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4825"/>
            <a:ext cx="87738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 </a:t>
            </a:r>
            <a:r>
              <a:rPr lang="ko-KR" altLang="en-US" sz="1400" b="1" dirty="0" smtClean="0"/>
              <a:t>모델 평가 </a:t>
            </a:r>
            <a:r>
              <a:rPr lang="en-US" altLang="ko-KR" sz="1400" b="1" dirty="0" smtClean="0"/>
              <a:t>(Close </a:t>
            </a:r>
            <a:r>
              <a:rPr lang="ko-KR" altLang="en-US" sz="1400" b="1" dirty="0" smtClean="0"/>
              <a:t>데이터</a:t>
            </a:r>
            <a:r>
              <a:rPr lang="en-US" altLang="ko-KR" sz="1400" b="1" dirty="0" smtClean="0"/>
              <a:t>) - </a:t>
            </a:r>
            <a:r>
              <a:rPr lang="ko-KR" altLang="en-US" sz="1400" b="1" dirty="0" smtClean="0"/>
              <a:t>신호 데이터 전체 사용 </a:t>
            </a:r>
            <a:endParaRPr lang="en-US" altLang="ko-KR" sz="1400" b="1" dirty="0" smtClean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924872" y="4831526"/>
            <a:ext cx="49750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Accuracy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전체 샘플 중 맞게 예측한 샘플 수의 비율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Precision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모델이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라고 분류한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것중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실제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비율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Recall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실제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것 중에 모델이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라고 예측한 비율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F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점수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Precision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Recall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조화평균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Class-0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정상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Class-1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이물질 끼임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Class-2 :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재닫힘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b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Class-3 :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만차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Class-4 : Spindle, Class-5 : Stress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79" y="1839911"/>
            <a:ext cx="5413439" cy="45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2" y="1839911"/>
            <a:ext cx="4939585" cy="254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0069513" y="3685210"/>
            <a:ext cx="5969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(Random Forest)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5895"/>
            <a:ext cx="91548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 </a:t>
            </a:r>
            <a:r>
              <a:rPr lang="ko-KR" altLang="en-US" sz="1400" b="1" dirty="0" smtClean="0"/>
              <a:t>모델 평가 </a:t>
            </a:r>
            <a:r>
              <a:rPr lang="en-US" altLang="ko-KR" sz="1400" b="1" dirty="0" smtClean="0"/>
              <a:t>(Close </a:t>
            </a:r>
            <a:r>
              <a:rPr lang="ko-KR" altLang="en-US" sz="1400" b="1" dirty="0" smtClean="0"/>
              <a:t>데이터</a:t>
            </a:r>
            <a:r>
              <a:rPr lang="en-US" altLang="ko-KR" sz="1400" b="1" dirty="0" smtClean="0"/>
              <a:t>) - </a:t>
            </a:r>
            <a:r>
              <a:rPr lang="ko-KR" altLang="en-US" sz="1400" b="1" dirty="0" smtClean="0"/>
              <a:t>신호 데이터 전체 사용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- </a:t>
            </a:r>
            <a:r>
              <a:rPr lang="ko-KR" altLang="en-US" sz="1400" b="1" dirty="0" smtClean="0"/>
              <a:t>모델의 </a:t>
            </a:r>
            <a:r>
              <a:rPr lang="ko-KR" altLang="en-US" sz="1400" b="1" dirty="0" err="1" smtClean="0"/>
              <a:t>하이퍼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파라미터는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시뮬레이션을 실시하여  최적의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값 사용 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/>
              <a:t>n_estimators</a:t>
            </a:r>
            <a:r>
              <a:rPr lang="en-US" altLang="ko-KR" sz="1400" b="1" dirty="0"/>
              <a:t>=20)</a:t>
            </a:r>
            <a:br>
              <a:rPr lang="en-US" altLang="ko-KR" sz="1400" b="1" dirty="0"/>
            </a:br>
            <a:r>
              <a:rPr lang="en-US" altLang="ko-KR" sz="1400" b="1" dirty="0" smtClean="0"/>
              <a:t>     - Case</a:t>
            </a:r>
            <a:r>
              <a:rPr lang="ko-KR" altLang="en-US" sz="1400" b="1" dirty="0" smtClean="0"/>
              <a:t>별 정확도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정밀도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재현율은</a:t>
            </a:r>
            <a:r>
              <a:rPr lang="ko-KR" altLang="en-US" sz="1400" b="1" dirty="0" smtClean="0"/>
              <a:t> 평균적으로 </a:t>
            </a:r>
            <a:r>
              <a:rPr lang="en-US" altLang="ko-KR" sz="1400" b="1" dirty="0" smtClean="0"/>
              <a:t>90%</a:t>
            </a:r>
            <a:r>
              <a:rPr lang="ko-KR" altLang="en-US" sz="1400" b="1" dirty="0" smtClean="0"/>
              <a:t>이상의 안정적인 결과를 보임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Class-4(Spindle) </a:t>
            </a:r>
            <a:r>
              <a:rPr lang="ko-KR" altLang="en-US" sz="1400" b="1" dirty="0" smtClean="0"/>
              <a:t>상황 예측에서는 전체 예측에 비해 낮은 점수를 보이나 </a:t>
            </a:r>
            <a:r>
              <a:rPr lang="en-US" altLang="ko-KR" sz="1400" b="1" dirty="0" smtClean="0"/>
              <a:t>93% </a:t>
            </a:r>
            <a:r>
              <a:rPr lang="ko-KR" altLang="en-US" sz="1400" b="1" dirty="0" smtClean="0"/>
              <a:t>예측으로 양호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k-fold Cross-Validation </a:t>
            </a:r>
            <a:r>
              <a:rPr lang="ko-KR" altLang="en-US" sz="1400" b="1" dirty="0" smtClean="0"/>
              <a:t>결과도 동일한 정확도</a:t>
            </a:r>
            <a:r>
              <a:rPr lang="en-US" altLang="ko-KR" sz="1400" b="1" dirty="0" smtClean="0"/>
              <a:t>(97.5%)</a:t>
            </a:r>
            <a:r>
              <a:rPr lang="ko-KR" altLang="en-US" sz="1400" b="1" dirty="0" smtClean="0"/>
              <a:t>를 보임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Open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신호 예측보다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Close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신호 예측 정확성이 높음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3411337"/>
            <a:ext cx="5487988" cy="282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632200" y="4830954"/>
            <a:ext cx="23622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(Random Forest)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모서리가 둥근 직사각형 167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(KNN)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4825"/>
            <a:ext cx="87738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3.  </a:t>
            </a:r>
            <a:r>
              <a:rPr lang="ko-KR" altLang="en-US" sz="1400" b="1" dirty="0" smtClean="0"/>
              <a:t>모델 평가 </a:t>
            </a:r>
            <a:r>
              <a:rPr lang="en-US" altLang="ko-KR" sz="1400" b="1" dirty="0" smtClean="0"/>
              <a:t>(Open </a:t>
            </a:r>
            <a:r>
              <a:rPr lang="ko-KR" altLang="en-US" sz="1400" b="1" dirty="0" smtClean="0"/>
              <a:t>데이터</a:t>
            </a:r>
            <a:r>
              <a:rPr lang="en-US" altLang="ko-KR" sz="1400" b="1" dirty="0" smtClean="0"/>
              <a:t>) - </a:t>
            </a:r>
            <a:r>
              <a:rPr lang="ko-KR" altLang="en-US" sz="1400" b="1" dirty="0" smtClean="0"/>
              <a:t>신호 데이터 전체 사용 </a:t>
            </a:r>
            <a:endParaRPr lang="en-US" altLang="ko-KR" sz="1400" b="1" dirty="0" smtClean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924872" y="4831526"/>
            <a:ext cx="49750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Accuracy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전체 샘플 중 맞게 예측한 샘플 수의 비율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Precision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모델이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라고 분류한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것중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실제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비율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Recall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실제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것 중에 모델이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라고 예측한 비율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F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점수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Precision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Recall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조화평균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Class-0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정상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Class-1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이물질 끼임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Class-2 :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재닫힘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b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Class-3 :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만차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Class-4 : Spindle, Class-5 : Stress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77" y="1839910"/>
            <a:ext cx="5129843" cy="454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029" y="1839910"/>
            <a:ext cx="5165322" cy="271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250586" y="3807207"/>
            <a:ext cx="5969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5895"/>
            <a:ext cx="104248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3.  </a:t>
            </a:r>
            <a:r>
              <a:rPr lang="ko-KR" altLang="en-US" sz="1400" b="1" dirty="0" smtClean="0"/>
              <a:t>모델 평가 </a:t>
            </a:r>
            <a:r>
              <a:rPr lang="en-US" altLang="ko-KR" sz="1400" b="1" dirty="0" smtClean="0"/>
              <a:t>(Open </a:t>
            </a:r>
            <a:r>
              <a:rPr lang="ko-KR" altLang="en-US" sz="1400" b="1" dirty="0" smtClean="0"/>
              <a:t>데이터</a:t>
            </a:r>
            <a:r>
              <a:rPr lang="en-US" altLang="ko-KR" sz="1400" b="1" dirty="0" smtClean="0"/>
              <a:t>) - </a:t>
            </a:r>
            <a:r>
              <a:rPr lang="ko-KR" altLang="en-US" sz="1400" b="1" dirty="0" smtClean="0"/>
              <a:t>신호 데이터 전체 사용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- </a:t>
            </a:r>
            <a:r>
              <a:rPr lang="ko-KR" altLang="en-US" sz="1400" b="1" dirty="0" smtClean="0"/>
              <a:t>모델의 </a:t>
            </a:r>
            <a:r>
              <a:rPr lang="ko-KR" altLang="en-US" sz="1400" b="1" dirty="0" err="1" smtClean="0"/>
              <a:t>하이퍼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파라미터는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시뮬레이션을 실시하여  최적의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값 사용 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n_neighbors</a:t>
            </a:r>
            <a:r>
              <a:rPr lang="en-US" altLang="ko-KR" sz="1400" b="1" dirty="0" smtClean="0"/>
              <a:t>=4)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 smtClean="0"/>
              <a:t>     - Case</a:t>
            </a:r>
            <a:r>
              <a:rPr lang="ko-KR" altLang="en-US" sz="1400" b="1" dirty="0" smtClean="0"/>
              <a:t>별 정확도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정밀도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재현율은</a:t>
            </a:r>
            <a:r>
              <a:rPr lang="ko-KR" altLang="en-US" sz="1400" b="1" dirty="0" smtClean="0"/>
              <a:t> 평균적으로 </a:t>
            </a:r>
            <a:r>
              <a:rPr lang="en-US" altLang="ko-KR" sz="1400" b="1" dirty="0" smtClean="0"/>
              <a:t>90%</a:t>
            </a:r>
            <a:r>
              <a:rPr lang="ko-KR" altLang="en-US" sz="1400" b="1" dirty="0" smtClean="0"/>
              <a:t>이상의 안정적인 결과를 보이나 </a:t>
            </a:r>
            <a:r>
              <a:rPr lang="en-US" altLang="ko-KR" sz="1400" b="1" dirty="0" smtClean="0"/>
              <a:t>Random Forest </a:t>
            </a:r>
            <a:r>
              <a:rPr lang="ko-KR" altLang="en-US" sz="1400" b="1" dirty="0" err="1" smtClean="0"/>
              <a:t>예측률이</a:t>
            </a:r>
            <a:r>
              <a:rPr lang="ko-KR" altLang="en-US" sz="1400" b="1" dirty="0" smtClean="0"/>
              <a:t> 조금 낮음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Class-2(</a:t>
            </a:r>
            <a:r>
              <a:rPr lang="ko-KR" altLang="en-US" sz="1400" b="1" dirty="0" smtClean="0"/>
              <a:t>도어 </a:t>
            </a:r>
            <a:r>
              <a:rPr lang="ko-KR" altLang="en-US" sz="1400" b="1" dirty="0" err="1" smtClean="0"/>
              <a:t>재닫힘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상황 예측에서는 전체 예측에 비해 낮음</a:t>
            </a:r>
            <a:r>
              <a:rPr lang="en-US" altLang="ko-KR" sz="1400" b="1" dirty="0" smtClean="0"/>
              <a:t>(Random Forest </a:t>
            </a:r>
            <a:r>
              <a:rPr lang="ko-KR" altLang="en-US" sz="1400" b="1" dirty="0" smtClean="0"/>
              <a:t>동일함</a:t>
            </a:r>
            <a:r>
              <a:rPr lang="en-US" altLang="ko-KR" sz="1400" b="1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Open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신호 예측보다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Close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신호 예측 정확성이 높음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(KNN)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806" y="3313905"/>
            <a:ext cx="5165322" cy="271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314700" y="4221354"/>
            <a:ext cx="24638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9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모서리가 둥근 직사각형 167"/>
          <p:cNvSpPr/>
          <p:nvPr/>
        </p:nvSpPr>
        <p:spPr>
          <a:xfrm>
            <a:off x="964277" y="609065"/>
            <a:ext cx="2144502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458025"/>
            <a:ext cx="87738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/>
              <a:t>대상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교통대학교 전달받은 도어 데이터 </a:t>
            </a:r>
            <a:r>
              <a:rPr lang="en-US" altLang="ko-KR" sz="1400" b="1" dirty="0" smtClean="0"/>
              <a:t>(Open/Close)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 smtClean="0"/>
              <a:t>Sample Data : </a:t>
            </a:r>
            <a:r>
              <a:rPr lang="ko-KR" altLang="en-US" sz="1400" b="1" dirty="0" smtClean="0"/>
              <a:t>정상</a:t>
            </a:r>
            <a:r>
              <a:rPr lang="en-US" altLang="ko-KR" sz="1400" b="1" dirty="0" smtClean="0"/>
              <a:t>(650),  </a:t>
            </a:r>
            <a:r>
              <a:rPr lang="ko-KR" altLang="en-US" sz="1400" b="1" dirty="0" err="1" smtClean="0"/>
              <a:t>이물질끼임</a:t>
            </a:r>
            <a:r>
              <a:rPr lang="en-US" altLang="ko-KR" sz="1400" b="1" dirty="0" smtClean="0"/>
              <a:t>(100), </a:t>
            </a:r>
            <a:r>
              <a:rPr lang="ko-KR" altLang="en-US" sz="1400" b="1" dirty="0" smtClean="0"/>
              <a:t>닫힘 걸리고 </a:t>
            </a:r>
            <a:r>
              <a:rPr lang="ko-KR" altLang="en-US" sz="1400" b="1" dirty="0" err="1" smtClean="0"/>
              <a:t>재닫힘</a:t>
            </a:r>
            <a:r>
              <a:rPr lang="en-US" altLang="ko-KR" sz="1400" b="1" dirty="0" smtClean="0"/>
              <a:t>(50), </a:t>
            </a:r>
            <a:r>
              <a:rPr lang="ko-KR" altLang="en-US" sz="1400" b="1" dirty="0" err="1" smtClean="0"/>
              <a:t>만차</a:t>
            </a:r>
            <a:r>
              <a:rPr lang="en-US" altLang="ko-KR" sz="1400" b="1" dirty="0" smtClean="0"/>
              <a:t>(100)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, Spindle(50), Stress(50) </a:t>
            </a:r>
            <a:r>
              <a:rPr lang="ko-KR" altLang="en-US" sz="1400" b="1" dirty="0" smtClean="0"/>
              <a:t>으로 총 </a:t>
            </a:r>
            <a:r>
              <a:rPr lang="en-US" altLang="ko-KR" sz="1400" b="1" dirty="0" smtClean="0"/>
              <a:t>1000</a:t>
            </a:r>
            <a:r>
              <a:rPr lang="ko-KR" altLang="en-US" sz="1400" b="1" dirty="0" smtClean="0"/>
              <a:t>개 </a:t>
            </a:r>
            <a:r>
              <a:rPr lang="en-US" altLang="ko-KR" sz="1400" b="1" dirty="0" smtClean="0"/>
              <a:t>Sample</a:t>
            </a:r>
            <a:r>
              <a:rPr lang="ko-KR" altLang="en-US" sz="1400" b="1" dirty="0" smtClean="0"/>
              <a:t>로 구성</a:t>
            </a:r>
            <a:r>
              <a:rPr lang="en-US" altLang="ko-KR" sz="1400" b="1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/>
              <a:t>데이터 항목 </a:t>
            </a:r>
            <a:r>
              <a:rPr lang="en-US" altLang="ko-KR" sz="1400" b="1" dirty="0" smtClean="0"/>
              <a:t>:  </a:t>
            </a:r>
            <a:r>
              <a:rPr lang="ko-KR" altLang="en-US" sz="1400" b="1" dirty="0" smtClean="0"/>
              <a:t>시간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배터리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모터 전압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모터 전류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모터 속도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도어 위치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6</a:t>
            </a:r>
            <a:r>
              <a:rPr lang="ko-KR" altLang="en-US" sz="1400" b="1" dirty="0" smtClean="0"/>
              <a:t>개 항목으로 구성</a:t>
            </a:r>
            <a:r>
              <a:rPr lang="en-US" altLang="ko-KR" sz="1400" b="1" dirty="0" smtClean="0"/>
              <a:t>.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/>
          </a:p>
        </p:txBody>
      </p:sp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120816211"/>
              </p:ext>
            </p:extLst>
          </p:nvPr>
        </p:nvGraphicFramePr>
        <p:xfrm>
          <a:off x="2036528" y="3089985"/>
          <a:ext cx="3861729" cy="3107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1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모서리가 둥근 직사각형 167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(KNN)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4825"/>
            <a:ext cx="87738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4.  </a:t>
            </a:r>
            <a:r>
              <a:rPr lang="ko-KR" altLang="en-US" sz="1400" b="1" dirty="0" smtClean="0"/>
              <a:t>모델 평가 </a:t>
            </a:r>
            <a:r>
              <a:rPr lang="en-US" altLang="ko-KR" sz="1400" b="1" dirty="0" smtClean="0"/>
              <a:t>(Close </a:t>
            </a:r>
            <a:r>
              <a:rPr lang="ko-KR" altLang="en-US" sz="1400" b="1" dirty="0" smtClean="0"/>
              <a:t>데이터</a:t>
            </a:r>
            <a:r>
              <a:rPr lang="en-US" altLang="ko-KR" sz="1400" b="1" dirty="0" smtClean="0"/>
              <a:t>) - </a:t>
            </a:r>
            <a:r>
              <a:rPr lang="ko-KR" altLang="en-US" sz="1400" b="1" dirty="0" smtClean="0"/>
              <a:t>신호 데이터 전체 사용 </a:t>
            </a:r>
            <a:endParaRPr lang="en-US" altLang="ko-KR" sz="1400" b="1" dirty="0" smtClean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924872" y="4831526"/>
            <a:ext cx="49750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Accuracy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전체 샘플 중 맞게 예측한 샘플 수의 비율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Precision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모델이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라고 분류한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것중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실제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비율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Recall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실제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것 중에 모델이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라고 예측한 비율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F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점수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Precision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Recall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조화평균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Class-0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정상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Class-1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이물질 끼임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Class-2 :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재닫힘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b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Class-3 :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만차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Class-4 : Spindle, Class-5 : Stress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79" y="1839911"/>
            <a:ext cx="5413439" cy="454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1839910"/>
            <a:ext cx="5034554" cy="260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0166350" y="3697774"/>
            <a:ext cx="5969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5895"/>
            <a:ext cx="104248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4.  </a:t>
            </a:r>
            <a:r>
              <a:rPr lang="ko-KR" altLang="en-US" sz="1400" b="1" dirty="0" smtClean="0"/>
              <a:t>모델 평가 </a:t>
            </a:r>
            <a:r>
              <a:rPr lang="en-US" altLang="ko-KR" sz="1400" b="1" dirty="0" smtClean="0"/>
              <a:t>(Close </a:t>
            </a:r>
            <a:r>
              <a:rPr lang="ko-KR" altLang="en-US" sz="1400" b="1" dirty="0" smtClean="0"/>
              <a:t>데이터</a:t>
            </a:r>
            <a:r>
              <a:rPr lang="en-US" altLang="ko-KR" sz="1400" b="1" dirty="0" smtClean="0"/>
              <a:t>) - </a:t>
            </a:r>
            <a:r>
              <a:rPr lang="ko-KR" altLang="en-US" sz="1400" b="1" dirty="0" smtClean="0"/>
              <a:t>신호 데이터 전체 사용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- </a:t>
            </a:r>
            <a:r>
              <a:rPr lang="ko-KR" altLang="en-US" sz="1400" b="1" dirty="0" smtClean="0"/>
              <a:t>모델의 </a:t>
            </a:r>
            <a:r>
              <a:rPr lang="ko-KR" altLang="en-US" sz="1400" b="1" dirty="0" err="1" smtClean="0"/>
              <a:t>하이퍼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파라미터는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시뮬레이션을 실시하여  최적의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값 사용 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n_neighbors</a:t>
            </a:r>
            <a:r>
              <a:rPr lang="en-US" altLang="ko-KR" sz="1400" b="1" dirty="0" smtClean="0"/>
              <a:t>=4)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 smtClean="0"/>
              <a:t>     - Case</a:t>
            </a:r>
            <a:r>
              <a:rPr lang="ko-KR" altLang="en-US" sz="1400" b="1" dirty="0" smtClean="0"/>
              <a:t>별 정확도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정밀도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재현율은</a:t>
            </a:r>
            <a:r>
              <a:rPr lang="ko-KR" altLang="en-US" sz="1400" b="1" dirty="0" smtClean="0"/>
              <a:t> 평균적으로 </a:t>
            </a:r>
            <a:r>
              <a:rPr lang="en-US" altLang="ko-KR" sz="1400" b="1" dirty="0" smtClean="0"/>
              <a:t>90%</a:t>
            </a:r>
            <a:r>
              <a:rPr lang="ko-KR" altLang="en-US" sz="1400" b="1" dirty="0" smtClean="0"/>
              <a:t>이상의 안정적인 결과를 보이나 </a:t>
            </a:r>
            <a:r>
              <a:rPr lang="en-US" altLang="ko-KR" sz="1400" b="1" dirty="0" smtClean="0"/>
              <a:t>Random Forest </a:t>
            </a:r>
            <a:r>
              <a:rPr lang="ko-KR" altLang="en-US" sz="1400" b="1" dirty="0" err="1" smtClean="0"/>
              <a:t>예측률이</a:t>
            </a:r>
            <a:r>
              <a:rPr lang="ko-KR" altLang="en-US" sz="1400" b="1" dirty="0" smtClean="0"/>
              <a:t> 조금 낮음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Class-5(Stress) </a:t>
            </a:r>
            <a:r>
              <a:rPr lang="ko-KR" altLang="en-US" sz="1400" b="1" dirty="0" smtClean="0"/>
              <a:t>상황 예측에서는 전체 예측에 비해 낮</a:t>
            </a:r>
            <a:r>
              <a:rPr lang="ko-KR" altLang="en-US" sz="1400" b="1" dirty="0"/>
              <a:t>음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Open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신호 예측보다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Close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신호 예측 정확성이 높음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3225799"/>
            <a:ext cx="5487988" cy="283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(KNN)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81400" y="4818254"/>
            <a:ext cx="24638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1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5895"/>
            <a:ext cx="104248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5.  </a:t>
            </a:r>
            <a:r>
              <a:rPr lang="ko-KR" altLang="en-US" sz="1400" b="1" dirty="0" smtClean="0"/>
              <a:t>모델 평가 </a:t>
            </a:r>
            <a:r>
              <a:rPr lang="en-US" altLang="ko-KR" sz="1400" b="1" dirty="0" smtClean="0"/>
              <a:t>(Close </a:t>
            </a:r>
            <a:r>
              <a:rPr lang="ko-KR" altLang="en-US" sz="1400" b="1" dirty="0" smtClean="0"/>
              <a:t>데이터</a:t>
            </a:r>
            <a:r>
              <a:rPr lang="en-US" altLang="ko-KR" sz="1400" b="1" dirty="0" smtClean="0"/>
              <a:t>) - </a:t>
            </a:r>
            <a:r>
              <a:rPr lang="ko-KR" altLang="en-US" sz="1400" b="1" dirty="0" smtClean="0"/>
              <a:t>신호 데이터 전체 사용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- Random Forest, SVM(</a:t>
            </a:r>
            <a:r>
              <a:rPr lang="en-US" altLang="ko-KR" sz="1400" b="1" dirty="0" err="1" smtClean="0"/>
              <a:t>Supprot</a:t>
            </a:r>
            <a:r>
              <a:rPr lang="en-US" altLang="ko-KR" sz="1400" b="1" dirty="0" smtClean="0"/>
              <a:t> Vector Machine), KNN(</a:t>
            </a:r>
            <a:r>
              <a:rPr lang="en-US" altLang="ko-KR" sz="1400" b="1" dirty="0"/>
              <a:t>k-Nearest </a:t>
            </a:r>
            <a:r>
              <a:rPr lang="en-US" altLang="ko-KR" sz="1400" b="1" dirty="0" smtClean="0"/>
              <a:t>Neighbor) </a:t>
            </a:r>
            <a:r>
              <a:rPr lang="ko-KR" altLang="en-US" sz="1400" b="1" dirty="0" smtClean="0"/>
              <a:t>사용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- Random Forest </a:t>
            </a:r>
            <a:r>
              <a:rPr lang="ko-KR" altLang="en-US" sz="1400" b="1" dirty="0" err="1" smtClean="0"/>
              <a:t>예측률</a:t>
            </a:r>
            <a:r>
              <a:rPr lang="ko-KR" altLang="en-US" sz="1400" b="1" dirty="0" smtClean="0"/>
              <a:t> 보다 낮은</a:t>
            </a:r>
            <a:r>
              <a:rPr lang="en-US" altLang="ko-KR" sz="1400" b="1" dirty="0" smtClean="0"/>
              <a:t> 94%</a:t>
            </a:r>
            <a:r>
              <a:rPr lang="ko-KR" altLang="en-US" sz="1400" b="1" dirty="0" smtClean="0"/>
              <a:t>의 결과를 보임</a:t>
            </a:r>
            <a:r>
              <a:rPr lang="en-US" altLang="ko-KR" sz="1400" b="1" dirty="0" smtClean="0"/>
              <a:t>. (</a:t>
            </a:r>
            <a:r>
              <a:rPr lang="ko-KR" altLang="en-US" sz="1400" b="1" dirty="0" smtClean="0"/>
              <a:t>근소한 차이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Open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신호 예측보다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Close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신호 예측 정확성이 높음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(Ensemble)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857500"/>
            <a:ext cx="81248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968500" y="5905500"/>
            <a:ext cx="1231900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5895"/>
            <a:ext cx="104248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5.  </a:t>
            </a:r>
            <a:r>
              <a:rPr lang="ko-KR" altLang="en-US" sz="1400" b="1" dirty="0" smtClean="0"/>
              <a:t>모델 평가 </a:t>
            </a:r>
            <a:r>
              <a:rPr lang="en-US" altLang="ko-KR" sz="1400" b="1" dirty="0" smtClean="0"/>
              <a:t>(Open </a:t>
            </a:r>
            <a:r>
              <a:rPr lang="ko-KR" altLang="en-US" sz="1400" b="1" dirty="0" smtClean="0"/>
              <a:t>데이터</a:t>
            </a:r>
            <a:r>
              <a:rPr lang="en-US" altLang="ko-KR" sz="1400" b="1" dirty="0" smtClean="0"/>
              <a:t>) - </a:t>
            </a:r>
            <a:r>
              <a:rPr lang="ko-KR" altLang="en-US" sz="1400" b="1" dirty="0" smtClean="0"/>
              <a:t>신호 데이터 전체 사용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- Random Forest : 95%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- SVM(</a:t>
            </a:r>
            <a:r>
              <a:rPr lang="en-US" altLang="ko-KR" sz="1400" b="1" dirty="0" err="1" smtClean="0"/>
              <a:t>Supprot</a:t>
            </a:r>
            <a:r>
              <a:rPr lang="en-US" altLang="ko-KR" sz="1400" b="1" dirty="0" smtClean="0"/>
              <a:t> Vector Machine) : 92%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KNN(k-Nearest Neighbor) : 94%</a:t>
            </a:r>
            <a:br>
              <a:rPr lang="en-US" altLang="ko-KR" sz="1400" b="1" dirty="0" smtClean="0"/>
            </a:b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(Ensemble)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2619376"/>
            <a:ext cx="7526337" cy="384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874179" y="5829635"/>
            <a:ext cx="2286000" cy="596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5895"/>
            <a:ext cx="104248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6.  </a:t>
            </a:r>
            <a:r>
              <a:rPr lang="ko-KR" altLang="en-US" sz="1400" b="1" dirty="0" smtClean="0"/>
              <a:t>모델 평가 </a:t>
            </a:r>
            <a:r>
              <a:rPr lang="en-US" altLang="ko-KR" sz="1400" b="1" dirty="0" smtClean="0"/>
              <a:t>(Close </a:t>
            </a:r>
            <a:r>
              <a:rPr lang="ko-KR" altLang="en-US" sz="1400" b="1" dirty="0" smtClean="0"/>
              <a:t>데이터</a:t>
            </a:r>
            <a:r>
              <a:rPr lang="en-US" altLang="ko-KR" sz="1400" b="1" dirty="0" smtClean="0"/>
              <a:t>) - </a:t>
            </a:r>
            <a:r>
              <a:rPr lang="ko-KR" altLang="en-US" sz="1400" b="1" dirty="0" smtClean="0"/>
              <a:t>신호 데이터 전체 사용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- Random Forest, SVM(</a:t>
            </a:r>
            <a:r>
              <a:rPr lang="en-US" altLang="ko-KR" sz="1400" b="1" dirty="0" err="1" smtClean="0"/>
              <a:t>Supprot</a:t>
            </a:r>
            <a:r>
              <a:rPr lang="en-US" altLang="ko-KR" sz="1400" b="1" dirty="0" smtClean="0"/>
              <a:t> Vector Machine), KNN(</a:t>
            </a:r>
            <a:r>
              <a:rPr lang="en-US" altLang="ko-KR" sz="1400" b="1" dirty="0"/>
              <a:t>k-Nearest </a:t>
            </a:r>
            <a:r>
              <a:rPr lang="en-US" altLang="ko-KR" sz="1400" b="1" dirty="0" smtClean="0"/>
              <a:t>Neighbor) </a:t>
            </a:r>
            <a:r>
              <a:rPr lang="ko-KR" altLang="en-US" sz="1400" b="1" dirty="0" smtClean="0"/>
              <a:t>사용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- Random Forest </a:t>
            </a:r>
            <a:r>
              <a:rPr lang="ko-KR" altLang="en-US" sz="1400" b="1" dirty="0" err="1" smtClean="0"/>
              <a:t>예측률</a:t>
            </a:r>
            <a:r>
              <a:rPr lang="ko-KR" altLang="en-US" sz="1400" b="1" dirty="0" smtClean="0"/>
              <a:t> 보다 낮고 </a:t>
            </a:r>
            <a:r>
              <a:rPr lang="en-US" altLang="ko-KR" sz="1400" b="1" dirty="0" smtClean="0"/>
              <a:t>KNN </a:t>
            </a:r>
            <a:r>
              <a:rPr lang="ko-KR" altLang="en-US" sz="1400" b="1" dirty="0" err="1" smtClean="0"/>
              <a:t>예측률</a:t>
            </a:r>
            <a:r>
              <a:rPr lang="ko-KR" altLang="en-US" sz="1400" b="1" dirty="0" smtClean="0"/>
              <a:t> 보다 높은 </a:t>
            </a:r>
            <a:r>
              <a:rPr lang="en-US" altLang="ko-KR" sz="1400" b="1" dirty="0" smtClean="0"/>
              <a:t>97.3%</a:t>
            </a:r>
            <a:r>
              <a:rPr lang="ko-KR" altLang="en-US" sz="1400" b="1" dirty="0" smtClean="0"/>
              <a:t>의 결과를 보임</a:t>
            </a:r>
            <a:r>
              <a:rPr lang="en-US" altLang="ko-KR" sz="1400" b="1" dirty="0" smtClean="0"/>
              <a:t>. (</a:t>
            </a:r>
            <a:r>
              <a:rPr lang="ko-KR" altLang="en-US" sz="1400" b="1" dirty="0" smtClean="0"/>
              <a:t>근소한 차이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Open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신호 예측보다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Close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신호 예측 정확성이 높음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(Ensemble)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2870200"/>
            <a:ext cx="81343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133600" y="5867400"/>
            <a:ext cx="14224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5895"/>
            <a:ext cx="104248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6.  </a:t>
            </a:r>
            <a:r>
              <a:rPr lang="ko-KR" altLang="en-US" sz="1400" b="1" dirty="0" smtClean="0"/>
              <a:t>모델 평가 </a:t>
            </a:r>
            <a:r>
              <a:rPr lang="en-US" altLang="ko-KR" sz="1400" b="1" dirty="0" smtClean="0"/>
              <a:t>(Close </a:t>
            </a:r>
            <a:r>
              <a:rPr lang="ko-KR" altLang="en-US" sz="1400" b="1" dirty="0" smtClean="0"/>
              <a:t>데이터</a:t>
            </a:r>
            <a:r>
              <a:rPr lang="en-US" altLang="ko-KR" sz="1400" b="1" dirty="0" smtClean="0"/>
              <a:t>) - </a:t>
            </a:r>
            <a:r>
              <a:rPr lang="ko-KR" altLang="en-US" sz="1400" b="1" dirty="0" smtClean="0"/>
              <a:t>신호 데이터 전체 사용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- Random Forest : 97%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- SVM(</a:t>
            </a:r>
            <a:r>
              <a:rPr lang="en-US" altLang="ko-KR" sz="1400" b="1" dirty="0" err="1" smtClean="0"/>
              <a:t>Supprot</a:t>
            </a:r>
            <a:r>
              <a:rPr lang="en-US" altLang="ko-KR" sz="1400" b="1" dirty="0" smtClean="0"/>
              <a:t> Vector Machine) : 96.6%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KNN(k-Nearest Neighbor) : 97%</a:t>
            </a:r>
            <a:br>
              <a:rPr lang="en-US" altLang="ko-KR" sz="1400" b="1" dirty="0" smtClean="0"/>
            </a:b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(Ensemble)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651783"/>
            <a:ext cx="7569200" cy="395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905000" y="5968999"/>
            <a:ext cx="2286000" cy="596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05095"/>
            <a:ext cx="104248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7.  </a:t>
            </a:r>
            <a:r>
              <a:rPr lang="ko-KR" altLang="en-US" sz="1400" b="1" dirty="0" smtClean="0"/>
              <a:t>모델 평가 </a:t>
            </a:r>
            <a:r>
              <a:rPr lang="en-US" altLang="ko-KR" sz="1400" b="1" dirty="0" smtClean="0"/>
              <a:t>(Open </a:t>
            </a:r>
            <a:r>
              <a:rPr lang="ko-KR" altLang="en-US" sz="1400" b="1" dirty="0" smtClean="0"/>
              <a:t>데이터  신호 분리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가속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감속 구간</a:t>
            </a:r>
            <a:r>
              <a:rPr lang="en-US" altLang="ko-KR" sz="1400" b="1" dirty="0" smtClean="0"/>
              <a:t>)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- </a:t>
            </a:r>
            <a:r>
              <a:rPr lang="ko-KR" altLang="en-US" sz="1400" b="1" dirty="0" smtClean="0"/>
              <a:t>도어 위치를 기준으로 모터 전류의 </a:t>
            </a:r>
            <a:r>
              <a:rPr lang="ko-KR" altLang="en-US" sz="1400" b="1" dirty="0" err="1" smtClean="0"/>
              <a:t>최고값으로</a:t>
            </a:r>
            <a:r>
              <a:rPr lang="ko-KR" altLang="en-US" sz="1400" b="1" dirty="0" smtClean="0"/>
              <a:t> 가속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감속 구간으로 분할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전류 기준으로 속도 인자도 분할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- </a:t>
            </a:r>
            <a:r>
              <a:rPr lang="ko-KR" altLang="en-US" sz="1400" b="1" dirty="0" smtClean="0"/>
              <a:t>데이터 수집 파일 단위로 실행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Close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신호 데이터 경우 가속과 감속 구간을 구분할 수 있는 기준이 없음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(Random Forest)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48" y="2972595"/>
            <a:ext cx="9782110" cy="335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41080" y="2517411"/>
            <a:ext cx="6966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가속</a:t>
            </a:r>
            <a:r>
              <a:rPr lang="en-US" altLang="ko-KR" sz="1400" b="1" dirty="0" smtClean="0"/>
              <a:t>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28980" y="2517411"/>
            <a:ext cx="6966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감속</a:t>
            </a:r>
            <a:r>
              <a:rPr lang="en-US" altLang="ko-KR" sz="1400" b="1" dirty="0" smtClean="0"/>
              <a:t>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751961" y="6317522"/>
            <a:ext cx="38205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모터 전류의 </a:t>
            </a:r>
            <a:r>
              <a:rPr lang="ko-KR" altLang="en-US" sz="1400" b="1" dirty="0" err="1" smtClean="0"/>
              <a:t>최고값을</a:t>
            </a:r>
            <a:r>
              <a:rPr lang="ko-KR" altLang="en-US" sz="1400" b="1" dirty="0" smtClean="0"/>
              <a:t> 기준으로 데이터 분할</a:t>
            </a:r>
            <a:r>
              <a:rPr lang="en-US" altLang="ko-KR" sz="1400" b="1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532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모서리가 둥근 직사각형 167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(Random Forest)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4825"/>
            <a:ext cx="87738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7. </a:t>
            </a:r>
            <a:r>
              <a:rPr lang="ko-KR" altLang="en-US" sz="1400" b="1" dirty="0"/>
              <a:t>모델 평가 </a:t>
            </a:r>
            <a:r>
              <a:rPr lang="en-US" altLang="ko-KR" sz="1400" b="1" dirty="0"/>
              <a:t>(Open </a:t>
            </a:r>
            <a:r>
              <a:rPr lang="ko-KR" altLang="en-US" sz="1400" b="1" dirty="0"/>
              <a:t>데이터  신호 분리 </a:t>
            </a:r>
            <a:r>
              <a:rPr lang="en-US" altLang="ko-KR" sz="1400" b="1" dirty="0"/>
              <a:t>– </a:t>
            </a:r>
            <a:r>
              <a:rPr lang="ko-KR" altLang="en-US" sz="1400" b="1" dirty="0" smtClean="0"/>
              <a:t>가속 </a:t>
            </a:r>
            <a:r>
              <a:rPr lang="ko-KR" altLang="en-US" sz="1400" b="1" dirty="0"/>
              <a:t>구간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924872" y="4831526"/>
            <a:ext cx="49750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Accuracy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전체 샘플 중 맞게 예측한 샘플 수의 비율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Precision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모델이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라고 분류한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것중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실제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비율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Recall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실제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것 중에 모델이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라고 예측한 비율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F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점수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Precision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Recall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조화평균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Class-0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정상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Class-1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이물질 끼임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Class-2 :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재닫힘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b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Class-3 :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만차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Class-4 : Spindle, Class-5 : Stress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57" y="1839911"/>
            <a:ext cx="5189764" cy="456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273622" y="3294855"/>
            <a:ext cx="622300" cy="63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30922" y="4576955"/>
            <a:ext cx="622300" cy="63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012" y="1839911"/>
            <a:ext cx="5115131" cy="273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0308493" y="3764155"/>
            <a:ext cx="5969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모서리가 둥근 직사각형 167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(Random Forest)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5895"/>
            <a:ext cx="91548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7. </a:t>
            </a:r>
            <a:r>
              <a:rPr lang="ko-KR" altLang="en-US" sz="1400" b="1" dirty="0"/>
              <a:t>모델 평가 </a:t>
            </a:r>
            <a:r>
              <a:rPr lang="en-US" altLang="ko-KR" sz="1400" b="1" dirty="0"/>
              <a:t>(Open </a:t>
            </a:r>
            <a:r>
              <a:rPr lang="ko-KR" altLang="en-US" sz="1400" b="1" dirty="0"/>
              <a:t>데이터  신호 분리 </a:t>
            </a:r>
            <a:r>
              <a:rPr lang="en-US" altLang="ko-KR" sz="1400" b="1" dirty="0"/>
              <a:t>– </a:t>
            </a:r>
            <a:r>
              <a:rPr lang="ko-KR" altLang="en-US" sz="1400" b="1" dirty="0" smtClean="0"/>
              <a:t>가속 </a:t>
            </a:r>
            <a:r>
              <a:rPr lang="ko-KR" altLang="en-US" sz="1400" b="1" dirty="0"/>
              <a:t>구간</a:t>
            </a:r>
            <a:r>
              <a:rPr lang="en-US" altLang="ko-KR" sz="1400" b="1" dirty="0" smtClean="0"/>
              <a:t>)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- </a:t>
            </a:r>
            <a:r>
              <a:rPr lang="ko-KR" altLang="en-US" sz="1400" b="1" dirty="0" smtClean="0"/>
              <a:t>모델의 </a:t>
            </a:r>
            <a:r>
              <a:rPr lang="ko-KR" altLang="en-US" sz="1400" b="1" dirty="0" err="1" smtClean="0"/>
              <a:t>하이퍼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파라미터는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시뮬레이션을 실시하여  최적의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값 사용 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n_estimators</a:t>
            </a:r>
            <a:r>
              <a:rPr lang="en-US" altLang="ko-KR" sz="1400" b="1" dirty="0" smtClean="0"/>
              <a:t>=50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en-US" altLang="ko-KR" sz="1400" b="1" dirty="0" smtClean="0"/>
              <a:t>     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Class-2(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도어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재닫힘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), Class-4(Spindle)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상황 예측에서는 낮은 점수를 보임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전체 신호 데이터를 사용하는 것보다 낮은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예측률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3148011"/>
            <a:ext cx="5115131" cy="273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309279" y="4439132"/>
            <a:ext cx="23622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09279" y="4025299"/>
            <a:ext cx="23622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모서리가 둥근 직사각형 167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(KNN)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4825"/>
            <a:ext cx="87738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8. </a:t>
            </a:r>
            <a:r>
              <a:rPr lang="ko-KR" altLang="en-US" sz="1400" b="1" dirty="0"/>
              <a:t>모델 평가 </a:t>
            </a:r>
            <a:r>
              <a:rPr lang="en-US" altLang="ko-KR" sz="1400" b="1" dirty="0"/>
              <a:t>(Open </a:t>
            </a:r>
            <a:r>
              <a:rPr lang="ko-KR" altLang="en-US" sz="1400" b="1" dirty="0"/>
              <a:t>데이터  신호 분리 </a:t>
            </a:r>
            <a:r>
              <a:rPr lang="en-US" altLang="ko-KR" sz="1400" b="1" dirty="0"/>
              <a:t>– </a:t>
            </a:r>
            <a:r>
              <a:rPr lang="ko-KR" altLang="en-US" sz="1400" b="1" dirty="0" smtClean="0"/>
              <a:t>가속 </a:t>
            </a:r>
            <a:r>
              <a:rPr lang="ko-KR" altLang="en-US" sz="1400" b="1" dirty="0"/>
              <a:t>구간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924872" y="4831526"/>
            <a:ext cx="49750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Accuracy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전체 샘플 중 맞게 예측한 샘플 수의 비율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Precision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모델이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라고 분류한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것중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실제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비율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Recall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실제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것 중에 모델이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라고 예측한 비율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F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점수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Precision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Recall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조화평균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Class-0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정상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Class-1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이물질 끼임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Class-2 :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재닫힘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b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Class-3 :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만차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Class-4 : Spindle, Class-5 : Stress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53" y="1853639"/>
            <a:ext cx="5222868" cy="45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27399" y="3303898"/>
            <a:ext cx="622300" cy="63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07122" y="4538855"/>
            <a:ext cx="622300" cy="63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93" y="1853639"/>
            <a:ext cx="5055407" cy="268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0294279" y="3734563"/>
            <a:ext cx="5969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9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모서리가 둥근 직사각형 167"/>
          <p:cNvSpPr/>
          <p:nvPr/>
        </p:nvSpPr>
        <p:spPr>
          <a:xfrm>
            <a:off x="964277" y="609065"/>
            <a:ext cx="2144502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특성 추출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407225"/>
            <a:ext cx="877384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/>
              <a:t>수집</a:t>
            </a:r>
            <a:r>
              <a:rPr lang="ko-KR" altLang="en-US" sz="1400" b="1" dirty="0"/>
              <a:t>된</a:t>
            </a:r>
            <a:r>
              <a:rPr lang="ko-KR" altLang="en-US" sz="1400" b="1" dirty="0" smtClean="0"/>
              <a:t> 인자를 사용하여 시간 영역 통계 인자 추출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/>
              <a:t>시간영역 통계</a:t>
            </a:r>
            <a:r>
              <a:rPr lang="en-US" altLang="ko-KR" sz="1400" b="1" dirty="0" smtClean="0"/>
              <a:t>(12</a:t>
            </a:r>
            <a:r>
              <a:rPr lang="ko-KR" altLang="en-US" sz="1400" b="1" dirty="0" smtClean="0"/>
              <a:t>개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Mean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RMS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Standard deviation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Peak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</a:t>
            </a:r>
            <a:r>
              <a:rPr lang="en-US" altLang="ko-KR" sz="1400" b="1" dirty="0" err="1" smtClean="0"/>
              <a:t>Skewness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Kurtosis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</a:t>
            </a:r>
            <a:r>
              <a:rPr lang="en-US" altLang="ko-KR" sz="1400" b="1" dirty="0"/>
              <a:t>Crest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factor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</a:t>
            </a:r>
            <a:r>
              <a:rPr lang="en-US" altLang="ko-KR" sz="1400" b="1" dirty="0"/>
              <a:t>Clearance factor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- Shape factor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- Impulse factor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- Peak-to-peak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- Root  sum of square</a:t>
            </a:r>
          </a:p>
        </p:txBody>
      </p:sp>
    </p:spTree>
    <p:extLst>
      <p:ext uri="{BB962C8B-B14F-4D97-AF65-F5344CB8AC3E}">
        <p14:creationId xmlns:p14="http://schemas.microsoft.com/office/powerpoint/2010/main" val="12807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5895"/>
            <a:ext cx="91548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8. </a:t>
            </a:r>
            <a:r>
              <a:rPr lang="ko-KR" altLang="en-US" sz="1400" b="1" dirty="0"/>
              <a:t>모델 평가 </a:t>
            </a:r>
            <a:r>
              <a:rPr lang="en-US" altLang="ko-KR" sz="1400" b="1" dirty="0"/>
              <a:t>(Open </a:t>
            </a:r>
            <a:r>
              <a:rPr lang="ko-KR" altLang="en-US" sz="1400" b="1" dirty="0"/>
              <a:t>데이터  신호 분리 </a:t>
            </a:r>
            <a:r>
              <a:rPr lang="en-US" altLang="ko-KR" sz="1400" b="1" dirty="0"/>
              <a:t>– </a:t>
            </a:r>
            <a:r>
              <a:rPr lang="ko-KR" altLang="en-US" sz="1400" b="1" dirty="0" smtClean="0"/>
              <a:t>가속 </a:t>
            </a:r>
            <a:r>
              <a:rPr lang="ko-KR" altLang="en-US" sz="1400" b="1" dirty="0"/>
              <a:t>구간</a:t>
            </a:r>
            <a:r>
              <a:rPr lang="en-US" altLang="ko-KR" sz="1400" b="1" dirty="0" smtClean="0"/>
              <a:t>)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- </a:t>
            </a:r>
            <a:r>
              <a:rPr lang="ko-KR" altLang="en-US" sz="1400" b="1" dirty="0" smtClean="0"/>
              <a:t>모델의 </a:t>
            </a:r>
            <a:r>
              <a:rPr lang="ko-KR" altLang="en-US" sz="1400" b="1" dirty="0" err="1" smtClean="0"/>
              <a:t>하이퍼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파라미터는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시뮬레이션을 실시하여  최적의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값 사용 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/>
              <a:t>n_neighbors</a:t>
            </a:r>
            <a:r>
              <a:rPr lang="en-US" altLang="ko-KR" sz="1400" b="1" dirty="0"/>
              <a:t>=4</a:t>
            </a:r>
            <a:r>
              <a:rPr lang="en-US" altLang="ko-KR" sz="1400" b="1" dirty="0" smtClean="0"/>
              <a:t>)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 smtClean="0"/>
              <a:t>     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Class-2(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도어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재닫힘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), Class-4(Spindle)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상황 예측에서는 낮은 점수를 보임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전체 신호 데이터를 사용하는 것보다 낮은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예측률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(KNN)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93" y="2920439"/>
            <a:ext cx="5055407" cy="268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296579" y="4159732"/>
            <a:ext cx="23622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96579" y="3745899"/>
            <a:ext cx="23622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모서리가 둥근 직사각형 167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(Random Forest)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4825"/>
            <a:ext cx="87738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9. </a:t>
            </a:r>
            <a:r>
              <a:rPr lang="ko-KR" altLang="en-US" sz="1400" b="1" dirty="0"/>
              <a:t>모델 평가 </a:t>
            </a:r>
            <a:r>
              <a:rPr lang="en-US" altLang="ko-KR" sz="1400" b="1" dirty="0"/>
              <a:t>(Open </a:t>
            </a:r>
            <a:r>
              <a:rPr lang="ko-KR" altLang="en-US" sz="1400" b="1" dirty="0"/>
              <a:t>데이터  신호 분리 </a:t>
            </a:r>
            <a:r>
              <a:rPr lang="en-US" altLang="ko-KR" sz="1400" b="1" dirty="0"/>
              <a:t>– </a:t>
            </a:r>
            <a:r>
              <a:rPr lang="ko-KR" altLang="en-US" sz="1400" b="1" dirty="0" smtClean="0"/>
              <a:t>감속 </a:t>
            </a:r>
            <a:r>
              <a:rPr lang="ko-KR" altLang="en-US" sz="1400" b="1" dirty="0"/>
              <a:t>구간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924872" y="4831526"/>
            <a:ext cx="49750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Accuracy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전체 샘플 중 맞게 예측한 샘플 수의 비율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Precision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모델이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라고 분류한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것중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실제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비율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Recall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실제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것 중에 모델이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라고 예측한 비율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F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점수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Precision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Recall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조화평균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Class-0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정상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Class-1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이물질 끼임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Class-2 :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재닫힘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b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Class-3 :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만차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Class-4 : Spindle, Class-5 : Stress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32" y="1839911"/>
            <a:ext cx="5357934" cy="455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248222" y="3276078"/>
            <a:ext cx="622300" cy="63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216" y="1839911"/>
            <a:ext cx="5200384" cy="273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0264908" y="3783478"/>
            <a:ext cx="5969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모서리가 둥근 직사각형 167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(Random Forest)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5895"/>
            <a:ext cx="91548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9. </a:t>
            </a:r>
            <a:r>
              <a:rPr lang="ko-KR" altLang="en-US" sz="1400" b="1" dirty="0"/>
              <a:t>모델 평가 </a:t>
            </a:r>
            <a:r>
              <a:rPr lang="en-US" altLang="ko-KR" sz="1400" b="1" dirty="0"/>
              <a:t>(Open </a:t>
            </a:r>
            <a:r>
              <a:rPr lang="ko-KR" altLang="en-US" sz="1400" b="1" dirty="0"/>
              <a:t>데이터  신호 분리 </a:t>
            </a:r>
            <a:r>
              <a:rPr lang="en-US" altLang="ko-KR" sz="1400" b="1" dirty="0"/>
              <a:t>– </a:t>
            </a:r>
            <a:r>
              <a:rPr lang="ko-KR" altLang="en-US" sz="1400" b="1" dirty="0" smtClean="0"/>
              <a:t>감속 </a:t>
            </a:r>
            <a:r>
              <a:rPr lang="ko-KR" altLang="en-US" sz="1400" b="1" dirty="0"/>
              <a:t>구간</a:t>
            </a:r>
            <a:r>
              <a:rPr lang="en-US" altLang="ko-KR" sz="1400" b="1" dirty="0" smtClean="0"/>
              <a:t>)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- </a:t>
            </a:r>
            <a:r>
              <a:rPr lang="ko-KR" altLang="en-US" sz="1400" b="1" dirty="0" smtClean="0"/>
              <a:t>모델의 </a:t>
            </a:r>
            <a:r>
              <a:rPr lang="ko-KR" altLang="en-US" sz="1400" b="1" dirty="0" err="1" smtClean="0"/>
              <a:t>하이퍼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파라미터는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시뮬레이션을 실시하여  최적의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값 사용 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n_estimators</a:t>
            </a:r>
            <a:r>
              <a:rPr lang="en-US" altLang="ko-KR" sz="1400" b="1" dirty="0" smtClean="0"/>
              <a:t>=40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en-US" altLang="ko-KR" sz="1400" b="1" dirty="0" smtClean="0"/>
              <a:t>     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Class-2(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도어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재닫힘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상황 예측에서는 낮은 점수를 보임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전체 신호 데이터를 사용하는 것보다 낮은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예측률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16" y="3016056"/>
            <a:ext cx="5200384" cy="273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423579" y="3910398"/>
            <a:ext cx="23622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모서리가 둥근 직사각형 167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(KNN)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4825"/>
            <a:ext cx="87738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10. </a:t>
            </a:r>
            <a:r>
              <a:rPr lang="ko-KR" altLang="en-US" sz="1400" b="1" dirty="0"/>
              <a:t>모델 평가 </a:t>
            </a:r>
            <a:r>
              <a:rPr lang="en-US" altLang="ko-KR" sz="1400" b="1" dirty="0"/>
              <a:t>(Open </a:t>
            </a:r>
            <a:r>
              <a:rPr lang="ko-KR" altLang="en-US" sz="1400" b="1" dirty="0"/>
              <a:t>데이터  신호 분리 </a:t>
            </a:r>
            <a:r>
              <a:rPr lang="en-US" altLang="ko-KR" sz="1400" b="1" dirty="0"/>
              <a:t>– </a:t>
            </a:r>
            <a:r>
              <a:rPr lang="ko-KR" altLang="en-US" sz="1400" b="1" dirty="0" smtClean="0"/>
              <a:t>감속 </a:t>
            </a:r>
            <a:r>
              <a:rPr lang="ko-KR" altLang="en-US" sz="1400" b="1" dirty="0"/>
              <a:t>구간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924872" y="4831526"/>
            <a:ext cx="49750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Accuracy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전체 샘플 중 맞게 예측한 샘플 수의 비율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Precision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모델이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라고 분류한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것중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실제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비율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Recall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실제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것 중에 모델이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라고 예측한 비율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F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점수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Precision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Recall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조화평균</a:t>
            </a:r>
            <a:endParaRPr lang="en-US" altLang="ko-KR" sz="1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Class-0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정상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Class-1 :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이물질 끼임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Class-2 :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재닫힘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b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Class-3 : </a:t>
            </a:r>
            <a:r>
              <a:rPr lang="ko-KR" altLang="en-US" sz="13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만차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Class-4 : Spindle, Class-5 : Stress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51" y="1874144"/>
            <a:ext cx="5239665" cy="450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361483" y="3346118"/>
            <a:ext cx="622300" cy="63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193" y="1874144"/>
            <a:ext cx="5042707" cy="268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0218079" y="3726518"/>
            <a:ext cx="5969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0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55895"/>
            <a:ext cx="96628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8. </a:t>
            </a:r>
            <a:r>
              <a:rPr lang="ko-KR" altLang="en-US" sz="1400" b="1" dirty="0"/>
              <a:t>모델 평가 </a:t>
            </a:r>
            <a:r>
              <a:rPr lang="en-US" altLang="ko-KR" sz="1400" b="1" dirty="0"/>
              <a:t>(Open </a:t>
            </a:r>
            <a:r>
              <a:rPr lang="ko-KR" altLang="en-US" sz="1400" b="1" dirty="0"/>
              <a:t>데이터  신호 분리 </a:t>
            </a:r>
            <a:r>
              <a:rPr lang="en-US" altLang="ko-KR" sz="1400" b="1" dirty="0"/>
              <a:t>– </a:t>
            </a:r>
            <a:r>
              <a:rPr lang="ko-KR" altLang="en-US" sz="1400" b="1" dirty="0" smtClean="0"/>
              <a:t>가속 </a:t>
            </a:r>
            <a:r>
              <a:rPr lang="ko-KR" altLang="en-US" sz="1400" b="1" dirty="0"/>
              <a:t>구간</a:t>
            </a:r>
            <a:r>
              <a:rPr lang="en-US" altLang="ko-KR" sz="1400" b="1" dirty="0" smtClean="0"/>
              <a:t>)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- </a:t>
            </a:r>
            <a:r>
              <a:rPr lang="ko-KR" altLang="en-US" sz="1400" b="1" dirty="0" smtClean="0"/>
              <a:t>모델의 </a:t>
            </a:r>
            <a:r>
              <a:rPr lang="ko-KR" altLang="en-US" sz="1400" b="1" dirty="0" err="1" smtClean="0"/>
              <a:t>하이퍼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파라미터는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시뮬레이션을 실시하여  최적의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값 사용 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n_neighbors</a:t>
            </a:r>
            <a:r>
              <a:rPr lang="en-US" altLang="ko-KR" sz="1400" b="1" dirty="0" smtClean="0"/>
              <a:t>=2)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 smtClean="0"/>
              <a:t>     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Class-2(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도어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재닫힘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상황 예측에서는 낮은 점수를 보임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전체 신호 데이터를 사용하는 것보다 낮은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예측률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낮고 동일조건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Random Forest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모델보다 낮은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예측률을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보임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(KNN)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93" y="3017144"/>
            <a:ext cx="5042707" cy="268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309279" y="3879731"/>
            <a:ext cx="23622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64276" y="609065"/>
            <a:ext cx="2972723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종합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48301"/>
              </p:ext>
            </p:extLst>
          </p:nvPr>
        </p:nvGraphicFramePr>
        <p:xfrm>
          <a:off x="1765300" y="1583266"/>
          <a:ext cx="8458200" cy="34720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 구분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Random Forest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KNN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Ensemble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Open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95%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94%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94%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Close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98%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96%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97%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Open-</a:t>
                      </a:r>
                      <a:r>
                        <a:rPr lang="ko-KR" altLang="en-US" sz="1400" dirty="0" smtClean="0"/>
                        <a:t>가속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85%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Open-</a:t>
                      </a:r>
                      <a:r>
                        <a:rPr lang="ko-KR" altLang="en-US" sz="1400" dirty="0" smtClean="0"/>
                        <a:t>감속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95%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91%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Close-</a:t>
                      </a:r>
                      <a:r>
                        <a:rPr lang="ko-KR" altLang="en-US" sz="1400" dirty="0" smtClean="0"/>
                        <a:t>가속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분할 기준 정의 필요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Close-</a:t>
                      </a:r>
                      <a:r>
                        <a:rPr lang="ko-KR" altLang="en-US" sz="1400" dirty="0" smtClean="0"/>
                        <a:t>감속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분할 기준 정의 필요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30658" y="5357995"/>
            <a:ext cx="915484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/>
              <a:t>Open / Close </a:t>
            </a:r>
            <a:r>
              <a:rPr lang="ko-KR" altLang="en-US" sz="1400" b="1" dirty="0" smtClean="0"/>
              <a:t>신호 데이터 전체를 사용할 때 </a:t>
            </a:r>
            <a:r>
              <a:rPr lang="ko-KR" altLang="en-US" sz="1400" b="1" dirty="0" err="1" smtClean="0"/>
              <a:t>예측률이</a:t>
            </a:r>
            <a:r>
              <a:rPr lang="ko-KR" altLang="en-US" sz="1400" b="1" dirty="0" smtClean="0"/>
              <a:t> 좋음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/>
              <a:t>Close </a:t>
            </a:r>
            <a:r>
              <a:rPr lang="ko-KR" altLang="en-US" sz="1400" b="1" dirty="0" smtClean="0"/>
              <a:t>데이터의 가속과 감속 구간 분리 기준 정의 필요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/>
              <a:t>더 많은 </a:t>
            </a:r>
            <a:r>
              <a:rPr lang="en-US" altLang="ko-KR" sz="1400" b="1" dirty="0" smtClean="0"/>
              <a:t>Sample </a:t>
            </a:r>
            <a:r>
              <a:rPr lang="ko-KR" altLang="en-US" sz="1400" b="1" dirty="0" smtClean="0"/>
              <a:t>데이터 확보 후 모델 점검 필요</a:t>
            </a:r>
            <a:r>
              <a:rPr lang="en-US" altLang="ko-KR" sz="1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7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1541143"/>
            <a:ext cx="5088011" cy="3871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" name="모서리가 둥근 직사각형 167"/>
          <p:cNvSpPr/>
          <p:nvPr/>
        </p:nvSpPr>
        <p:spPr>
          <a:xfrm>
            <a:off x="964277" y="609065"/>
            <a:ext cx="2144502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알고리즘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445325"/>
            <a:ext cx="87738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 smtClean="0"/>
              <a:t>Random Forest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여러 개의 </a:t>
            </a:r>
            <a:r>
              <a:rPr lang="en-US" altLang="ko-KR" sz="1400" b="1" dirty="0" smtClean="0"/>
              <a:t>Decision tree</a:t>
            </a:r>
            <a:r>
              <a:rPr lang="ko-KR" altLang="en-US" sz="1400" b="1" dirty="0" smtClean="0"/>
              <a:t>을 학습하는 앙상블 기법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-  Missing value(</a:t>
            </a:r>
            <a:r>
              <a:rPr lang="ko-KR" altLang="en-US" sz="1400" b="1" dirty="0" err="1" smtClean="0"/>
              <a:t>결측치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를 다루기 쉬움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대용량 데이터 처리에 효과적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  - </a:t>
            </a:r>
            <a:r>
              <a:rPr lang="en-US" altLang="ko-KR" sz="1400" b="1" dirty="0" err="1" smtClean="0"/>
              <a:t>Overfitting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문제를 회피하며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모델정확도를 향상시킴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  - Classification </a:t>
            </a:r>
            <a:r>
              <a:rPr lang="ko-KR" altLang="en-US" sz="1400" b="1" dirty="0" smtClean="0"/>
              <a:t>모델에서 상대적으로 중요한 변수를 선정 및 </a:t>
            </a:r>
            <a:r>
              <a:rPr lang="en-US" altLang="ko-KR" sz="1400" b="1" dirty="0" smtClean="0"/>
              <a:t>Ranking </a:t>
            </a:r>
            <a:r>
              <a:rPr lang="ko-KR" altLang="en-US" sz="1400" b="1" dirty="0" smtClean="0"/>
              <a:t>가능</a:t>
            </a:r>
            <a:r>
              <a:rPr lang="en-US" altLang="ko-KR" sz="1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79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2460987"/>
            <a:ext cx="43815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" name="모서리가 둥근 직사각형 167"/>
          <p:cNvSpPr/>
          <p:nvPr/>
        </p:nvSpPr>
        <p:spPr>
          <a:xfrm>
            <a:off x="964277" y="609065"/>
            <a:ext cx="2144502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알고리즘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445325"/>
            <a:ext cx="87738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 </a:t>
            </a:r>
            <a:r>
              <a:rPr lang="en-US" altLang="ko-KR" sz="1400" b="1" dirty="0" err="1" smtClean="0"/>
              <a:t>kNN</a:t>
            </a:r>
            <a:r>
              <a:rPr lang="en-US" altLang="ko-KR" sz="1400" b="1" dirty="0" smtClean="0"/>
              <a:t> (k-Nearest Neighbor)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-  </a:t>
            </a:r>
            <a:r>
              <a:rPr lang="ko-KR" altLang="en-US" sz="1400" b="1" dirty="0" smtClean="0"/>
              <a:t>단순하지만 높은 정확성의 특징으로 분류 문제에 많이 사용됨</a:t>
            </a:r>
            <a:r>
              <a:rPr lang="en-US" altLang="ko-KR" sz="1400" b="1" dirty="0" smtClean="0"/>
              <a:t>.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-  </a:t>
            </a:r>
            <a:r>
              <a:rPr lang="ko-KR" altLang="en-US" sz="1400" b="1" dirty="0" smtClean="0"/>
              <a:t>사용할 수 있는 모든 경우를 저장하고 </a:t>
            </a:r>
            <a:r>
              <a:rPr lang="en-US" altLang="ko-KR" sz="1400" b="1" dirty="0" smtClean="0"/>
              <a:t>Distance measure  </a:t>
            </a:r>
            <a:r>
              <a:rPr lang="ko-KR" altLang="en-US" sz="1400" b="1" dirty="0" smtClean="0"/>
              <a:t>등의 유사성에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  </a:t>
            </a:r>
            <a:r>
              <a:rPr lang="ko-KR" altLang="en-US" sz="1400" b="1" dirty="0" err="1" smtClean="0"/>
              <a:t>가반하여</a:t>
            </a:r>
            <a:r>
              <a:rPr lang="ko-KR" altLang="en-US" sz="1400" b="1" dirty="0" smtClean="0"/>
              <a:t> 새로운 정보를 분류하는 알고리즘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-  k</a:t>
            </a:r>
            <a:r>
              <a:rPr lang="ko-KR" altLang="en-US" sz="1400" b="1" dirty="0" smtClean="0"/>
              <a:t>개의 </a:t>
            </a:r>
            <a:r>
              <a:rPr lang="ko-KR" altLang="en-US" sz="1400" b="1" dirty="0" err="1" smtClean="0"/>
              <a:t>최근접</a:t>
            </a:r>
            <a:r>
              <a:rPr lang="ko-KR" altLang="en-US" sz="1400" b="1" dirty="0" smtClean="0"/>
              <a:t> 이웃 사이에서 가장 공통적인 항목에 할당되는 객체로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  </a:t>
            </a:r>
            <a:r>
              <a:rPr lang="ko-KR" altLang="en-US" sz="1400" b="1" dirty="0" smtClean="0"/>
              <a:t>과반수 투표에 의해 분류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756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모서리가 둥근 직사각형 167"/>
          <p:cNvSpPr/>
          <p:nvPr/>
        </p:nvSpPr>
        <p:spPr>
          <a:xfrm>
            <a:off x="964277" y="609065"/>
            <a:ext cx="2144502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알고리즘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445325"/>
            <a:ext cx="87738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3.  Ensemble (Random Forest, SVM, KNN)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-  </a:t>
            </a:r>
            <a:r>
              <a:rPr lang="ko-KR" altLang="en-US" sz="1400" b="1" dirty="0" smtClean="0"/>
              <a:t>하나의 모델만을 학습시켜 사용하지 않고 여러 모델을 학습시켜 결합하는 방식</a:t>
            </a:r>
            <a:r>
              <a:rPr lang="en-US" altLang="ko-KR" sz="1400" b="1" dirty="0" smtClean="0"/>
              <a:t>.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-  </a:t>
            </a:r>
            <a:r>
              <a:rPr lang="ko-KR" altLang="en-US" sz="1400" b="1" dirty="0" smtClean="0"/>
              <a:t>개별로 학습한 여러 모델을 조합하여 일반화</a:t>
            </a:r>
            <a:r>
              <a:rPr lang="en-US" altLang="ko-KR" sz="1400" b="1" dirty="0" smtClean="0"/>
              <a:t>(generalization) </a:t>
            </a:r>
            <a:r>
              <a:rPr lang="ko-KR" altLang="en-US" sz="1400" b="1" dirty="0" smtClean="0"/>
              <a:t>성능을 향상시킴</a:t>
            </a:r>
            <a:r>
              <a:rPr lang="en-US" altLang="ko-KR" sz="1400" b="1" dirty="0" smtClean="0"/>
              <a:t>.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-  </a:t>
            </a:r>
            <a:r>
              <a:rPr lang="en-US" altLang="ko-KR" sz="1400" b="1" dirty="0" err="1" smtClean="0"/>
              <a:t>Overfitting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감소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endParaRPr lang="en-US" altLang="ko-KR" sz="14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621" y="2770189"/>
            <a:ext cx="6737192" cy="314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3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모서리가 둥근 직사각형 167"/>
          <p:cNvSpPr/>
          <p:nvPr/>
        </p:nvSpPr>
        <p:spPr>
          <a:xfrm>
            <a:off x="964277" y="609065"/>
            <a:ext cx="1575724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204025"/>
            <a:ext cx="87738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1.  </a:t>
            </a:r>
            <a:r>
              <a:rPr lang="ko-KR" altLang="en-US" sz="1400" b="1" dirty="0" smtClean="0"/>
              <a:t>정상과 비정상 신호 특성 확인</a:t>
            </a:r>
            <a:endParaRPr lang="en-US" altLang="ko-KR" sz="1400" b="1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64277" y="609065"/>
            <a:ext cx="3137824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신호 분석 과 주요 특성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53780" y="1679510"/>
            <a:ext cx="6966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정상</a:t>
            </a:r>
            <a:r>
              <a:rPr lang="en-US" altLang="ko-KR" sz="1400" b="1" dirty="0" smtClean="0"/>
              <a:t>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626779" y="1700316"/>
            <a:ext cx="6966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[</a:t>
            </a:r>
            <a:r>
              <a:rPr lang="ko-KR" altLang="en-US" sz="1400" b="1" dirty="0" err="1" smtClean="0"/>
              <a:t>만차</a:t>
            </a:r>
            <a:r>
              <a:rPr lang="en-US" altLang="ko-KR" sz="1400" b="1" dirty="0" smtClean="0"/>
              <a:t>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170800" y="1679509"/>
            <a:ext cx="13434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이물질 끼임</a:t>
            </a:r>
            <a:r>
              <a:rPr lang="en-US" altLang="ko-KR" sz="1400" b="1" dirty="0" smtClean="0"/>
              <a:t>]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804079" y="2123018"/>
            <a:ext cx="8215042" cy="4482467"/>
            <a:chOff x="2540001" y="2580218"/>
            <a:chExt cx="8215042" cy="4482467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001" y="2580218"/>
              <a:ext cx="8215042" cy="2390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001" y="4967819"/>
              <a:ext cx="8215042" cy="2094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64407" y="3110549"/>
            <a:ext cx="8517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[Open]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686831" y="5125301"/>
            <a:ext cx="85179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[Close]</a:t>
            </a:r>
          </a:p>
        </p:txBody>
      </p:sp>
    </p:spTree>
    <p:extLst>
      <p:ext uri="{BB962C8B-B14F-4D97-AF65-F5344CB8AC3E}">
        <p14:creationId xmlns:p14="http://schemas.microsoft.com/office/powerpoint/2010/main" val="11443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356425"/>
            <a:ext cx="104938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 </a:t>
            </a:r>
            <a:r>
              <a:rPr lang="ko-KR" altLang="en-US" sz="1400" b="1" dirty="0" smtClean="0"/>
              <a:t>중요 특성 분석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- Open / Close </a:t>
            </a:r>
            <a:r>
              <a:rPr lang="ko-KR" altLang="en-US" sz="1400" b="1" dirty="0" smtClean="0"/>
              <a:t>각각의 신호 데이터 전체를 사용하여 특성 분석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- </a:t>
            </a:r>
            <a:r>
              <a:rPr lang="en-US" altLang="ko-KR" sz="1400" b="1" dirty="0" smtClean="0"/>
              <a:t>Open(Close) </a:t>
            </a:r>
            <a:r>
              <a:rPr lang="ko-KR" altLang="en-US" sz="1400" b="1" dirty="0" smtClean="0"/>
              <a:t>신호에서 가속과 감속 구간으로 분할하여 구간별 신호의 특성 분석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- </a:t>
            </a:r>
            <a:r>
              <a:rPr lang="ko-KR" altLang="en-US" sz="1400" b="1" dirty="0" smtClean="0"/>
              <a:t>수집된 인자를 사용하지 않고 신규 생성한 시간영역 통계 인자 기반으로 모델 중요 특성 분석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- </a:t>
            </a:r>
            <a:r>
              <a:rPr lang="ko-KR" altLang="en-US" sz="1400" b="1" dirty="0" smtClean="0"/>
              <a:t>시간영역 통계인자 생성은 전류와 속도 인자 데이터를 사용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모델이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제시한 주요 특성을 선택하여 사용하여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예측된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결과와 신규 생성된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인자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전체를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사용한 결과 값 차이가 크지 않음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endParaRPr lang="en-US" altLang="ko-KR" sz="1400" b="1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64277" y="659865"/>
            <a:ext cx="3137824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신호 분석 과 주요 특성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94058" y="1102425"/>
            <a:ext cx="8773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 </a:t>
            </a:r>
            <a:r>
              <a:rPr lang="ko-KR" altLang="en-US" sz="1400" b="1" dirty="0" smtClean="0"/>
              <a:t>중요 특성 분석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- Open </a:t>
            </a:r>
            <a:r>
              <a:rPr lang="ko-KR" altLang="en-US" sz="1400" b="1" dirty="0" smtClean="0"/>
              <a:t>신호 전체 사용</a:t>
            </a:r>
            <a:endParaRPr lang="en-US" altLang="ko-KR" sz="14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48" y="609065"/>
            <a:ext cx="6588752" cy="578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964277" y="609065"/>
            <a:ext cx="3137824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신호 분석 과 중요 특성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2311</Words>
  <Application>Microsoft Office PowerPoint</Application>
  <PresentationFormat>와이드스크린</PresentationFormat>
  <Paragraphs>195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Arial</vt:lpstr>
      <vt:lpstr>맑은 고딕</vt:lpstr>
      <vt:lpstr>7_Office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Snetsystems</cp:lastModifiedBy>
  <cp:revision>58</cp:revision>
  <dcterms:created xsi:type="dcterms:W3CDTF">2019-12-19T04:18:13Z</dcterms:created>
  <dcterms:modified xsi:type="dcterms:W3CDTF">2020-07-08T07:43:21Z</dcterms:modified>
</cp:coreProperties>
</file>