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9" r:id="rId3"/>
    <p:sldId id="264" r:id="rId4"/>
    <p:sldId id="304" r:id="rId5"/>
    <p:sldId id="267" r:id="rId6"/>
    <p:sldId id="268" r:id="rId7"/>
    <p:sldId id="269" r:id="rId8"/>
    <p:sldId id="306" r:id="rId9"/>
    <p:sldId id="305" r:id="rId10"/>
    <p:sldId id="311" r:id="rId11"/>
    <p:sldId id="312" r:id="rId12"/>
    <p:sldId id="313" r:id="rId13"/>
    <p:sldId id="309" r:id="rId14"/>
    <p:sldId id="29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8" autoAdjust="0"/>
    <p:restoredTop sz="89767" autoAdjust="0"/>
  </p:normalViewPr>
  <p:slideViewPr>
    <p:cSldViewPr snapToGrid="0">
      <p:cViewPr varScale="1">
        <p:scale>
          <a:sx n="59" d="100"/>
          <a:sy n="59" d="100"/>
        </p:scale>
        <p:origin x="114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7F4A-D683-41E8-BF21-9776D0B610E5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6E35B-076E-4134-8FAC-EE9330E89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1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NULL = </a:t>
            </a:r>
            <a:r>
              <a:rPr lang="ko-KR" altLang="en-US" sz="1200" dirty="0" smtClean="0"/>
              <a:t>사고가 안 났다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6E35B-076E-4134-8FAC-EE9330E89A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9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2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8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8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7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2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38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85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4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19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dum.com/jidums/view.do?jidumId=1099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joo.tistory.com/16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ambda.github.io/data-analysis/pattern-discovery-1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"/>
            <a:ext cx="12192000" cy="398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연관 분석 결과</a:t>
            </a:r>
            <a:endParaRPr lang="en-US" altLang="ko-KR" sz="36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7362" y="4114166"/>
            <a:ext cx="1797287" cy="851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2020-08-03</a:t>
            </a:r>
            <a:endParaRPr lang="en-US" altLang="ko-KR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76" y="127832"/>
            <a:ext cx="373418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FP GROWTH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–NULL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미포함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75172"/>
          <a:stretch/>
        </p:blipFill>
        <p:spPr>
          <a:xfrm>
            <a:off x="474487" y="920474"/>
            <a:ext cx="7080661" cy="11651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861110" y="1133741"/>
            <a:ext cx="28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의 총 개수는 </a:t>
            </a:r>
            <a:r>
              <a:rPr lang="en-US" altLang="ko-KR" dirty="0" smtClean="0"/>
              <a:t>69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36083" y="2538140"/>
            <a:ext cx="3735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의 총 개수의 절반인 </a:t>
            </a:r>
            <a:r>
              <a:rPr lang="en-US" altLang="ko-KR" dirty="0" smtClean="0"/>
              <a:t>34</a:t>
            </a:r>
            <a:r>
              <a:rPr lang="ko-KR" altLang="en-US" dirty="0" smtClean="0"/>
              <a:t>를 기준으로 </a:t>
            </a:r>
            <a:r>
              <a:rPr lang="ko-KR" altLang="en-US" dirty="0"/>
              <a:t>빈도수 </a:t>
            </a:r>
            <a:r>
              <a:rPr lang="en-US" altLang="ko-KR" dirty="0" smtClean="0"/>
              <a:t>34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추출한 결과 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결과 도출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302228" y="4955784"/>
            <a:ext cx="4669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위의 결과를 바탕으로 </a:t>
            </a:r>
            <a:endParaRPr lang="en-US" altLang="ko-KR" dirty="0" smtClean="0"/>
          </a:p>
          <a:p>
            <a:r>
              <a:rPr lang="ko-KR" altLang="en-US" dirty="0" smtClean="0"/>
              <a:t>신뢰도 </a:t>
            </a:r>
            <a:r>
              <a:rPr lang="en-US" altLang="ko-KR" dirty="0" smtClean="0"/>
              <a:t>0.1 </a:t>
            </a:r>
            <a:r>
              <a:rPr lang="ko-KR" altLang="en-US" dirty="0" smtClean="0"/>
              <a:t>이상 기준으로 연관관계를</a:t>
            </a:r>
            <a:endParaRPr lang="en-US" altLang="ko-KR" dirty="0" smtClean="0"/>
          </a:p>
          <a:p>
            <a:r>
              <a:rPr lang="ko-KR" altLang="en-US" dirty="0" smtClean="0"/>
              <a:t>가지고 있는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3" y="4647588"/>
            <a:ext cx="5213376" cy="164944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25291" b="38505"/>
          <a:stretch/>
        </p:blipFill>
        <p:spPr>
          <a:xfrm>
            <a:off x="474487" y="2350234"/>
            <a:ext cx="7080661" cy="169909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25942" y="2167909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2972" y="4126411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76" y="127832"/>
            <a:ext cx="373418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ECLAT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– 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40" y="1132456"/>
            <a:ext cx="6544897" cy="52359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63685" y="3381083"/>
            <a:ext cx="265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RAM </a:t>
            </a:r>
            <a:r>
              <a:rPr lang="ko-KR" altLang="en-US" dirty="0" smtClean="0"/>
              <a:t>초과로 확인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6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76" y="127832"/>
            <a:ext cx="373418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ECLAT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– 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미포함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8375" y="2847557"/>
            <a:ext cx="54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지지도 </a:t>
            </a:r>
            <a:r>
              <a:rPr lang="en-US" altLang="ko-KR" dirty="0" smtClean="0"/>
              <a:t>1.0 &amp; </a:t>
            </a:r>
            <a:r>
              <a:rPr lang="ko-KR" altLang="en-US" dirty="0" smtClean="0"/>
              <a:t>신뢰도 </a:t>
            </a:r>
            <a:r>
              <a:rPr lang="en-US" altLang="ko-KR" dirty="0" smtClean="0"/>
              <a:t>1.0 &amp;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item set 2</a:t>
            </a:r>
            <a:r>
              <a:rPr lang="ko-KR" altLang="en-US" dirty="0" smtClean="0"/>
              <a:t>개를 </a:t>
            </a:r>
            <a:endParaRPr lang="en-US" altLang="ko-KR" dirty="0" smtClean="0"/>
          </a:p>
          <a:p>
            <a:r>
              <a:rPr lang="ko-KR" altLang="en-US" dirty="0" smtClean="0"/>
              <a:t>기준으로 데이터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개가 나온다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70833"/>
          <a:stretch/>
        </p:blipFill>
        <p:spPr>
          <a:xfrm>
            <a:off x="1285289" y="734916"/>
            <a:ext cx="5083086" cy="1166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29580" b="55183"/>
          <a:stretch/>
        </p:blipFill>
        <p:spPr>
          <a:xfrm>
            <a:off x="1285289" y="2772967"/>
            <a:ext cx="4057226" cy="609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81480" y="1037632"/>
            <a:ext cx="3149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의 총 개수는 </a:t>
            </a:r>
            <a:r>
              <a:rPr lang="en-US" altLang="ko-KR" dirty="0" smtClean="0"/>
              <a:t>69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25942" y="2167909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45175"/>
          <a:stretch/>
        </p:blipFill>
        <p:spPr>
          <a:xfrm>
            <a:off x="1285289" y="4455209"/>
            <a:ext cx="4291902" cy="21935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5942" y="4223688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907932" y="49534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추출된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의 </a:t>
            </a:r>
            <a:r>
              <a:rPr lang="ko-KR" altLang="en-US" dirty="0"/>
              <a:t>빈도수를 보면 </a:t>
            </a:r>
            <a:endParaRPr lang="en-US" altLang="ko-KR" dirty="0" smtClean="0"/>
          </a:p>
          <a:p>
            <a:r>
              <a:rPr lang="ko-KR" altLang="en-US" dirty="0" smtClean="0"/>
              <a:t>추출된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전부 </a:t>
            </a:r>
            <a:r>
              <a:rPr lang="en-US" altLang="ko-KR" dirty="0" smtClean="0"/>
              <a:t>Dataset</a:t>
            </a:r>
            <a:r>
              <a:rPr lang="ko-KR" altLang="en-US" dirty="0"/>
              <a:t>의 총 개수의 절반인 </a:t>
            </a:r>
            <a:endParaRPr lang="en-US" altLang="ko-KR" dirty="0" smtClean="0"/>
          </a:p>
          <a:p>
            <a:r>
              <a:rPr lang="en-US" altLang="ko-KR" dirty="0" smtClean="0"/>
              <a:t>34</a:t>
            </a:r>
            <a:r>
              <a:rPr lang="ko-KR" altLang="en-US" dirty="0" smtClean="0"/>
              <a:t>이상을 충족하지 </a:t>
            </a:r>
            <a:r>
              <a:rPr lang="ko-KR" altLang="en-US" dirty="0"/>
              <a:t>못 </a:t>
            </a:r>
            <a:r>
              <a:rPr lang="ko-KR" altLang="en-US" dirty="0" smtClean="0"/>
              <a:t>했기 </a:t>
            </a:r>
            <a:r>
              <a:rPr lang="ko-KR" altLang="en-US" dirty="0"/>
              <a:t>때문에 </a:t>
            </a:r>
            <a:endParaRPr lang="en-US" altLang="ko-KR" dirty="0" smtClean="0"/>
          </a:p>
          <a:p>
            <a:r>
              <a:rPr lang="ko-KR" altLang="en-US" dirty="0" smtClean="0"/>
              <a:t>연관성이 </a:t>
            </a:r>
            <a:r>
              <a:rPr lang="ko-KR" altLang="en-US" dirty="0"/>
              <a:t>떨어진다고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31349"/>
              </p:ext>
            </p:extLst>
          </p:nvPr>
        </p:nvGraphicFramePr>
        <p:xfrm>
          <a:off x="1525352" y="1271083"/>
          <a:ext cx="9460419" cy="4139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</a:rPr>
                        <a:t>알고리즘 종류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+mj-lt"/>
                        </a:rPr>
                        <a:t>NULL </a:t>
                      </a:r>
                      <a:r>
                        <a:rPr lang="ko-KR" altLang="en-US" sz="1800" b="1" dirty="0" smtClean="0">
                          <a:latin typeface="+mj-lt"/>
                        </a:rPr>
                        <a:t>여부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</a:rPr>
                        <a:t>결과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latin typeface="+mj-lt"/>
                        </a:rPr>
                        <a:t>APRIORI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포함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353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미포함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latin typeface="+mj-lt"/>
                        </a:rPr>
                        <a:t>조건에 만족하는 </a:t>
                      </a:r>
                      <a:r>
                        <a:rPr lang="en-US" altLang="ko-KR" sz="1800" dirty="0" smtClean="0">
                          <a:latin typeface="+mj-lt"/>
                        </a:rPr>
                        <a:t>dataset 0</a:t>
                      </a:r>
                      <a:r>
                        <a:rPr lang="ko-KR" altLang="en-US" sz="1800" dirty="0" smtClean="0">
                          <a:latin typeface="+mj-lt"/>
                        </a:rPr>
                        <a:t>개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FP GROWTH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포함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latin typeface="+mj-lt"/>
                        </a:rPr>
                        <a:t>RAM </a:t>
                      </a:r>
                      <a:r>
                        <a:rPr lang="ko-KR" altLang="en-US" sz="1800" dirty="0" smtClean="0">
                          <a:latin typeface="+mj-lt"/>
                        </a:rPr>
                        <a:t>초과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미포함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</a:rPr>
                        <a:t>조건에 만족하는 </a:t>
                      </a:r>
                      <a:r>
                        <a:rPr lang="en-US" altLang="ko-KR" sz="1800" dirty="0" smtClean="0">
                          <a:latin typeface="+mj-lt"/>
                        </a:rPr>
                        <a:t>dataset 0</a:t>
                      </a:r>
                      <a:r>
                        <a:rPr lang="ko-KR" altLang="en-US" sz="1800" dirty="0" smtClean="0">
                          <a:latin typeface="+mj-lt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3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+mj-lt"/>
                        </a:rPr>
                        <a:t>ECLAT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포함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lt"/>
                        </a:rPr>
                        <a:t>RAM </a:t>
                      </a:r>
                      <a:r>
                        <a:rPr lang="ko-KR" altLang="en-US" sz="1800" dirty="0" smtClean="0">
                          <a:latin typeface="+mj-lt"/>
                        </a:rPr>
                        <a:t>초과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3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+mj-lt"/>
                        </a:rPr>
                        <a:t>미포함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+mj-lt"/>
                        </a:rPr>
                        <a:t>조건에 만족하는 </a:t>
                      </a:r>
                      <a:r>
                        <a:rPr lang="en-US" altLang="ko-KR" sz="1800" dirty="0" smtClean="0">
                          <a:latin typeface="+mj-lt"/>
                        </a:rPr>
                        <a:t>dataset 0</a:t>
                      </a:r>
                      <a:r>
                        <a:rPr lang="ko-KR" altLang="en-US" sz="1800" dirty="0" smtClean="0">
                          <a:latin typeface="+mj-lt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02276" y="127832"/>
            <a:ext cx="373418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j-lt"/>
              </a:rPr>
              <a:t>분석 종합</a:t>
            </a:r>
            <a:endParaRPr lang="en-US" altLang="ko-K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07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835960" y="3152001"/>
            <a:ext cx="65200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/>
              <a:t>대상 </a:t>
            </a:r>
            <a:r>
              <a:rPr lang="en-US" altLang="ko-KR" sz="2000" b="1" dirty="0" smtClean="0"/>
              <a:t>: 2020.01.01 ~ 2020.05.29 TCMS </a:t>
            </a:r>
            <a:r>
              <a:rPr lang="ko-KR" altLang="en-US" sz="2000" b="1" dirty="0" smtClean="0"/>
              <a:t>데이터 활용</a:t>
            </a:r>
            <a:endParaRPr lang="en-US" altLang="ko-KR" sz="2000" b="1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데이터 설명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59915" y="1615080"/>
            <a:ext cx="8477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의미 있는 </a:t>
            </a:r>
            <a:r>
              <a:rPr lang="ko-KR" altLang="en-US" sz="2000" b="1" dirty="0" err="1"/>
              <a:t>연관규칙의</a:t>
            </a:r>
            <a:r>
              <a:rPr lang="ko-KR" altLang="en-US" sz="2000" b="1" dirty="0"/>
              <a:t> 선택을 위해 다음의 측도가 유용하게 사용된다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연관규칙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X ⇒ Y</a:t>
            </a:r>
            <a:r>
              <a:rPr lang="ko-KR" altLang="en-US" sz="2000" b="1" dirty="0"/>
              <a:t>에 대해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지지도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신뢰도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향상도는</a:t>
            </a:r>
            <a:r>
              <a:rPr lang="ko-KR" altLang="en-US" sz="2000" b="1" dirty="0"/>
              <a:t> 다음과 같이 정의된다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1898013" y="3137745"/>
            <a:ext cx="84123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지지도</a:t>
            </a:r>
            <a:r>
              <a:rPr lang="en-US" altLang="ko-KR" sz="2000" dirty="0"/>
              <a:t>(support)</a:t>
            </a:r>
            <a:r>
              <a:rPr lang="ko-KR" altLang="en-US" sz="2000" dirty="0"/>
              <a:t>는 </a:t>
            </a:r>
            <a:r>
              <a:rPr lang="en-US" altLang="ko-KR" sz="2000" dirty="0" smtClean="0"/>
              <a:t>X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동시에 </a:t>
            </a:r>
            <a:r>
              <a:rPr lang="ko-KR" altLang="en-US" sz="2000" dirty="0" smtClean="0"/>
              <a:t>일어난 </a:t>
            </a:r>
            <a:r>
              <a:rPr lang="ko-KR" altLang="en-US" sz="2000" dirty="0"/>
              <a:t>비율을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신뢰도</a:t>
            </a:r>
            <a:r>
              <a:rPr lang="en-US" altLang="ko-KR" sz="2000" dirty="0"/>
              <a:t>(confidence)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가 일어날 때 </a:t>
            </a:r>
            <a:r>
              <a:rPr lang="en-US" altLang="ko-KR" sz="2000" dirty="0" smtClean="0"/>
              <a:t>Y</a:t>
            </a:r>
            <a:r>
              <a:rPr lang="ko-KR" altLang="en-US" sz="2000" dirty="0"/>
              <a:t>도 같이 </a:t>
            </a:r>
            <a:r>
              <a:rPr lang="ko-KR" altLang="en-US" sz="2000" dirty="0" smtClean="0"/>
              <a:t>일어난 </a:t>
            </a:r>
            <a:r>
              <a:rPr lang="ko-KR" altLang="en-US" sz="2000" dirty="0"/>
              <a:t>비율을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향상도</a:t>
            </a:r>
            <a:r>
              <a:rPr lang="en-US" altLang="ko-KR" sz="2000" dirty="0"/>
              <a:t>(lift)</a:t>
            </a:r>
            <a:r>
              <a:rPr lang="ko-KR" altLang="en-US" sz="2000" dirty="0"/>
              <a:t>는 전체에서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가 일어난 비율에 </a:t>
            </a:r>
            <a:r>
              <a:rPr lang="ko-KR" altLang="en-US" sz="2000" dirty="0"/>
              <a:t>비해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가 일어난 비율이 </a:t>
            </a:r>
            <a:endParaRPr lang="en-US" altLang="ko-KR" sz="2000" dirty="0" smtClean="0"/>
          </a:p>
          <a:p>
            <a:r>
              <a:rPr lang="en-US" altLang="ko-KR" sz="2000" dirty="0" smtClean="0"/>
              <a:t>    Y</a:t>
            </a:r>
            <a:r>
              <a:rPr lang="ko-KR" altLang="en-US" sz="2000" dirty="0" smtClean="0"/>
              <a:t>가 일어난 비율의 </a:t>
            </a:r>
            <a:r>
              <a:rPr lang="ko-KR" altLang="en-US" sz="2000" dirty="0"/>
              <a:t>몇 배 </a:t>
            </a:r>
            <a:r>
              <a:rPr lang="ko-KR" altLang="en-US" sz="2000" dirty="0" smtClean="0"/>
              <a:t>인가를 의미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  <a:latin typeface="+mj-lt"/>
              </a:rPr>
              <a:t>연관분석</a:t>
            </a: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 주요 </a:t>
            </a: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개념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2376" y="2723640"/>
            <a:ext cx="104004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 APRIORI </a:t>
            </a:r>
            <a:r>
              <a:rPr lang="ko-KR" altLang="en-US" sz="1600" dirty="0" smtClean="0"/>
              <a:t>알고리즘은 데이터들에 </a:t>
            </a:r>
            <a:r>
              <a:rPr lang="ko-KR" altLang="en-US" sz="1600" dirty="0"/>
              <a:t>대한 발생 빈도를 기반으로 각 데이터 간의 연관관계를 밝히기 위한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 smtClean="0"/>
              <a:t>- APRIORI </a:t>
            </a:r>
            <a:r>
              <a:rPr lang="ko-KR" altLang="en-US" sz="1600" dirty="0"/>
              <a:t>알고리즘은 </a:t>
            </a:r>
            <a:r>
              <a:rPr lang="ko-KR" altLang="en-US" sz="1600" dirty="0" smtClean="0"/>
              <a:t>구현이 </a:t>
            </a:r>
            <a:r>
              <a:rPr lang="ko-KR" altLang="en-US" sz="1600" dirty="0"/>
              <a:t>간단하고 성능 또한 만족할 만한 수준을 보여주는 알고리즘으로 </a:t>
            </a:r>
            <a:endParaRPr lang="en-US" altLang="ko-KR" sz="1600" dirty="0" smtClean="0"/>
          </a:p>
          <a:p>
            <a:r>
              <a:rPr lang="ko-KR" altLang="en-US" sz="1600" dirty="0" smtClean="0"/>
              <a:t>  패턴 </a:t>
            </a:r>
            <a:r>
              <a:rPr lang="ko-KR" altLang="en-US" sz="1600" dirty="0"/>
              <a:t>분석을 </a:t>
            </a:r>
            <a:r>
              <a:rPr lang="ko-KR" altLang="en-US" sz="1600" dirty="0" smtClean="0"/>
              <a:t>위해 자주 </a:t>
            </a:r>
            <a:r>
              <a:rPr lang="ko-KR" altLang="en-US" sz="1600" dirty="0"/>
              <a:t>이용되는 </a:t>
            </a:r>
            <a:r>
              <a:rPr lang="ko-KR" altLang="en-US" sz="1600" dirty="0" smtClean="0"/>
              <a:t>알고리즘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 smtClean="0"/>
              <a:t>- </a:t>
            </a:r>
            <a:r>
              <a:rPr lang="en-US" altLang="ko-KR" sz="1600" dirty="0"/>
              <a:t>APRIORI </a:t>
            </a:r>
            <a:r>
              <a:rPr lang="ko-KR" altLang="en-US" sz="1600" dirty="0" smtClean="0"/>
              <a:t>알고리즘은 </a:t>
            </a:r>
            <a:r>
              <a:rPr lang="en-US" altLang="ko-KR" sz="1600" dirty="0"/>
              <a:t>K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항목집합이</a:t>
            </a:r>
            <a:r>
              <a:rPr lang="ko-KR" altLang="en-US" sz="1600" dirty="0"/>
              <a:t> </a:t>
            </a:r>
            <a:r>
              <a:rPr lang="en-US" altLang="ko-KR" sz="1600" dirty="0"/>
              <a:t>K+1</a:t>
            </a:r>
            <a:r>
              <a:rPr lang="ko-KR" altLang="en-US" sz="1600" dirty="0"/>
              <a:t>번째 </a:t>
            </a:r>
            <a:r>
              <a:rPr lang="ko-KR" altLang="en-US" sz="1600" dirty="0" err="1"/>
              <a:t>항목집합을</a:t>
            </a:r>
            <a:r>
              <a:rPr lang="ko-KR" altLang="en-US" sz="1600" dirty="0"/>
              <a:t> 발견하기 위해 사용되는 </a:t>
            </a:r>
            <a:r>
              <a:rPr lang="ko-KR" altLang="en-US" sz="1600" dirty="0" err="1"/>
              <a:t>레벨단위로</a:t>
            </a:r>
            <a:r>
              <a:rPr lang="ko-KR" altLang="en-US" sz="1600" dirty="0"/>
              <a:t> 진행되는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반복 </a:t>
            </a:r>
            <a:r>
              <a:rPr lang="ko-KR" altLang="en-US" sz="1600" dirty="0"/>
              <a:t>접근법을 사용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229504" y="6482179"/>
            <a:ext cx="5009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j-lt"/>
              </a:rPr>
              <a:t>출처 </a:t>
            </a:r>
            <a:r>
              <a:rPr lang="en-US" altLang="ko-KR" sz="1400" dirty="0" smtClean="0">
                <a:latin typeface="+mj-lt"/>
              </a:rPr>
              <a:t>: </a:t>
            </a:r>
            <a:r>
              <a:rPr lang="en-US" altLang="ko-KR" sz="1400" dirty="0" smtClean="0">
                <a:latin typeface="+mj-lt"/>
                <a:hlinkClick r:id="rId2"/>
              </a:rPr>
              <a:t>http</a:t>
            </a:r>
            <a:r>
              <a:rPr lang="en-US" altLang="ko-KR" sz="1400" dirty="0">
                <a:latin typeface="+mj-lt"/>
                <a:hlinkClick r:id="rId2"/>
              </a:rPr>
              <a:t>://www.jidum.com/jidums/view.do?jidumId=1099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35756" y="1909900"/>
            <a:ext cx="1645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1. APRIORI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분석 알고리즘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9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11026" y="6427637"/>
            <a:ext cx="42106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lt"/>
              </a:rPr>
              <a:t>출처</a:t>
            </a:r>
            <a:r>
              <a:rPr lang="en-US" altLang="ko-KR" sz="1400" dirty="0">
                <a:latin typeface="+mj-lt"/>
              </a:rPr>
              <a:t>: </a:t>
            </a:r>
            <a:r>
              <a:rPr lang="en-US" altLang="ko-KR" sz="1400" dirty="0">
                <a:latin typeface="+mj-lt"/>
                <a:hlinkClick r:id="rId2"/>
              </a:rPr>
              <a:t>https://sijoo.tistory.com/16</a:t>
            </a:r>
            <a:r>
              <a:rPr lang="ko-KR" altLang="en-US" sz="1400" dirty="0">
                <a:latin typeface="+mj-lt"/>
              </a:rPr>
              <a:t> </a:t>
            </a:r>
            <a:r>
              <a:rPr lang="en-US" altLang="ko-KR" sz="1400" dirty="0">
                <a:latin typeface="+mj-lt"/>
              </a:rPr>
              <a:t>[</a:t>
            </a:r>
            <a:r>
              <a:rPr lang="en-US" altLang="ko-KR" sz="1400" dirty="0" err="1">
                <a:latin typeface="+mj-lt"/>
              </a:rPr>
              <a:t>Jooo's</a:t>
            </a:r>
            <a:r>
              <a:rPr lang="en-US" altLang="ko-KR" sz="1400" dirty="0">
                <a:latin typeface="+mj-lt"/>
              </a:rPr>
              <a:t> life story]</a:t>
            </a:r>
            <a:endParaRPr lang="en-US" altLang="ko-KR" sz="1400" b="1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분석 알고리즘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33177" y="1832956"/>
            <a:ext cx="21445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smtClean="0"/>
              <a:t>FP GROWTH</a:t>
            </a:r>
            <a:endParaRPr lang="en-US" altLang="ko-KR" sz="2000" b="1" dirty="0" smtClean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072805" y="2654654"/>
            <a:ext cx="8773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lt"/>
              </a:rPr>
              <a:t>- FP GROWTH </a:t>
            </a:r>
            <a:r>
              <a:rPr lang="ko-KR" altLang="en-US" sz="1600" dirty="0">
                <a:latin typeface="+mj-lt"/>
              </a:rPr>
              <a:t>알고리즘은 후보 빈발항목집합 생성 없이 </a:t>
            </a:r>
            <a:r>
              <a:rPr lang="en-US" altLang="ko-KR" sz="1600" dirty="0">
                <a:latin typeface="+mj-lt"/>
              </a:rPr>
              <a:t>FP-Tree(Frequent Pattern Tree)</a:t>
            </a:r>
            <a:r>
              <a:rPr lang="ko-KR" altLang="en-US" sz="1600" dirty="0">
                <a:latin typeface="+mj-lt"/>
              </a:rPr>
              <a:t>를 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이용하여 </a:t>
            </a:r>
            <a:r>
              <a:rPr lang="ko-KR" altLang="en-US" sz="1600" dirty="0">
                <a:latin typeface="+mj-lt"/>
              </a:rPr>
              <a:t>빈발항목집합을 추출하기 위해 고안된 </a:t>
            </a:r>
            <a:r>
              <a:rPr lang="ko-KR" altLang="en-US" sz="1600" dirty="0" smtClean="0">
                <a:latin typeface="+mj-lt"/>
              </a:rPr>
              <a:t>방법이다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불필요한 후보 </a:t>
            </a:r>
            <a:r>
              <a:rPr lang="ko-KR" altLang="en-US" sz="1600" dirty="0" smtClean="0">
                <a:latin typeface="+mj-lt"/>
              </a:rPr>
              <a:t>빈발항목집합을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생성 </a:t>
            </a:r>
            <a:r>
              <a:rPr lang="ko-KR" altLang="en-US" sz="1600" dirty="0">
                <a:latin typeface="+mj-lt"/>
              </a:rPr>
              <a:t>하지 않음으로써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dirty="0" err="1">
                <a:latin typeface="+mj-lt"/>
              </a:rPr>
              <a:t>Apriori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알고리즘보다 빠르게 빈발항목집합을 </a:t>
            </a:r>
            <a:r>
              <a:rPr lang="ko-KR" altLang="en-US" sz="1600" dirty="0" smtClean="0">
                <a:latin typeface="+mj-lt"/>
              </a:rPr>
              <a:t>추출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lt"/>
              </a:rPr>
              <a:t>- FP </a:t>
            </a:r>
            <a:r>
              <a:rPr lang="en-US" altLang="ko-KR" sz="1600" dirty="0">
                <a:latin typeface="+mj-lt"/>
              </a:rPr>
              <a:t>GROWTH </a:t>
            </a:r>
            <a:r>
              <a:rPr lang="ko-KR" altLang="en-US" sz="1600" dirty="0" smtClean="0">
                <a:latin typeface="+mj-lt"/>
              </a:rPr>
              <a:t>알고리즘은 데이터 집합을 단 </a:t>
            </a:r>
            <a:r>
              <a:rPr lang="en-US" altLang="ko-KR" sz="1600" dirty="0" smtClean="0">
                <a:latin typeface="+mj-lt"/>
              </a:rPr>
              <a:t>2</a:t>
            </a:r>
            <a:r>
              <a:rPr lang="ko-KR" altLang="en-US" sz="1600" dirty="0" smtClean="0">
                <a:latin typeface="+mj-lt"/>
              </a:rPr>
              <a:t>번만 검색하게 되어 훨씬 효율적인 처리와 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j-lt"/>
              </a:rPr>
              <a:t>  빠른 속도를 냄</a:t>
            </a:r>
            <a:endParaRPr lang="en-US" altLang="ko-KR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6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8047" y="6481497"/>
            <a:ext cx="5779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2"/>
              </a:rPr>
              <a:t>https</a:t>
            </a:r>
            <a:r>
              <a:rPr lang="en-US" altLang="ko-KR" sz="1400" dirty="0">
                <a:hlinkClick r:id="rId2"/>
              </a:rPr>
              <a:t>://1ambda.github.io/data-analysis/pattern-discovery-1/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+mj-lt"/>
              </a:rPr>
              <a:t>분석 알고리즘</a:t>
            </a:r>
            <a:endParaRPr lang="en-US" altLang="ko-KR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27396" y="1832956"/>
            <a:ext cx="1356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2000" b="1" dirty="0" smtClean="0"/>
              <a:t>ECLAT</a:t>
            </a:r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09384" y="2706535"/>
            <a:ext cx="10437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lt"/>
              </a:rPr>
              <a:t>- ECLAT </a:t>
            </a:r>
            <a:r>
              <a:rPr lang="ko-KR" altLang="en-US" sz="1600" dirty="0" smtClean="0">
                <a:latin typeface="+mj-lt"/>
              </a:rPr>
              <a:t>알고리즘은 </a:t>
            </a:r>
            <a:r>
              <a:rPr lang="ko-KR" altLang="en-US" sz="1600" dirty="0">
                <a:latin typeface="+mj-lt"/>
              </a:rPr>
              <a:t>설정된 교차점을 사용하는 깊이 우선 검색 </a:t>
            </a:r>
            <a:r>
              <a:rPr lang="ko-KR" altLang="en-US" sz="1600" dirty="0" smtClean="0">
                <a:latin typeface="+mj-lt"/>
              </a:rPr>
              <a:t>알고리즘</a:t>
            </a:r>
            <a:endParaRPr lang="en-US" altLang="ko-KR" sz="16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/>
              <a:t>- ECLAT </a:t>
            </a:r>
            <a:r>
              <a:rPr lang="ko-KR" altLang="en-US" sz="1600" dirty="0" smtClean="0"/>
              <a:t>알고리즘은</a:t>
            </a:r>
            <a:r>
              <a:rPr lang="ko-KR" altLang="en-US" sz="1600" dirty="0">
                <a:latin typeface="+mj-lt"/>
              </a:rPr>
              <a:t> </a:t>
            </a:r>
            <a:r>
              <a:rPr lang="ko-KR" altLang="en-US" sz="1600" dirty="0" smtClean="0">
                <a:latin typeface="+mj-lt"/>
              </a:rPr>
              <a:t>항목</a:t>
            </a:r>
            <a:r>
              <a:rPr lang="en-US" altLang="ko-KR" sz="1600" dirty="0" smtClean="0">
                <a:latin typeface="+mj-lt"/>
              </a:rPr>
              <a:t>(item)</a:t>
            </a:r>
            <a:r>
              <a:rPr lang="ko-KR" altLang="en-US" sz="1600" dirty="0">
                <a:latin typeface="+mj-lt"/>
              </a:rPr>
              <a:t> 기준으로 접근하는 방법이다</a:t>
            </a:r>
            <a:r>
              <a:rPr lang="en-US" altLang="ko-KR" sz="1600" dirty="0" smtClean="0">
                <a:latin typeface="+mj-lt"/>
              </a:rPr>
              <a:t>. </a:t>
            </a:r>
          </a:p>
          <a:p>
            <a:r>
              <a:rPr lang="en-US" altLang="ko-KR" sz="1600" dirty="0" smtClean="0">
                <a:latin typeface="+mj-lt"/>
              </a:rPr>
              <a:t>  </a:t>
            </a:r>
            <a:r>
              <a:rPr lang="en-US" altLang="ko-KR" sz="1600" dirty="0" err="1" smtClean="0">
                <a:latin typeface="+mj-lt"/>
              </a:rPr>
              <a:t>diffset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연산을 </a:t>
            </a:r>
            <a:r>
              <a:rPr lang="ko-KR" altLang="en-US" sz="1600" dirty="0">
                <a:latin typeface="+mj-lt"/>
              </a:rPr>
              <a:t>이용하여 공간을 많이 아낄 </a:t>
            </a:r>
            <a:r>
              <a:rPr lang="ko-KR" altLang="en-US" sz="1600" dirty="0" smtClean="0">
                <a:latin typeface="+mj-lt"/>
              </a:rPr>
              <a:t>수 있다</a:t>
            </a:r>
            <a:r>
              <a:rPr lang="en-US" altLang="ko-KR" sz="1600" dirty="0" smtClean="0">
                <a:latin typeface="+mj-lt"/>
              </a:rPr>
              <a:t>.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3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모서리가 둥근 직사각형 167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APRIORI – 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0" y="806998"/>
            <a:ext cx="3884390" cy="259855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85360" y="1893235"/>
            <a:ext cx="611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최소 지지도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기준으로 </a:t>
            </a:r>
            <a:r>
              <a:rPr lang="en-US" altLang="ko-KR" dirty="0" smtClean="0"/>
              <a:t>511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연관분석</a:t>
            </a:r>
            <a:r>
              <a:rPr lang="ko-KR" altLang="en-US" dirty="0" smtClean="0"/>
              <a:t> 결과 조회 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80580" y="3359848"/>
            <a:ext cx="25837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+mj-lt"/>
              </a:rPr>
              <a:t>지지도 </a:t>
            </a:r>
            <a:r>
              <a:rPr lang="en-US" altLang="ko-KR" sz="900" dirty="0" smtClean="0">
                <a:latin typeface="+mj-lt"/>
              </a:rPr>
              <a:t>1.0 </a:t>
            </a:r>
            <a:r>
              <a:rPr lang="ko-KR" altLang="en-US" sz="900" dirty="0" smtClean="0">
                <a:latin typeface="+mj-lt"/>
              </a:rPr>
              <a:t>미만은 데이터가 많아서 </a:t>
            </a:r>
            <a:r>
              <a:rPr lang="en-US" altLang="ko-KR" sz="900" dirty="0" smtClean="0">
                <a:latin typeface="+mj-lt"/>
              </a:rPr>
              <a:t>RAM </a:t>
            </a:r>
            <a:r>
              <a:rPr lang="ko-KR" altLang="en-US" sz="900" dirty="0" smtClean="0">
                <a:latin typeface="+mj-lt"/>
              </a:rPr>
              <a:t>초과</a:t>
            </a:r>
            <a:endParaRPr lang="ko-KR" altLang="en-US" sz="9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40" y="3684140"/>
            <a:ext cx="7205334" cy="284250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904870" y="4608572"/>
            <a:ext cx="2935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위의 결과를 바탕으로 </a:t>
            </a:r>
            <a:endParaRPr lang="en-US" altLang="ko-KR" dirty="0" smtClean="0"/>
          </a:p>
          <a:p>
            <a:r>
              <a:rPr lang="ko-KR" altLang="en-US" dirty="0" smtClean="0"/>
              <a:t>신뢰도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과 향상도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을 추출한 결과 </a:t>
            </a:r>
            <a:r>
              <a:rPr lang="en-US" altLang="ko-KR" dirty="0" smtClean="0"/>
              <a:t>18660</a:t>
            </a:r>
            <a:r>
              <a:rPr lang="ko-KR" altLang="en-US" dirty="0" smtClean="0"/>
              <a:t>개의</a:t>
            </a:r>
            <a:endParaRPr lang="en-US" altLang="ko-KR" dirty="0" smtClean="0"/>
          </a:p>
          <a:p>
            <a:r>
              <a:rPr lang="ko-KR" altLang="en-US" dirty="0" smtClean="0"/>
              <a:t>결과가 조회 됨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848" y="4040625"/>
            <a:ext cx="7205334" cy="278464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359068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76" y="127832"/>
            <a:ext cx="3613586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APRIORI – 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미포함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3590680"/>
            <a:ext cx="12192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" y="1162528"/>
            <a:ext cx="6119411" cy="18725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6" y="4092854"/>
            <a:ext cx="6179069" cy="252338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381345" y="1995336"/>
            <a:ext cx="588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최소 지지도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기준으로 </a:t>
            </a:r>
            <a:r>
              <a:rPr lang="en-US" altLang="ko-KR" dirty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연관분석</a:t>
            </a:r>
            <a:r>
              <a:rPr lang="ko-KR" altLang="en-US" dirty="0" smtClean="0"/>
              <a:t> 결과 조회 됨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750996" y="4900663"/>
            <a:ext cx="5363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위의 결과를 바탕으로 </a:t>
            </a:r>
            <a:endParaRPr lang="en-US" altLang="ko-KR" dirty="0"/>
          </a:p>
          <a:p>
            <a:r>
              <a:rPr lang="ko-KR" altLang="en-US" dirty="0" smtClean="0"/>
              <a:t>최소 신뢰도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과 최소 향상도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을 </a:t>
            </a:r>
            <a:r>
              <a:rPr lang="ko-KR" altLang="en-US" dirty="0"/>
              <a:t>추출한 결과 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결과가 </a:t>
            </a:r>
            <a:r>
              <a:rPr lang="ko-KR" altLang="en-US" dirty="0"/>
              <a:t>조회 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3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02276" y="127832"/>
            <a:ext cx="3734184" cy="437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분석 결과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FP GROWTH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– NULL </a:t>
            </a:r>
            <a:r>
              <a:rPr lang="ko-KR" altLang="en-US" sz="1600" b="1" dirty="0" smtClean="0">
                <a:solidFill>
                  <a:schemeClr val="tx1"/>
                </a:solidFill>
                <a:latin typeface="+mj-lt"/>
              </a:rPr>
              <a:t>포함</a:t>
            </a:r>
            <a:r>
              <a:rPr lang="en-US" altLang="ko-KR" sz="1600" b="1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3" y="1272184"/>
            <a:ext cx="5038968" cy="49921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74579" y="3376470"/>
            <a:ext cx="265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RAM </a:t>
            </a:r>
            <a:r>
              <a:rPr lang="ko-KR" altLang="en-US" dirty="0" smtClean="0"/>
              <a:t>초과로 확인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02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518</Words>
  <Application>Microsoft Office PowerPoint</Application>
  <PresentationFormat>와이드스크린</PresentationFormat>
  <Paragraphs>90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Snetsystems</cp:lastModifiedBy>
  <cp:revision>257</cp:revision>
  <dcterms:created xsi:type="dcterms:W3CDTF">2019-12-19T04:18:13Z</dcterms:created>
  <dcterms:modified xsi:type="dcterms:W3CDTF">2020-08-04T08:04:29Z</dcterms:modified>
</cp:coreProperties>
</file>