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2"/>
  </p:notesMasterIdLst>
  <p:sldIdLst>
    <p:sldId id="256" r:id="rId3"/>
    <p:sldId id="257" r:id="rId4"/>
    <p:sldId id="258" r:id="rId5"/>
    <p:sldId id="314" r:id="rId6"/>
    <p:sldId id="333" r:id="rId7"/>
    <p:sldId id="312" r:id="rId8"/>
    <p:sldId id="323" r:id="rId9"/>
    <p:sldId id="326" r:id="rId10"/>
    <p:sldId id="306" r:id="rId11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356870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713105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069975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426210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1783080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139315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2496185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2852420" algn="l" defTabSz="3568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621"/>
  </p:normalViewPr>
  <p:slideViewPr>
    <p:cSldViewPr snapToGrid="0" snapToObjects="1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13105" latinLnBrk="0">
      <a:defRPr sz="900">
        <a:latin typeface="+mj-lt"/>
        <a:ea typeface="+mj-ea"/>
        <a:cs typeface="+mj-cs"/>
        <a:sym typeface="等线"/>
      </a:defRPr>
    </a:lvl1pPr>
    <a:lvl2pPr indent="228600" defTabSz="713105" latinLnBrk="0">
      <a:defRPr sz="900">
        <a:latin typeface="+mj-lt"/>
        <a:ea typeface="+mj-ea"/>
        <a:cs typeface="+mj-cs"/>
        <a:sym typeface="等线"/>
      </a:defRPr>
    </a:lvl2pPr>
    <a:lvl3pPr indent="457200" defTabSz="713105" latinLnBrk="0">
      <a:defRPr sz="900">
        <a:latin typeface="+mj-lt"/>
        <a:ea typeface="+mj-ea"/>
        <a:cs typeface="+mj-cs"/>
        <a:sym typeface="等线"/>
      </a:defRPr>
    </a:lvl3pPr>
    <a:lvl4pPr indent="685800" defTabSz="713105" latinLnBrk="0">
      <a:defRPr sz="900">
        <a:latin typeface="+mj-lt"/>
        <a:ea typeface="+mj-ea"/>
        <a:cs typeface="+mj-cs"/>
        <a:sym typeface="等线"/>
      </a:defRPr>
    </a:lvl4pPr>
    <a:lvl5pPr indent="914400" defTabSz="713105" latinLnBrk="0">
      <a:defRPr sz="900">
        <a:latin typeface="+mj-lt"/>
        <a:ea typeface="+mj-ea"/>
        <a:cs typeface="+mj-cs"/>
        <a:sym typeface="等线"/>
      </a:defRPr>
    </a:lvl5pPr>
    <a:lvl6pPr indent="1143000" defTabSz="713105" latinLnBrk="0">
      <a:defRPr sz="900">
        <a:latin typeface="+mj-lt"/>
        <a:ea typeface="+mj-ea"/>
        <a:cs typeface="+mj-cs"/>
        <a:sym typeface="等线"/>
      </a:defRPr>
    </a:lvl6pPr>
    <a:lvl7pPr indent="1371600" defTabSz="713105" latinLnBrk="0">
      <a:defRPr sz="900">
        <a:latin typeface="+mj-lt"/>
        <a:ea typeface="+mj-ea"/>
        <a:cs typeface="+mj-cs"/>
        <a:sym typeface="等线"/>
      </a:defRPr>
    </a:lvl7pPr>
    <a:lvl8pPr indent="1600200" defTabSz="713105" latinLnBrk="0">
      <a:defRPr sz="900">
        <a:latin typeface="+mj-lt"/>
        <a:ea typeface="+mj-ea"/>
        <a:cs typeface="+mj-cs"/>
        <a:sym typeface="等线"/>
      </a:defRPr>
    </a:lvl8pPr>
    <a:lvl9pPr indent="1828800" defTabSz="713105" latinLnBrk="0">
      <a:defRPr sz="9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7069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80033" y="2368296"/>
            <a:ext cx="5579412" cy="4892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  <a:lvl2pPr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2pPr>
            <a:lvl3pPr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3pPr>
            <a:lvl4pPr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4pPr>
            <a:lvl5pPr>
              <a:defRPr lang="zh-CN" altLang="en-US" sz="3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1"/>
          <p:cNvSpPr txBox="1"/>
          <p:nvPr/>
        </p:nvSpPr>
        <p:spPr>
          <a:xfrm>
            <a:off x="3284220" y="2476501"/>
            <a:ext cx="2575561" cy="193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">
                <a:solidFill>
                  <a:srgbClr val="FFFFFF">
                    <a:alpha val="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400">
                <a:solidFill>
                  <a:srgbClr val="FFFFFF">
                    <a:alpha val="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ibaotu.com</a:t>
            </a:r>
          </a:p>
        </p:txBody>
      </p:sp>
      <p:sp>
        <p:nvSpPr>
          <p:cNvPr id="44" name="矩形 1"/>
          <p:cNvSpPr/>
          <p:nvPr/>
        </p:nvSpPr>
        <p:spPr>
          <a:xfrm>
            <a:off x="3093666" y="2604466"/>
            <a:ext cx="2963168" cy="802637"/>
          </a:xfrm>
          <a:prstGeom prst="rect">
            <a:avLst/>
          </a:prstGeom>
          <a:solidFill>
            <a:srgbClr val="17324D"/>
          </a:solidFill>
          <a:ln w="12700">
            <a:solidFill>
              <a:srgbClr val="17324D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  <a:endParaRPr/>
          </a:p>
        </p:txBody>
      </p:sp>
      <p:sp>
        <p:nvSpPr>
          <p:cNvPr id="45" name="直接连接符 4"/>
          <p:cNvSpPr/>
          <p:nvPr/>
        </p:nvSpPr>
        <p:spPr>
          <a:xfrm flipH="1">
            <a:off x="3954379" y="1647411"/>
            <a:ext cx="736891" cy="736891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直接连接符 11"/>
          <p:cNvSpPr/>
          <p:nvPr/>
        </p:nvSpPr>
        <p:spPr>
          <a:xfrm flipH="1">
            <a:off x="4322824" y="3498027"/>
            <a:ext cx="736891" cy="736891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252"/>
            <a:ext cx="681220" cy="8542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093666" y="2787358"/>
            <a:ext cx="2963168" cy="442718"/>
          </a:xfrm>
          <a:prstGeom prst="rect">
            <a:avLst/>
          </a:prstGeom>
        </p:spPr>
        <p:txBody>
          <a:bodyPr/>
          <a:lstStyle>
            <a:lvl1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1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  <a:lvl2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1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2pPr>
            <a:lvl3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1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3pPr>
            <a:lvl4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1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4pPr>
            <a:lvl5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5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093666" y="1997835"/>
            <a:ext cx="2963168" cy="538163"/>
          </a:xfrm>
          <a:prstGeom prst="rect">
            <a:avLst/>
          </a:prstGeom>
        </p:spPr>
        <p:txBody>
          <a:bodyPr/>
          <a:lstStyle>
            <a:lvl1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  <a:lvl2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2pPr>
            <a:lvl3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3pPr>
            <a:lvl4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0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4pPr>
            <a:lvl5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5pPr>
          </a:lstStyle>
          <a:p>
            <a:pPr lvl="0"/>
            <a:r>
              <a:rPr lang="zh-CN" altLang="en-US" dirty="0"/>
              <a:t>输入标题号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2" name="Image" descr="Imag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1247" y="273896"/>
            <a:ext cx="851165" cy="80895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1"/>
          <p:cNvSpPr/>
          <p:nvPr/>
        </p:nvSpPr>
        <p:spPr>
          <a:xfrm>
            <a:off x="1584434" y="2538248"/>
            <a:ext cx="2345635" cy="635880"/>
          </a:xfrm>
          <a:prstGeom prst="rect">
            <a:avLst/>
          </a:prstGeom>
          <a:solidFill>
            <a:srgbClr val="17324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  <a:endParaRPr/>
          </a:p>
        </p:txBody>
      </p:sp>
      <p:sp>
        <p:nvSpPr>
          <p:cNvPr id="57" name="文本框 29"/>
          <p:cNvSpPr txBox="1"/>
          <p:nvPr/>
        </p:nvSpPr>
        <p:spPr>
          <a:xfrm>
            <a:off x="1719183" y="2549287"/>
            <a:ext cx="2076138" cy="624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r>
              <a:t>目录</a:t>
            </a:r>
          </a:p>
        </p:txBody>
      </p:sp>
      <p:grpSp>
        <p:nvGrpSpPr>
          <p:cNvPr id="60" name="组合 13"/>
          <p:cNvGrpSpPr/>
          <p:nvPr/>
        </p:nvGrpSpPr>
        <p:grpSpPr>
          <a:xfrm>
            <a:off x="1760872" y="1485422"/>
            <a:ext cx="806801" cy="806801"/>
            <a:chOff x="0" y="0"/>
            <a:chExt cx="806800" cy="806800"/>
          </a:xfrm>
        </p:grpSpPr>
        <p:sp>
          <p:nvSpPr>
            <p:cNvPr id="58" name="直接连接符 10"/>
            <p:cNvSpPr/>
            <p:nvPr/>
          </p:nvSpPr>
          <p:spPr>
            <a:xfrm flipH="1">
              <a:off x="-1" y="-1"/>
              <a:ext cx="806801" cy="806801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直接连接符 32"/>
            <p:cNvSpPr/>
            <p:nvPr/>
          </p:nvSpPr>
          <p:spPr>
            <a:xfrm flipH="1">
              <a:off x="343597" y="398247"/>
              <a:ext cx="308803" cy="308803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3" name="组合 14"/>
          <p:cNvGrpSpPr/>
          <p:nvPr/>
        </p:nvGrpSpPr>
        <p:grpSpPr>
          <a:xfrm>
            <a:off x="2865748" y="3411289"/>
            <a:ext cx="806801" cy="806801"/>
            <a:chOff x="0" y="0"/>
            <a:chExt cx="806800" cy="806800"/>
          </a:xfrm>
        </p:grpSpPr>
        <p:sp>
          <p:nvSpPr>
            <p:cNvPr id="61" name="直接连接符 33"/>
            <p:cNvSpPr/>
            <p:nvPr/>
          </p:nvSpPr>
          <p:spPr>
            <a:xfrm flipH="1">
              <a:off x="-1" y="-1"/>
              <a:ext cx="806801" cy="806801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直接连接符 34"/>
            <p:cNvSpPr/>
            <p:nvPr/>
          </p:nvSpPr>
          <p:spPr>
            <a:xfrm flipH="1">
              <a:off x="343597" y="398247"/>
              <a:ext cx="308803" cy="308803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64" name="图片 22" descr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252"/>
            <a:ext cx="681220" cy="8542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矩形 25"/>
          <p:cNvSpPr/>
          <p:nvPr/>
        </p:nvSpPr>
        <p:spPr>
          <a:xfrm>
            <a:off x="178904" y="160421"/>
            <a:ext cx="8796133" cy="5390147"/>
          </a:xfrm>
          <a:prstGeom prst="rect">
            <a:avLst/>
          </a:prstGeom>
          <a:ln w="12700">
            <a:solidFill>
              <a:srgbClr val="17324D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47" y="273896"/>
            <a:ext cx="851165" cy="8089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80033" y="2368296"/>
            <a:ext cx="5579412" cy="4892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  <a:lvl2pPr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2pPr>
            <a:lvl3pPr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3pPr>
            <a:lvl4pPr>
              <a:defRPr lang="zh-CN" altLang="en-US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4pPr>
            <a:lvl5pPr>
              <a:defRPr lang="zh-CN" altLang="en-US" sz="3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"/>
          <p:cNvSpPr txBox="1"/>
          <p:nvPr/>
        </p:nvSpPr>
        <p:spPr>
          <a:xfrm>
            <a:off x="3284220" y="2476501"/>
            <a:ext cx="2575561" cy="193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">
                <a:solidFill>
                  <a:srgbClr val="FFFFFF">
                    <a:alpha val="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400"/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400">
                <a:solidFill>
                  <a:srgbClr val="FFFFFF">
                    <a:alpha val="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400"/>
              <a:t>ibaotu.com</a:t>
            </a:r>
          </a:p>
        </p:txBody>
      </p:sp>
      <p:sp>
        <p:nvSpPr>
          <p:cNvPr id="31" name="直接连接符 30"/>
          <p:cNvSpPr/>
          <p:nvPr/>
        </p:nvSpPr>
        <p:spPr>
          <a:xfrm>
            <a:off x="5677623" y="625359"/>
            <a:ext cx="1333882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2" name="图片 21" descr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252"/>
            <a:ext cx="681220" cy="8542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矩形 24"/>
          <p:cNvSpPr/>
          <p:nvPr/>
        </p:nvSpPr>
        <p:spPr>
          <a:xfrm>
            <a:off x="178904" y="160421"/>
            <a:ext cx="8796133" cy="5390147"/>
          </a:xfrm>
          <a:prstGeom prst="rect">
            <a:avLst/>
          </a:prstGeom>
          <a:ln w="12700">
            <a:solidFill>
              <a:srgbClr val="17324D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34" name="直接连接符 31"/>
          <p:cNvSpPr/>
          <p:nvPr/>
        </p:nvSpPr>
        <p:spPr>
          <a:xfrm>
            <a:off x="2087103" y="625359"/>
            <a:ext cx="1333882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47" y="273896"/>
            <a:ext cx="851165" cy="8089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20986" y="368386"/>
            <a:ext cx="2256638" cy="471488"/>
          </a:xfrm>
          <a:prstGeom prst="rect">
            <a:avLst/>
          </a:prstGeom>
        </p:spPr>
        <p:txBody>
          <a:bodyPr/>
          <a:lstStyle>
            <a:lvl1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  <a:lvl2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2pPr>
            <a:lvl3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3pPr>
            <a:lvl4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4pPr>
            <a:lvl5pPr marL="0" marR="0" indent="0" algn="ctr" defTabSz="35687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字魂59号-创粗黑"/>
                <a:ea typeface="字魂59号-创粗黑"/>
                <a:cs typeface="字魂59号-创粗黑"/>
                <a:sym typeface="字魂59号-创粗黑"/>
              </a:defRPr>
            </a:lvl5pPr>
          </a:lstStyle>
          <a:p>
            <a:pPr lvl="0"/>
            <a:r>
              <a:rPr lang="zh-CN" altLang="en-US" dirty="0"/>
              <a:t>单击添加标题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49999" y="1083497"/>
            <a:ext cx="6844002" cy="13782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0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1"/>
          <p:cNvSpPr/>
          <p:nvPr/>
        </p:nvSpPr>
        <p:spPr>
          <a:xfrm>
            <a:off x="1584434" y="2538248"/>
            <a:ext cx="2345635" cy="635880"/>
          </a:xfrm>
          <a:prstGeom prst="rect">
            <a:avLst/>
          </a:prstGeom>
          <a:solidFill>
            <a:srgbClr val="17324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  <a:endParaRPr sz="1400"/>
          </a:p>
        </p:txBody>
      </p:sp>
      <p:sp>
        <p:nvSpPr>
          <p:cNvPr id="57" name="文本框 29"/>
          <p:cNvSpPr txBox="1"/>
          <p:nvPr/>
        </p:nvSpPr>
        <p:spPr>
          <a:xfrm>
            <a:off x="1719183" y="2549287"/>
            <a:ext cx="2076138" cy="624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r>
              <a:t>目录</a:t>
            </a:r>
          </a:p>
        </p:txBody>
      </p:sp>
      <p:grpSp>
        <p:nvGrpSpPr>
          <p:cNvPr id="60" name="组合 13"/>
          <p:cNvGrpSpPr/>
          <p:nvPr/>
        </p:nvGrpSpPr>
        <p:grpSpPr>
          <a:xfrm>
            <a:off x="1760872" y="1485422"/>
            <a:ext cx="806801" cy="806801"/>
            <a:chOff x="0" y="0"/>
            <a:chExt cx="806800" cy="806800"/>
          </a:xfrm>
        </p:grpSpPr>
        <p:sp>
          <p:nvSpPr>
            <p:cNvPr id="58" name="直接连接符 10"/>
            <p:cNvSpPr/>
            <p:nvPr/>
          </p:nvSpPr>
          <p:spPr>
            <a:xfrm flipH="1">
              <a:off x="-1" y="-1"/>
              <a:ext cx="806801" cy="806801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直接连接符 32"/>
            <p:cNvSpPr/>
            <p:nvPr/>
          </p:nvSpPr>
          <p:spPr>
            <a:xfrm flipH="1">
              <a:off x="343597" y="398247"/>
              <a:ext cx="308803" cy="308803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3" name="组合 14"/>
          <p:cNvGrpSpPr/>
          <p:nvPr/>
        </p:nvGrpSpPr>
        <p:grpSpPr>
          <a:xfrm>
            <a:off x="2865748" y="3411289"/>
            <a:ext cx="806801" cy="806801"/>
            <a:chOff x="0" y="0"/>
            <a:chExt cx="806800" cy="806800"/>
          </a:xfrm>
        </p:grpSpPr>
        <p:sp>
          <p:nvSpPr>
            <p:cNvPr id="61" name="直接连接符 33"/>
            <p:cNvSpPr/>
            <p:nvPr/>
          </p:nvSpPr>
          <p:spPr>
            <a:xfrm flipH="1">
              <a:off x="-1" y="-1"/>
              <a:ext cx="806801" cy="806801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直接连接符 34"/>
            <p:cNvSpPr/>
            <p:nvPr/>
          </p:nvSpPr>
          <p:spPr>
            <a:xfrm flipH="1">
              <a:off x="343597" y="398247"/>
              <a:ext cx="308803" cy="308803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64" name="图片 22" descr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252"/>
            <a:ext cx="681220" cy="8542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矩形 25"/>
          <p:cNvSpPr/>
          <p:nvPr/>
        </p:nvSpPr>
        <p:spPr>
          <a:xfrm>
            <a:off x="178904" y="160421"/>
            <a:ext cx="8796133" cy="5390147"/>
          </a:xfrm>
          <a:prstGeom prst="rect">
            <a:avLst/>
          </a:prstGeom>
          <a:ln w="12700">
            <a:solidFill>
              <a:srgbClr val="17324D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400"/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47" y="273896"/>
            <a:ext cx="851165" cy="8089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1"/>
          <p:cNvSpPr txBox="1"/>
          <p:nvPr/>
        </p:nvSpPr>
        <p:spPr>
          <a:xfrm>
            <a:off x="3284220" y="2476501"/>
            <a:ext cx="2575561" cy="193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">
                <a:solidFill>
                  <a:srgbClr val="FFFFFF">
                    <a:alpha val="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400"/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400">
                <a:solidFill>
                  <a:srgbClr val="FFFFFF">
                    <a:alpha val="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400"/>
              <a:t>ibaotu.com</a:t>
            </a:r>
          </a:p>
        </p:txBody>
      </p:sp>
      <p:sp>
        <p:nvSpPr>
          <p:cNvPr id="75" name="文本框 7"/>
          <p:cNvSpPr txBox="1"/>
          <p:nvPr/>
        </p:nvSpPr>
        <p:spPr>
          <a:xfrm>
            <a:off x="3102594" y="2531784"/>
            <a:ext cx="2938812" cy="637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3600">
                <a:solidFill>
                  <a:srgbClr val="808080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  <a:r>
              <a:rPr sz="1400"/>
              <a:t>Thank you!</a:t>
            </a:r>
          </a:p>
        </p:txBody>
      </p:sp>
      <p:grpSp>
        <p:nvGrpSpPr>
          <p:cNvPr id="78" name="组合 15"/>
          <p:cNvGrpSpPr/>
          <p:nvPr/>
        </p:nvGrpSpPr>
        <p:grpSpPr>
          <a:xfrm>
            <a:off x="3461849" y="1481383"/>
            <a:ext cx="2220301" cy="568420"/>
            <a:chOff x="0" y="0"/>
            <a:chExt cx="2220299" cy="568418"/>
          </a:xfrm>
        </p:grpSpPr>
        <p:sp>
          <p:nvSpPr>
            <p:cNvPr id="76" name="矩形 1"/>
            <p:cNvSpPr/>
            <p:nvPr/>
          </p:nvSpPr>
          <p:spPr>
            <a:xfrm>
              <a:off x="90809" y="0"/>
              <a:ext cx="2047461" cy="568419"/>
            </a:xfrm>
            <a:prstGeom prst="rect">
              <a:avLst/>
            </a:prstGeom>
            <a:solidFill>
              <a:srgbClr val="1732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  <a:endParaRPr sz="1400"/>
            </a:p>
          </p:txBody>
        </p:sp>
        <p:sp>
          <p:nvSpPr>
            <p:cNvPr id="77" name="文本框 43"/>
            <p:cNvSpPr txBox="1"/>
            <p:nvPr/>
          </p:nvSpPr>
          <p:spPr>
            <a:xfrm>
              <a:off x="0" y="90476"/>
              <a:ext cx="2220300" cy="37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  <a:r>
                <a:rPr sz="1400"/>
                <a:t>zychen@nju.edu.cn</a:t>
              </a:r>
            </a:p>
            <a:p>
              <a:pPr algn="ctr">
                <a:defRPr sz="1000" b="1">
                  <a:solidFill>
                    <a:srgbClr val="FFFFFF"/>
                  </a:solidFill>
                </a:defRPr>
              </a:pPr>
              <a:r>
                <a:rPr sz="1400"/>
                <a:t>fangchunrong@nju.edu.cn</a:t>
              </a:r>
            </a:p>
          </p:txBody>
        </p:sp>
      </p:grpSp>
      <p:sp>
        <p:nvSpPr>
          <p:cNvPr id="79" name="直接连接符 9"/>
          <p:cNvSpPr/>
          <p:nvPr/>
        </p:nvSpPr>
        <p:spPr>
          <a:xfrm flipH="1">
            <a:off x="3129160" y="1143202"/>
            <a:ext cx="846998" cy="1005740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直接连接符 14"/>
          <p:cNvSpPr/>
          <p:nvPr/>
        </p:nvSpPr>
        <p:spPr>
          <a:xfrm flipH="1">
            <a:off x="4819752" y="2434339"/>
            <a:ext cx="1887674" cy="2241463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直接连接符 16"/>
          <p:cNvSpPr/>
          <p:nvPr/>
        </p:nvSpPr>
        <p:spPr>
          <a:xfrm flipH="1">
            <a:off x="5545225" y="3536884"/>
            <a:ext cx="605289" cy="718733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2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252"/>
            <a:ext cx="681220" cy="8542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 19"/>
          <p:cNvSpPr/>
          <p:nvPr/>
        </p:nvSpPr>
        <p:spPr>
          <a:xfrm>
            <a:off x="178904" y="160421"/>
            <a:ext cx="8796133" cy="5390147"/>
          </a:xfrm>
          <a:prstGeom prst="rect">
            <a:avLst/>
          </a:prstGeom>
          <a:ln w="12700">
            <a:solidFill>
              <a:srgbClr val="17324D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400"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Image" descr="Imag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1247" y="273896"/>
            <a:ext cx="851165" cy="80895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5"/>
          <p:cNvGrpSpPr/>
          <p:nvPr/>
        </p:nvGrpSpPr>
        <p:grpSpPr>
          <a:xfrm>
            <a:off x="1467874" y="3190313"/>
            <a:ext cx="6208250" cy="633847"/>
            <a:chOff x="0" y="0"/>
            <a:chExt cx="6208248" cy="633845"/>
          </a:xfrm>
        </p:grpSpPr>
        <p:sp>
          <p:nvSpPr>
            <p:cNvPr id="2" name="矩形 1"/>
            <p:cNvSpPr/>
            <p:nvPr/>
          </p:nvSpPr>
          <p:spPr>
            <a:xfrm>
              <a:off x="314371" y="0"/>
              <a:ext cx="5579509" cy="633846"/>
            </a:xfrm>
            <a:prstGeom prst="rect">
              <a:avLst/>
            </a:prstGeom>
            <a:solidFill>
              <a:srgbClr val="1732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  <a:endParaRPr/>
            </a:p>
          </p:txBody>
        </p:sp>
        <p:sp>
          <p:nvSpPr>
            <p:cNvPr id="3" name="文本框 43"/>
            <p:cNvSpPr txBox="1"/>
            <p:nvPr/>
          </p:nvSpPr>
          <p:spPr>
            <a:xfrm>
              <a:off x="0" y="137852"/>
              <a:ext cx="620824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  <a:r>
                <a:t>南京大学 软件学院 iSE实验室</a:t>
              </a:r>
            </a:p>
          </p:txBody>
        </p:sp>
      </p:grpSp>
      <p:sp>
        <p:nvSpPr>
          <p:cNvPr id="5" name="直接连接符 9"/>
          <p:cNvSpPr/>
          <p:nvPr/>
        </p:nvSpPr>
        <p:spPr>
          <a:xfrm flipH="1">
            <a:off x="6786278" y="3251137"/>
            <a:ext cx="846997" cy="1005739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直接连接符 14"/>
          <p:cNvSpPr/>
          <p:nvPr/>
        </p:nvSpPr>
        <p:spPr>
          <a:xfrm flipH="1">
            <a:off x="854218" y="976021"/>
            <a:ext cx="1887673" cy="2241463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直接连接符 16"/>
          <p:cNvSpPr/>
          <p:nvPr/>
        </p:nvSpPr>
        <p:spPr>
          <a:xfrm flipH="1">
            <a:off x="1286259" y="1582697"/>
            <a:ext cx="605288" cy="718734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矩形 13"/>
          <p:cNvSpPr/>
          <p:nvPr/>
        </p:nvSpPr>
        <p:spPr>
          <a:xfrm>
            <a:off x="178904" y="160421"/>
            <a:ext cx="8796133" cy="5390147"/>
          </a:xfrm>
          <a:prstGeom prst="rect">
            <a:avLst/>
          </a:prstGeom>
          <a:ln w="12700">
            <a:solidFill>
              <a:srgbClr val="17324D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组合 8"/>
          <p:cNvGrpSpPr/>
          <p:nvPr/>
        </p:nvGrpSpPr>
        <p:grpSpPr>
          <a:xfrm>
            <a:off x="3476064" y="1169266"/>
            <a:ext cx="1038758" cy="961664"/>
            <a:chOff x="0" y="0"/>
            <a:chExt cx="1038757" cy="961662"/>
          </a:xfrm>
        </p:grpSpPr>
        <p:pic>
          <p:nvPicPr>
            <p:cNvPr id="9" name="图片 3" descr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0"/>
              <a:ext cx="777316" cy="96166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0" name="直接连接符 16"/>
            <p:cNvSpPr/>
            <p:nvPr/>
          </p:nvSpPr>
          <p:spPr>
            <a:xfrm flipH="1">
              <a:off x="1023919" y="0"/>
              <a:ext cx="14839" cy="961662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684" y="1228494"/>
            <a:ext cx="887203" cy="8432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35687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71310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06997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42621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178308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13931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249618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285242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5"/>
          <p:cNvGrpSpPr/>
          <p:nvPr/>
        </p:nvGrpSpPr>
        <p:grpSpPr>
          <a:xfrm>
            <a:off x="1467874" y="3190313"/>
            <a:ext cx="6208250" cy="633847"/>
            <a:chOff x="0" y="0"/>
            <a:chExt cx="6208248" cy="633845"/>
          </a:xfrm>
        </p:grpSpPr>
        <p:sp>
          <p:nvSpPr>
            <p:cNvPr id="2" name="矩形 1"/>
            <p:cNvSpPr/>
            <p:nvPr/>
          </p:nvSpPr>
          <p:spPr>
            <a:xfrm>
              <a:off x="314371" y="0"/>
              <a:ext cx="5579509" cy="633846"/>
            </a:xfrm>
            <a:prstGeom prst="rect">
              <a:avLst/>
            </a:prstGeom>
            <a:solidFill>
              <a:srgbClr val="1732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  <a:endParaRPr sz="1400"/>
            </a:p>
          </p:txBody>
        </p:sp>
        <p:sp>
          <p:nvSpPr>
            <p:cNvPr id="3" name="文本框 43"/>
            <p:cNvSpPr txBox="1"/>
            <p:nvPr/>
          </p:nvSpPr>
          <p:spPr>
            <a:xfrm>
              <a:off x="0" y="137852"/>
              <a:ext cx="620824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  <a:r>
                <a:rPr sz="1400"/>
                <a:t>南京大学 软件学院 iSE实验室</a:t>
              </a:r>
            </a:p>
          </p:txBody>
        </p:sp>
      </p:grpSp>
      <p:sp>
        <p:nvSpPr>
          <p:cNvPr id="5" name="直接连接符 9"/>
          <p:cNvSpPr/>
          <p:nvPr/>
        </p:nvSpPr>
        <p:spPr>
          <a:xfrm flipH="1">
            <a:off x="6786278" y="3251137"/>
            <a:ext cx="846997" cy="1005739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直接连接符 14"/>
          <p:cNvSpPr/>
          <p:nvPr/>
        </p:nvSpPr>
        <p:spPr>
          <a:xfrm flipH="1">
            <a:off x="854218" y="976021"/>
            <a:ext cx="1887673" cy="2241463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直接连接符 16"/>
          <p:cNvSpPr/>
          <p:nvPr/>
        </p:nvSpPr>
        <p:spPr>
          <a:xfrm flipH="1">
            <a:off x="1286259" y="1582697"/>
            <a:ext cx="605288" cy="718734"/>
          </a:xfrm>
          <a:prstGeom prst="line">
            <a:avLst/>
          </a:prstGeom>
          <a:ln w="6350">
            <a:solidFill>
              <a:srgbClr val="17324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矩形 13"/>
          <p:cNvSpPr/>
          <p:nvPr/>
        </p:nvSpPr>
        <p:spPr>
          <a:xfrm>
            <a:off x="178904" y="160421"/>
            <a:ext cx="8796133" cy="5390147"/>
          </a:xfrm>
          <a:prstGeom prst="rect">
            <a:avLst/>
          </a:prstGeom>
          <a:ln w="12700">
            <a:solidFill>
              <a:srgbClr val="17324D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400"/>
          </a:p>
        </p:txBody>
      </p:sp>
      <p:grpSp>
        <p:nvGrpSpPr>
          <p:cNvPr id="11" name="组合 8"/>
          <p:cNvGrpSpPr/>
          <p:nvPr/>
        </p:nvGrpSpPr>
        <p:grpSpPr>
          <a:xfrm>
            <a:off x="3476064" y="1169266"/>
            <a:ext cx="1038758" cy="961664"/>
            <a:chOff x="0" y="0"/>
            <a:chExt cx="1038757" cy="961662"/>
          </a:xfrm>
        </p:grpSpPr>
        <p:pic>
          <p:nvPicPr>
            <p:cNvPr id="9" name="图片 3" descr="图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0"/>
              <a:ext cx="777316" cy="96166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0" name="直接连接符 16"/>
            <p:cNvSpPr/>
            <p:nvPr/>
          </p:nvSpPr>
          <p:spPr>
            <a:xfrm flipH="1">
              <a:off x="1023919" y="0"/>
              <a:ext cx="14839" cy="961662"/>
            </a:xfrm>
            <a:prstGeom prst="line">
              <a:avLst/>
            </a:prstGeom>
            <a:noFill/>
            <a:ln w="6350" cap="flat">
              <a:solidFill>
                <a:srgbClr val="17324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684" y="1228494"/>
            <a:ext cx="887203" cy="8432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59" r:id="rId4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35687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71310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06997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42621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178308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13931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2496185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2852420" algn="r" defTabSz="3568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79600" y="2366316"/>
            <a:ext cx="4584800" cy="742589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CN" dirty="0"/>
              <a:t>自动化测试</a:t>
            </a:r>
            <a:r>
              <a:rPr lang="zh-CN" altLang="en-US" dirty="0"/>
              <a:t>课程大作业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85818" y="2598732"/>
            <a:ext cx="2213630" cy="459741"/>
            <a:chOff x="4561214" y="1485422"/>
            <a:chExt cx="2213630" cy="459741"/>
          </a:xfrm>
        </p:grpSpPr>
        <p:sp>
          <p:nvSpPr>
            <p:cNvPr id="96" name="文本框 5"/>
            <p:cNvSpPr txBox="1"/>
            <p:nvPr/>
          </p:nvSpPr>
          <p:spPr>
            <a:xfrm>
              <a:off x="5656591" y="1515237"/>
              <a:ext cx="1118253" cy="40011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选题列表</a:t>
              </a:r>
            </a:p>
          </p:txBody>
        </p:sp>
        <p:sp>
          <p:nvSpPr>
            <p:cNvPr id="100" name="文本框 15"/>
            <p:cNvSpPr txBox="1"/>
            <p:nvPr/>
          </p:nvSpPr>
          <p:spPr>
            <a:xfrm>
              <a:off x="4561214" y="1485422"/>
              <a:ext cx="1003936" cy="45974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algn="r">
                <a:defRPr sz="2400">
                  <a:solidFill>
                    <a:srgbClr val="404040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lvl1pPr>
            </a:lstStyle>
            <a:p>
              <a:r>
                <a:rPr lang="en-US" altLang="zh-CN" dirty="0"/>
                <a:t>02</a:t>
              </a:r>
              <a:r>
                <a:rPr dirty="0"/>
                <a:t>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85818" y="3428044"/>
            <a:ext cx="2213630" cy="459741"/>
            <a:chOff x="4561214" y="1485422"/>
            <a:chExt cx="2213630" cy="459741"/>
          </a:xfrm>
        </p:grpSpPr>
        <p:sp>
          <p:nvSpPr>
            <p:cNvPr id="13" name="文本框 5"/>
            <p:cNvSpPr txBox="1"/>
            <p:nvPr/>
          </p:nvSpPr>
          <p:spPr>
            <a:xfrm>
              <a:off x="5656591" y="1515237"/>
              <a:ext cx="1118253" cy="40011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CN" sz="2000" dirty="0">
                  <a:latin typeface="微软雅黑" panose="020B0503020204020204" charset="-122"/>
                  <a:ea typeface="微软雅黑" panose="020B0503020204020204" charset="-122"/>
                </a:rPr>
                <a:t>选题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分析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4561214" y="1485422"/>
              <a:ext cx="1003936" cy="45974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algn="r">
                <a:defRPr sz="2400">
                  <a:solidFill>
                    <a:srgbClr val="404040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lvl1pPr>
            </a:lstStyle>
            <a:p>
              <a:r>
                <a:rPr dirty="0"/>
                <a:t>0</a:t>
              </a:r>
              <a:r>
                <a:rPr lang="en-US" altLang="zh-CN" dirty="0"/>
                <a:t>3</a:t>
              </a:r>
              <a:r>
                <a:rPr dirty="0"/>
                <a:t>.</a:t>
              </a:r>
            </a:p>
          </p:txBody>
        </p:sp>
      </p:grpSp>
      <p:grpSp>
        <p:nvGrpSpPr>
          <p:cNvPr id="11" name="组合 2">
            <a:extLst>
              <a:ext uri="{FF2B5EF4-FFF2-40B4-BE49-F238E27FC236}">
                <a16:creationId xmlns:a16="http://schemas.microsoft.com/office/drawing/2014/main" id="{2AA06C15-6A62-E04C-9591-9A91757644E8}"/>
              </a:ext>
            </a:extLst>
          </p:cNvPr>
          <p:cNvGrpSpPr/>
          <p:nvPr/>
        </p:nvGrpSpPr>
        <p:grpSpPr>
          <a:xfrm>
            <a:off x="4685818" y="1763831"/>
            <a:ext cx="2213630" cy="459741"/>
            <a:chOff x="4561214" y="1485422"/>
            <a:chExt cx="2213630" cy="459741"/>
          </a:xfrm>
        </p:grpSpPr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C0F05FB7-4098-2649-B0D5-DDBD46D4CD11}"/>
                </a:ext>
              </a:extLst>
            </p:cNvPr>
            <p:cNvSpPr txBox="1"/>
            <p:nvPr/>
          </p:nvSpPr>
          <p:spPr>
            <a:xfrm>
              <a:off x="5656591" y="1515237"/>
              <a:ext cx="1118253" cy="40011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作业要求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00C3E5-A16A-2345-BCB8-692584A3FAF1}"/>
                </a:ext>
              </a:extLst>
            </p:cNvPr>
            <p:cNvSpPr txBox="1"/>
            <p:nvPr/>
          </p:nvSpPr>
          <p:spPr>
            <a:xfrm>
              <a:off x="4561214" y="1485422"/>
              <a:ext cx="1003936" cy="45974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 algn="r">
                <a:defRPr sz="2400">
                  <a:solidFill>
                    <a:srgbClr val="404040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lvl1pPr>
            </a:lstStyle>
            <a:p>
              <a:r>
                <a:rPr dirty="0"/>
                <a:t>01.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综述报告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80D63-766C-004A-871C-4535BD0EB1D4}"/>
              </a:ext>
            </a:extLst>
          </p:cNvPr>
          <p:cNvSpPr txBox="1"/>
          <p:nvPr/>
        </p:nvSpPr>
        <p:spPr>
          <a:xfrm>
            <a:off x="1080000" y="1080000"/>
            <a:ext cx="6858622" cy="29546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报告要求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提交时间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</a:rPr>
              <a:t>25</a:t>
            </a:r>
            <a:r>
              <a:rPr lang="zh-CN" altLang="en-US" sz="2000" dirty="0">
                <a:solidFill>
                  <a:schemeClr val="tx1"/>
                </a:solidFill>
              </a:rPr>
              <a:t>日</a:t>
            </a:r>
            <a:r>
              <a:rPr lang="en-US" altLang="zh-CN" sz="2000" dirty="0">
                <a:solidFill>
                  <a:schemeClr val="tx1"/>
                </a:solidFill>
              </a:rPr>
              <a:t>19:59</a:t>
            </a:r>
            <a:r>
              <a:rPr lang="zh-CN" altLang="en-US" sz="2000" dirty="0">
                <a:solidFill>
                  <a:schemeClr val="tx1"/>
                </a:solidFill>
              </a:rPr>
              <a:t>前。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提交方式：</a:t>
            </a:r>
            <a:r>
              <a:rPr lang="zh-CN" altLang="en-US" sz="2000" dirty="0">
                <a:solidFill>
                  <a:schemeClr val="tx1"/>
                </a:solidFill>
              </a:rPr>
              <a:t>给对应助教发邮件，并附上综述。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人数限制</a:t>
            </a:r>
            <a:r>
              <a:rPr lang="zh-CN" altLang="en-US" sz="2000" dirty="0">
                <a:solidFill>
                  <a:schemeClr val="tx1"/>
                </a:solidFill>
              </a:rPr>
              <a:t>：每个方向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位同学，共</a:t>
            </a: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r>
              <a:rPr lang="zh-CN" altLang="en-US" sz="2000" dirty="0">
                <a:solidFill>
                  <a:schemeClr val="tx1"/>
                </a:solidFill>
              </a:rPr>
              <a:t>位同学，按</a:t>
            </a:r>
            <a:r>
              <a:rPr lang="zh-CN" altLang="en-CN" sz="2000" dirty="0">
                <a:solidFill>
                  <a:schemeClr val="tx1"/>
                </a:solidFill>
              </a:rPr>
              <a:t>助教收到邮件</a:t>
            </a:r>
            <a:r>
              <a:rPr lang="zh-CN" altLang="en-US" sz="2000" dirty="0">
                <a:solidFill>
                  <a:schemeClr val="tx1"/>
                </a:solidFill>
              </a:rPr>
              <a:t>时间先后顺序为准。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汇报要求</a:t>
            </a:r>
            <a:r>
              <a:rPr lang="zh-CN" altLang="en-US" sz="2000" dirty="0">
                <a:solidFill>
                  <a:schemeClr val="tx1"/>
                </a:solidFill>
              </a:rPr>
              <a:t>：每人</a:t>
            </a:r>
            <a:r>
              <a:rPr lang="en-US" altLang="zh-CN" sz="2000" dirty="0">
                <a:solidFill>
                  <a:schemeClr val="tx1"/>
                </a:solidFill>
              </a:rPr>
              <a:t>10min</a:t>
            </a:r>
            <a:r>
              <a:rPr lang="zh-CN" altLang="en-US" sz="2000" dirty="0">
                <a:solidFill>
                  <a:schemeClr val="tx1"/>
                </a:solidFill>
              </a:rPr>
              <a:t>限制，有</a:t>
            </a:r>
            <a:r>
              <a:rPr lang="en-US" altLang="zh-CN" sz="2000" dirty="0">
                <a:solidFill>
                  <a:schemeClr val="tx1"/>
                </a:solidFill>
              </a:rPr>
              <a:t>QA</a:t>
            </a:r>
            <a:r>
              <a:rPr lang="zh-CN" altLang="en-US" sz="2000" dirty="0">
                <a:solidFill>
                  <a:schemeClr val="tx1"/>
                </a:solidFill>
              </a:rPr>
              <a:t>环节。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725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CN" dirty="0"/>
              <a:t>作业要求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80D63-766C-004A-871C-4535BD0EB1D4}"/>
              </a:ext>
            </a:extLst>
          </p:cNvPr>
          <p:cNvSpPr txBox="1"/>
          <p:nvPr/>
        </p:nvSpPr>
        <p:spPr>
          <a:xfrm>
            <a:off x="1080000" y="1080000"/>
            <a:ext cx="6858622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作业要求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提交时间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</a:rPr>
              <a:t>21</a:t>
            </a:r>
            <a:r>
              <a:rPr lang="zh-CN" altLang="en-US" sz="2000" dirty="0">
                <a:solidFill>
                  <a:srgbClr val="FF0000"/>
                </a:solidFill>
              </a:rPr>
              <a:t>日</a:t>
            </a:r>
            <a:r>
              <a:rPr lang="en-US" altLang="zh-CN" sz="2000" dirty="0">
                <a:solidFill>
                  <a:srgbClr val="FF0000"/>
                </a:solidFill>
              </a:rPr>
              <a:t>23:59</a:t>
            </a:r>
            <a:r>
              <a:rPr lang="zh-CN" altLang="en-US" sz="2000" dirty="0">
                <a:solidFill>
                  <a:srgbClr val="FF0000"/>
                </a:solidFill>
              </a:rPr>
              <a:t>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选题确认</a:t>
            </a:r>
            <a:r>
              <a:rPr lang="zh-CN" altLang="en-US" sz="2000" dirty="0"/>
              <a:t>：填写群文件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提交方式</a:t>
            </a:r>
            <a:r>
              <a:rPr lang="zh-CN" altLang="en-US" sz="2000" dirty="0"/>
              <a:t>：将要求内容上传到</a:t>
            </a:r>
            <a:r>
              <a:rPr lang="en-US" altLang="zh-CN" sz="2000" dirty="0"/>
              <a:t>GitHub</a:t>
            </a:r>
            <a:r>
              <a:rPr lang="zh-CN" altLang="en-US" sz="2000" dirty="0"/>
              <a:t>，并将链接填写至</a:t>
            </a:r>
            <a:r>
              <a:rPr lang="en-US" altLang="zh-CN" sz="2000" dirty="0"/>
              <a:t>QQ</a:t>
            </a:r>
            <a:r>
              <a:rPr lang="zh-CN" altLang="en-US" sz="2000" dirty="0"/>
              <a:t>群文件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选题要求</a:t>
            </a:r>
            <a:r>
              <a:rPr lang="zh-CN" altLang="en-US" sz="2000" dirty="0"/>
              <a:t>：从任意方向中选择一个课题，并且要求与综述方向不一样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39177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CN" dirty="0"/>
              <a:t>助教</a:t>
            </a:r>
            <a:r>
              <a:rPr lang="zh-CN" altLang="en-US" dirty="0"/>
              <a:t>联系方式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80D63-766C-004A-871C-4535BD0EB1D4}"/>
              </a:ext>
            </a:extLst>
          </p:cNvPr>
          <p:cNvSpPr txBox="1"/>
          <p:nvPr/>
        </p:nvSpPr>
        <p:spPr>
          <a:xfrm>
            <a:off x="1080000" y="1080000"/>
            <a:ext cx="6539023" cy="41549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经典自动化测试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赵    源</a:t>
            </a:r>
            <a:r>
              <a:rPr lang="en-US" altLang="zh-CN" sz="2000" dirty="0"/>
              <a:t>	</a:t>
            </a:r>
            <a:r>
              <a:rPr lang="en-US" altLang="zh-CN" sz="2000" dirty="0" err="1"/>
              <a:t>zhaoyuan@smail.nju.edu.cn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张犬俊 </a:t>
            </a:r>
            <a:r>
              <a:rPr lang="en-US" altLang="zh-CN" sz="2000" dirty="0"/>
              <a:t>	</a:t>
            </a:r>
            <a:r>
              <a:rPr lang="en-US" altLang="zh-CN" sz="2000" dirty="0" err="1"/>
              <a:t>quanjun.zhang@smail.nju.edu.cn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钱瑞祥 </a:t>
            </a:r>
            <a:r>
              <a:rPr lang="en-US" altLang="zh-CN" sz="2000" dirty="0"/>
              <a:t>	</a:t>
            </a:r>
            <a:r>
              <a:rPr lang="en-US" altLang="zh-CN" sz="2000" dirty="0" err="1"/>
              <a:t>qrx@smail.nju.edu.cn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移动应用自动化测试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虞圣呈 </a:t>
            </a:r>
            <a:r>
              <a:rPr lang="en-US" altLang="zh-CN" sz="2000" dirty="0"/>
              <a:t>	</a:t>
            </a:r>
            <a:r>
              <a:rPr lang="en-US" altLang="zh-CN" sz="2000" dirty="0" err="1"/>
              <a:t>yusc@smail.nju.edu.cn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张    晶</a:t>
            </a:r>
            <a:r>
              <a:rPr lang="en-US" altLang="zh-CN" sz="2000" dirty="0"/>
              <a:t>	</a:t>
            </a:r>
            <a:r>
              <a:rPr lang="en-US" altLang="zh-CN" sz="2000" dirty="0" err="1"/>
              <a:t>zhang_jing</a:t>
            </a:r>
            <a:r>
              <a:rPr lang="en-US" altLang="zh-CN" sz="2000" dirty="0"/>
              <a:t>@</a:t>
            </a:r>
            <a:r>
              <a:rPr lang="en-CN" altLang="zh-CN" sz="2000" dirty="0"/>
              <a:t>smail.nju.edu.cn</a:t>
            </a:r>
          </a:p>
          <a:p>
            <a:pPr>
              <a:lnSpc>
                <a:spcPct val="120000"/>
              </a:lnSpc>
            </a:pPr>
            <a:endParaRPr lang="en-CN" altLang="zh-CN" sz="1000" dirty="0"/>
          </a:p>
          <a:p>
            <a:pPr>
              <a:lnSpc>
                <a:spcPct val="120000"/>
              </a:lnSpc>
            </a:pPr>
            <a:r>
              <a:rPr lang="en-CN" altLang="zh-CN" sz="2000" b="1" dirty="0"/>
              <a:t>AI</a:t>
            </a:r>
            <a:r>
              <a:rPr lang="zh-CN" altLang="en-CN" sz="2000" b="1" dirty="0"/>
              <a:t>自动化测试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zh-CN" altLang="en-CN" sz="2000" dirty="0"/>
              <a:t>刘佳玮</a:t>
            </a:r>
            <a:r>
              <a:rPr lang="en-US" altLang="zh-CN" sz="2000" dirty="0"/>
              <a:t>	</a:t>
            </a:r>
            <a:r>
              <a:rPr lang="en-US" altLang="zh-CN" sz="2000" dirty="0" err="1"/>
              <a:t>eudemoniajw</a:t>
            </a:r>
            <a:r>
              <a:rPr lang="en-US" altLang="zh-CN" sz="2000" dirty="0"/>
              <a:t>@</a:t>
            </a:r>
            <a:r>
              <a:rPr lang="en-CN" altLang="zh-CN" sz="2000" dirty="0"/>
              <a:t>gmail.com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zh-CN" altLang="en-CN" sz="2000" dirty="0"/>
              <a:t>章许帆</a:t>
            </a:r>
            <a:r>
              <a:rPr lang="en-US" altLang="zh-CN" sz="2000" dirty="0"/>
              <a:t>	</a:t>
            </a:r>
            <a:r>
              <a:rPr lang="en-US" altLang="zh-CN" sz="2000" dirty="0" err="1"/>
              <a:t>zhangxufan@smail.nju.edu.cn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1647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选题列表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928586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选题列表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80D63-766C-004A-871C-4535BD0EB1D4}"/>
              </a:ext>
            </a:extLst>
          </p:cNvPr>
          <p:cNvSpPr txBox="1"/>
          <p:nvPr/>
        </p:nvSpPr>
        <p:spPr>
          <a:xfrm>
            <a:off x="1080000" y="1080000"/>
            <a:ext cx="6539023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 经典自动化测试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静态测试选择工具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 移动应用自动化测试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基于</a:t>
            </a:r>
            <a:r>
              <a:rPr lang="en-US" altLang="zh-CN" sz="2000" dirty="0"/>
              <a:t>GUI</a:t>
            </a:r>
            <a:r>
              <a:rPr lang="zh-CN" altLang="en-US" sz="2000" dirty="0"/>
              <a:t>界面的控件定位识别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AI</a:t>
            </a:r>
            <a:r>
              <a:rPr lang="zh-CN" altLang="en-US" sz="2000" b="1" dirty="0"/>
              <a:t>自动化测试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AI</a:t>
            </a:r>
            <a:r>
              <a:rPr lang="zh-CN" altLang="en-US" sz="2000" dirty="0"/>
              <a:t>测试数据生成及质量评估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76042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174596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包图主题2">
  <a:themeElements>
    <a:clrScheme name="包图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491A"/>
      </a:accent1>
      <a:accent2>
        <a:srgbClr val="0EDCCD"/>
      </a:accent2>
      <a:accent3>
        <a:srgbClr val="80290F"/>
      </a:accent3>
      <a:accent4>
        <a:srgbClr val="087B73"/>
      </a:accent4>
      <a:accent5>
        <a:srgbClr val="621F0B"/>
      </a:accent5>
      <a:accent6>
        <a:srgbClr val="065F58"/>
      </a:accent6>
      <a:hlink>
        <a:srgbClr val="0000FF"/>
      </a:hlink>
      <a:folHlink>
        <a:srgbClr val="FF00FF"/>
      </a:folHlink>
    </a:clrScheme>
    <a:fontScheme name="包图主题2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包图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568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568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包图主题2">
  <a:themeElements>
    <a:clrScheme name="包图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491A"/>
      </a:accent1>
      <a:accent2>
        <a:srgbClr val="0EDCCD"/>
      </a:accent2>
      <a:accent3>
        <a:srgbClr val="80290F"/>
      </a:accent3>
      <a:accent4>
        <a:srgbClr val="087B73"/>
      </a:accent4>
      <a:accent5>
        <a:srgbClr val="621F0B"/>
      </a:accent5>
      <a:accent6>
        <a:srgbClr val="065F58"/>
      </a:accent6>
      <a:hlink>
        <a:srgbClr val="0000FF"/>
      </a:hlink>
      <a:folHlink>
        <a:srgbClr val="FF00FF"/>
      </a:folHlink>
    </a:clrScheme>
    <a:fontScheme name="包图主题2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包图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568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568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包图主题2">
  <a:themeElements>
    <a:clrScheme name="包图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491A"/>
      </a:accent1>
      <a:accent2>
        <a:srgbClr val="0EDCCD"/>
      </a:accent2>
      <a:accent3>
        <a:srgbClr val="80290F"/>
      </a:accent3>
      <a:accent4>
        <a:srgbClr val="087B73"/>
      </a:accent4>
      <a:accent5>
        <a:srgbClr val="621F0B"/>
      </a:accent5>
      <a:accent6>
        <a:srgbClr val="065F58"/>
      </a:accent6>
      <a:hlink>
        <a:srgbClr val="0000FF"/>
      </a:hlink>
      <a:folHlink>
        <a:srgbClr val="FF00FF"/>
      </a:folHlink>
    </a:clrScheme>
    <a:fontScheme name="包图主题2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包图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568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568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291</Words>
  <Application>Microsoft Macintosh PowerPoint</Application>
  <PresentationFormat>On-screen Show (16:10)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字魂59号-创粗黑</vt:lpstr>
      <vt:lpstr>Arial</vt:lpstr>
      <vt:lpstr>包图主题2</vt:lpstr>
      <vt:lpstr>1_包图主题2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</dc:creator>
  <cp:lastModifiedBy>Yu Shengcheng</cp:lastModifiedBy>
  <cp:revision>351</cp:revision>
  <dcterms:created xsi:type="dcterms:W3CDTF">2020-09-20T02:32:15Z</dcterms:created>
  <dcterms:modified xsi:type="dcterms:W3CDTF">2020-10-14T03:30:22Z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