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313" r:id="rId7"/>
    <p:sldId id="263" r:id="rId8"/>
    <p:sldId id="264" r:id="rId9"/>
    <p:sldId id="265" r:id="rId10"/>
    <p:sldId id="266" r:id="rId11"/>
    <p:sldId id="278" r:id="rId12"/>
    <p:sldId id="279" r:id="rId13"/>
    <p:sldId id="267" r:id="rId14"/>
    <p:sldId id="268" r:id="rId15"/>
    <p:sldId id="269" r:id="rId16"/>
    <p:sldId id="270" r:id="rId17"/>
    <p:sldId id="277" r:id="rId18"/>
    <p:sldId id="272" r:id="rId19"/>
    <p:sldId id="273" r:id="rId20"/>
    <p:sldId id="275" r:id="rId21"/>
    <p:sldId id="271" r:id="rId22"/>
    <p:sldId id="276" r:id="rId23"/>
    <p:sldId id="274" r:id="rId24"/>
    <p:sldId id="322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43" autoAdjust="0"/>
    <p:restoredTop sz="71544" autoAdjust="0"/>
  </p:normalViewPr>
  <p:slideViewPr>
    <p:cSldViewPr>
      <p:cViewPr varScale="1">
        <p:scale>
          <a:sx n="82" d="100"/>
          <a:sy n="82" d="100"/>
        </p:scale>
        <p:origin x="1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5/14/20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endParaRPr lang="en-US" alt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E32DF05-AEBF-C848-801F-D57C031ABEF7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072253-6AF4-0A48-8C4F-5E60CE574B3B}" type="slidenum">
              <a:rPr lang="zh-CN" altLang="en-US">
                <a:latin typeface="Tahoma" panose="020B0804030504040204" charset="0"/>
              </a:rPr>
              <a:t>15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6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02E1D60-6251-8E4C-B1FD-7FB7BC843E47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205C7B0A-CB51-F64E-9604-E3FA6D8AD8C7}" type="slidenum">
              <a:rPr lang="zh-CN" altLang="en-US">
                <a:latin typeface="Tahoma" panose="020B0804030504040204" charset="0"/>
              </a:rPr>
              <a:t>18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84D97AB-AE10-0B43-B8DB-4B9D686FA7D5}" type="slidenum">
              <a:rPr lang="zh-CN" altLang="en-US">
                <a:latin typeface="Tahoma" panose="020B0804030504040204" charset="0"/>
              </a:rPr>
              <a:t>19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0E008500-2B7B-774D-BACF-E45ADF7880A9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86CD8FC-D607-934B-B1EC-922D204B59C4}" type="slidenum">
              <a:rPr lang="zh-CN" altLang="en-US">
                <a:latin typeface="Tahoma" panose="020B0804030504040204" charset="0"/>
              </a:rPr>
              <a:t>5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2FD65807-261A-5F49-B89C-5EEC985F9999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D8A63EFD-FE26-A84D-B6EB-78BF918775EB}" type="slidenum">
              <a:rPr lang="zh-CN" altLang="en-US">
                <a:latin typeface="Tahoma" panose="020B0804030504040204" charset="0"/>
              </a:rPr>
              <a:t>6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lvl="1"/>
            <a:endParaRPr lang="en-GB" altLang="en-US" sz="2000" i="0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A31AF035-AF59-D14C-901B-F142473FAB68}" type="slidenum">
              <a:rPr lang="zh-CN" altLang="en-US">
                <a:latin typeface="Tahoma" panose="020B0804030504040204" charset="0"/>
              </a:rPr>
              <a:t>7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43EAC329-F5CD-2A4A-B1C4-D39C65512884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B9CCF71-F2B8-F649-B30D-A3432936801B}" type="slidenum">
              <a:rPr lang="zh-CN" altLang="en-US">
                <a:latin typeface="Tahoma" panose="020B0804030504040204" charset="0"/>
              </a:rPr>
              <a:t>10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A9E72331-9ED4-2E4B-9CD5-7936013A356B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5D3FC1AD-955A-ED45-B7CE-D9C2E4697726}" type="slidenum">
              <a:rPr lang="zh-CN" altLang="en-US">
                <a:latin typeface="Tahoma" panose="020B0804030504040204" charset="0"/>
              </a:rPr>
              <a:t>12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766DCCAB-9DE5-5647-9426-40914A2A4FDA}" type="slidenum">
              <a:rPr lang="zh-CN" altLang="en-US">
                <a:latin typeface="Tahoma" panose="020B0804030504040204" charset="0"/>
              </a:rPr>
              <a:t>14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面向对象程序设计（</a:t>
            </a:r>
            <a:r>
              <a:rPr lang="en-US" altLang="zh-CN"/>
              <a:t>part 3）</a:t>
            </a:r>
          </a:p>
        </p:txBody>
      </p:sp>
    </p:spTree>
    <p:extLst>
      <p:ext uri="{BB962C8B-B14F-4D97-AF65-F5344CB8AC3E}">
        <p14:creationId xmlns:p14="http://schemas.microsoft.com/office/powerpoint/2010/main" val="54754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全局函数</a:t>
            </a:r>
            <a:r>
              <a:rPr lang="zh-CN" altLang="en-US">
                <a:latin typeface="SimSun" charset="-122"/>
              </a:rPr>
              <a:t>作为补充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191000" y="4038600"/>
            <a:ext cx="4724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class CL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{     int count;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 friend CL operator +(int i, CL&amp; a);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      friend CL operator +(CL&amp; a, int i);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}；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676400" y="43434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obj + 10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33600" y="4876800"/>
            <a:ext cx="1360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zh-CN" sz="1800"/>
              <a:t>10 + obj 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7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永远不要重载 &amp;&amp; 和 ||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char *p;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((p != 0) &amp;&amp; (strlen(p) &gt;10))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i="1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(expressin1 &amp;&amp; expression2)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(expression1.operator&amp;&amp;(expression2))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i="1">
                <a:solidFill>
                  <a:schemeClr val="tx2"/>
                </a:solidFill>
              </a:rPr>
              <a:t>if  (operator &amp;&amp;(expression1, expression2)</a:t>
            </a:r>
            <a:endParaRPr lang="zh-CN" altLang="en-US" sz="20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61325" cy="463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Rational(</a:t>
            </a:r>
            <a:r>
              <a:rPr lang="en-US" altLang="zh-CN" sz="2000" dirty="0" err="1">
                <a:latin typeface="Arial" panose="020B0604020202090204" pitchFamily="34" charset="0"/>
              </a:rPr>
              <a:t>int,int</a:t>
            </a:r>
            <a:r>
              <a:rPr lang="en-US" altLang="zh-CN" sz="2000" dirty="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const Rational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90204" pitchFamily="34" charset="0"/>
              </a:rPr>
              <a:t>&amp; </a:t>
            </a:r>
            <a:r>
              <a:rPr lang="en-US" altLang="zh-CN" sz="2000" dirty="0">
                <a:latin typeface="Arial" panose="020B0604020202090204" pitchFamily="34" charset="0"/>
              </a:rPr>
              <a:t>operator *(const Rational&amp; r) const;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		int n, d;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90204" pitchFamily="34" charset="0"/>
              </a:rPr>
              <a:t>               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90204" pitchFamily="34" charset="0"/>
              </a:rPr>
              <a:t>operator *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90204" pitchFamily="34" charset="0"/>
              </a:rPr>
              <a:t>的函数体</a:t>
            </a:r>
            <a:endParaRPr lang="en-US" altLang="zh-CN" sz="2000" b="1" dirty="0">
              <a:solidFill>
                <a:srgbClr val="002060"/>
              </a:solidFill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return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Rational *result  = new Rational(n*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,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return *result;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static Rational result;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  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n*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r.n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 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result.d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 = d*</a:t>
            </a:r>
            <a:r>
              <a:rPr lang="en-US" altLang="zh-CN" sz="2000" i="1" dirty="0" err="1">
                <a:solidFill>
                  <a:srgbClr val="0070C0"/>
                </a:solidFill>
                <a:latin typeface="Arial" panose="020B0604020202090204" pitchFamily="34" charset="0"/>
              </a:rPr>
              <a:t>r.d</a:t>
            </a:r>
            <a:r>
              <a:rPr lang="en-US" altLang="zh-CN" sz="2000" i="1" dirty="0">
                <a:solidFill>
                  <a:srgbClr val="0070C0"/>
                </a:solidFill>
                <a:latin typeface="Arial" panose="020B0604020202090204" pitchFamily="34" charset="0"/>
              </a:rPr>
              <a:t>; return result;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858000" y="4419600"/>
            <a:ext cx="147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w = x*y*z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H="1">
            <a:off x="5943600" y="4648200"/>
            <a:ext cx="914400" cy="6096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795963" y="5373688"/>
            <a:ext cx="235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0" dirty="0">
                <a:solidFill>
                  <a:srgbClr val="0070C0"/>
                </a:solidFill>
                <a:latin typeface="Times New Roman" panose="02020603050405020304" charset="0"/>
              </a:rPr>
              <a:t>if ((a*b) ==(c*d))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4572000" y="5661025"/>
            <a:ext cx="1223963" cy="4318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791200" y="2057400"/>
            <a:ext cx="2895600" cy="68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尽可能让事情有效率，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0">
                <a:latin typeface="Times New Roman" panose="02020603050405020304" charset="0"/>
              </a:rPr>
              <a:t>但不是过度有效率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14" grpId="0" animBg="1"/>
      <p:bldP spid="119815" grpId="0" autoUpdateAnimBg="0"/>
      <p:bldP spid="119816" grpId="0" animBg="1"/>
      <p:bldP spid="1198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单目操作符重载</a:t>
            </a:r>
            <a:endParaRPr lang="en-GB" altLang="en-US" sz="2400"/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US" altLang="zh-CN" sz="2000" i="1"/>
              <a:t>t</a:t>
            </a:r>
            <a:r>
              <a:rPr lang="en-GB" altLang="zh-CN" sz="2000" i="1"/>
              <a:t>his    </a:t>
            </a:r>
            <a:r>
              <a:rPr lang="en-GB" altLang="en-US" sz="2000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 sz="2000"/>
              <a:t>格式</a:t>
            </a:r>
            <a:endParaRPr lang="en-US" altLang="en-GB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/>
              <a:t>	&lt;ret type&gt;</a:t>
            </a:r>
            <a:r>
              <a:rPr lang="en-GB" altLang="zh-CN" sz="2000" i="1"/>
              <a:t>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1" algn="just" eaLnBrk="1" hangingPunct="1"/>
            <a:r>
              <a:rPr lang="zh-CN" altLang="en-GB" sz="2400"/>
              <a:t>全局函数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2000" i="1"/>
              <a:t>&lt;</a:t>
            </a:r>
            <a:r>
              <a:rPr lang="en-GB" altLang="zh-CN" sz="2000" i="1"/>
              <a:t>ret type&gt; operator </a:t>
            </a:r>
            <a:r>
              <a:rPr lang="en-GB" altLang="zh-CN" sz="2000" i="1">
                <a:solidFill>
                  <a:srgbClr val="0070C0"/>
                </a:solidFill>
              </a:rPr>
              <a:t>#</a:t>
            </a:r>
            <a:r>
              <a:rPr lang="en-GB" altLang="zh-CN" sz="2000" i="1"/>
              <a:t> (&lt;arg&gt;)</a:t>
            </a:r>
            <a:endParaRPr lang="zh-CN" altLang="en-GB" sz="20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i="1">
                <a:solidFill>
                  <a:srgbClr val="0070C0"/>
                </a:solidFill>
              </a:rPr>
              <a:t>a++ </a:t>
            </a:r>
            <a:r>
              <a:rPr lang="en-US" altLang="zh-CN" i="1"/>
              <a:t>vs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++a</a:t>
            </a:r>
          </a:p>
          <a:p>
            <a:pPr lvl="2" eaLnBrk="1" hangingPunct="1"/>
            <a:r>
              <a:rPr lang="en-US" altLang="zh-CN">
                <a:solidFill>
                  <a:schemeClr val="bg2"/>
                </a:solidFill>
              </a:rPr>
              <a:t>prefix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0070C0"/>
                </a:solidFill>
              </a:rPr>
              <a:t>++</a:t>
            </a:r>
            <a:r>
              <a:rPr lang="en-US" altLang="zh-CN"/>
              <a:t>  </a:t>
            </a:r>
            <a:r>
              <a:rPr lang="zh-CN" altLang="en-US"/>
              <a:t>左值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53000" y="2151063"/>
            <a:ext cx="3992563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class Counter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{       int value;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Counter() { value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Counter</a:t>
            </a:r>
            <a:r>
              <a:rPr lang="en-GB" altLang="zh-CN" sz="1800" dirty="0">
                <a:solidFill>
                  <a:schemeClr val="hlink"/>
                </a:solidFill>
              </a:rPr>
              <a:t>&amp;</a:t>
            </a:r>
            <a:r>
              <a:rPr lang="en-GB" altLang="zh-CN" sz="1800" dirty="0"/>
              <a:t> operator ++() // ++a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{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return 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Counter operator ++(</a:t>
            </a:r>
            <a:r>
              <a:rPr lang="en-GB" altLang="zh-CN" sz="1800" dirty="0">
                <a:solidFill>
                  <a:schemeClr val="hlink"/>
                </a:solidFill>
              </a:rPr>
              <a:t>int</a:t>
            </a:r>
            <a:r>
              <a:rPr lang="en-GB" altLang="zh-CN" sz="1800" dirty="0"/>
              <a:t>) //a++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{    Counter temp=*this;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value++;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     return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 dirty="0"/>
              <a:t>}</a:t>
            </a:r>
            <a:endParaRPr lang="en-US" altLang="zh-CN" sz="1800" i="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269163" y="4000500"/>
            <a:ext cx="1589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C00000"/>
                </a:solidFill>
              </a:rPr>
              <a:t>dummy argument</a:t>
            </a:r>
            <a:endParaRPr lang="zh-CN" altLang="en-US" sz="1400">
              <a:solidFill>
                <a:srgbClr val="C00000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7889082" y="4255294"/>
            <a:ext cx="214312" cy="133350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49713" y="3286125"/>
            <a:ext cx="15224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prefix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54463" y="4400550"/>
            <a:ext cx="16144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postfix operator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5" grpId="0"/>
      <p:bldP spid="8" grpId="0" build="allAtOnce"/>
      <p:bldP spid="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800" b="1">
                <a:solidFill>
                  <a:schemeClr val="tx2"/>
                </a:solidFill>
                <a:latin typeface="SimSun" charset="-122"/>
              </a:rPr>
              <a:t>=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默认赋值操作符</a:t>
            </a:r>
            <a:r>
              <a:rPr lang="en-GB" altLang="zh-CN" sz="2400">
                <a:latin typeface="SimSun" charset="-122"/>
              </a:rPr>
              <a:t>重载</a:t>
            </a:r>
            <a:r>
              <a:rPr lang="en-GB" altLang="en-US" sz="2400">
                <a:latin typeface="SimSun" charset="-122"/>
              </a:rPr>
              <a:t>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逐个成员赋值(</a:t>
            </a:r>
            <a:r>
              <a:rPr lang="en-GB" altLang="zh-CN"/>
              <a:t>member-wise assignment</a:t>
            </a:r>
            <a:r>
              <a:rPr lang="en-GB" altLang="zh-CN">
                <a:latin typeface="SimSun" charset="-122"/>
              </a:rPr>
              <a:t>)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对含有对象成员的类，该定义是递归的</a:t>
            </a:r>
            <a:endParaRPr lang="en-US" altLang="zh-CN">
              <a:latin typeface="SimSun" charset="-122"/>
            </a:endParaRPr>
          </a:p>
          <a:p>
            <a:pPr lvl="2" algn="just" eaLnBrk="1" hangingPunct="1"/>
            <a:endParaRPr lang="en-US" altLang="en-GB">
              <a:latin typeface="SimSun" charset="-122"/>
            </a:endParaRPr>
          </a:p>
          <a:p>
            <a:pPr lvl="1" algn="just" eaLnBrk="1" hangingPunct="1"/>
            <a:r>
              <a:rPr lang="en-US" altLang="en-GB" sz="2400" b="1">
                <a:solidFill>
                  <a:srgbClr val="002060"/>
                </a:solidFill>
                <a:latin typeface="SimSun" charset="-122"/>
              </a:rPr>
              <a:t>赋值操作符重载不能继承</a:t>
            </a:r>
          </a:p>
          <a:p>
            <a:pPr lvl="1" algn="just" eaLnBrk="1" hangingPunct="1"/>
            <a:endParaRPr lang="en-US" altLang="zh-CN" sz="2400" b="1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 rot="-943061">
            <a:off x="5580063" y="4221163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843463" cy="472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b="1" i="1">
                <a:solidFill>
                  <a:schemeClr val="accent2"/>
                </a:solidFill>
              </a:rPr>
              <a:t>   </a:t>
            </a:r>
            <a:r>
              <a:rPr lang="en-GB" altLang="zh-CN" sz="1600" i="1">
                <a:solidFill>
                  <a:schemeClr val="folHlink"/>
                </a:solidFill>
              </a:rPr>
              <a:t>class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{      int x,y;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char *p;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 A(int 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,</a:t>
            </a:r>
            <a:r>
              <a:rPr lang="en-US" altLang="zh-CN" sz="1600" i="1">
                <a:solidFill>
                  <a:schemeClr val="folHlink"/>
                </a:solidFill>
              </a:rPr>
              <a:t>i</a:t>
            </a:r>
            <a:r>
              <a:rPr lang="en-GB" altLang="zh-CN" sz="1600" i="1">
                <a:solidFill>
                  <a:schemeClr val="folHlink"/>
                </a:solidFill>
              </a:rPr>
              <a:t>nt j,char *s):x(i),y(j)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{ p = new char[strlen(s)+1]; strcpy(p,s);}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virtual ~A() { delete[] p;}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            </a:t>
            </a:r>
            <a:r>
              <a:rPr lang="en-GB" altLang="zh-CN" sz="1600" i="1">
                <a:solidFill>
                  <a:srgbClr val="FF0000"/>
                </a:solidFill>
              </a:rPr>
              <a:t>A&amp; operator = (A&amp; a)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 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GB" altLang="zh-CN" sz="1600" i="1">
              <a:solidFill>
                <a:schemeClr val="folHlink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600" i="1">
                <a:solidFill>
                  <a:schemeClr val="folHlink"/>
                </a:solidFill>
              </a:rPr>
              <a:t>	};</a:t>
            </a:r>
            <a:endParaRPr lang="en-US" altLang="zh-CN" sz="1600" i="1">
              <a:solidFill>
                <a:schemeClr val="folHlink"/>
              </a:solidFill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219700" y="2060575"/>
            <a:ext cx="3733800" cy="206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 </a:t>
            </a:r>
            <a:r>
              <a:rPr lang="en-GB" altLang="zh-CN" sz="1600" dirty="0" err="1">
                <a:solidFill>
                  <a:schemeClr val="folHlink"/>
                </a:solidFill>
              </a:rPr>
              <a:t>a</a:t>
            </a:r>
            <a:r>
              <a:rPr lang="en-GB" altLang="zh-CN" sz="1600" dirty="0">
                <a:solidFill>
                  <a:schemeClr val="folHlink"/>
                </a:solidFill>
              </a:rPr>
              <a:t>,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a =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idle pointer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charset="0"/>
              </a:rPr>
              <a:t>Memory leak</a:t>
            </a:r>
            <a:endParaRPr lang="en-GB" altLang="zh-CN" sz="2400" dirty="0">
              <a:latin typeface="Times New Roman" panose="0202060305040502030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 dirty="0">
              <a:latin typeface="Times New Roman" panose="0202060305040502030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58888" y="4652963"/>
            <a:ext cx="43926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x = a.x; y = a.y;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delete []p;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p = new char[strlen(a.p)+1];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strcpy(p,a.p);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return *this;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5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避免自我赋值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Sample: class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 = 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class { …  A void f(A&amp; a); …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void f(A&amp;a1, A&amp; a2);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Arial" panose="020B0604020202090204" pitchFamily="34" charset="0"/>
              </a:rPr>
              <a:t>int f2(Derived &amp;rd, Base&amp; rb);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Object identity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Same memory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Object identifier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399088" y="3817938"/>
            <a:ext cx="3673475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ObjectID  identity()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         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};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A *p1,*p2;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rgbClr val="FF3300"/>
                </a:solidFill>
                <a:latin typeface="Arial" panose="020B0604020202090204" pitchFamily="34" charset="0"/>
              </a:rPr>
              <a:t>p1-&gt; identity()== p2-&gt; identity()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>
            <a:off x="4332288" y="6103938"/>
            <a:ext cx="1066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 autoUpdateAnimBg="0"/>
      <p:bldP spid="1167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[]</a:t>
            </a:r>
            <a:endParaRPr lang="en-GB" altLang="en-U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	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8600" y="2359025"/>
            <a:ext cx="6738938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class string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{      char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string(char *p1)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            {    p = new char [strlen(p1)+1];  strcpy(p,p1);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char</a:t>
            </a:r>
            <a:r>
              <a:rPr lang="en-US" altLang="zh-CN" sz="2000">
                <a:solidFill>
                  <a:srgbClr val="FF0066"/>
                </a:solidFill>
              </a:rPr>
              <a:t>&amp;</a:t>
            </a:r>
            <a:r>
              <a:rPr lang="en-GB" altLang="zh-CN" sz="2000">
                <a:solidFill>
                  <a:srgbClr val="FF0066"/>
                </a:solidFill>
              </a:rPr>
              <a:t> </a:t>
            </a:r>
            <a:r>
              <a:rPr lang="en-GB" altLang="zh-CN" sz="2000">
                <a:solidFill>
                  <a:schemeClr val="folHlink"/>
                </a:solidFill>
              </a:rPr>
              <a:t>operator [](int i)          { return p[i];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virtual ~string() { delete[]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	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chemeClr val="folHlink"/>
                </a:solidFill>
              </a:rPr>
              <a:t>string s(“aacd”);	    s[2] = ‘b’ 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4357688"/>
            <a:ext cx="5799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char operator [] (int i) </a:t>
            </a:r>
            <a:r>
              <a:rPr lang="en-GB" altLang="zh-CN" sz="2000">
                <a:solidFill>
                  <a:srgbClr val="FF0066"/>
                </a:solidFill>
              </a:rPr>
              <a:t>const </a:t>
            </a:r>
            <a:r>
              <a:rPr lang="en-GB" altLang="zh-CN" sz="2000">
                <a:solidFill>
                  <a:schemeClr val="folHlink"/>
                </a:solidFill>
              </a:rPr>
              <a:t>{ return p[i]; }</a:t>
            </a:r>
            <a:endParaRPr lang="zh-CN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76375" y="6072188"/>
            <a:ext cx="4989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const string cs(“const”);    cout &lt;&lt; cs[0]; </a:t>
            </a:r>
            <a:endParaRPr lang="zh-CN" alt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81588" y="4011613"/>
            <a:ext cx="78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66"/>
                </a:solidFill>
              </a:rPr>
              <a:t>const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18238" y="6021388"/>
            <a:ext cx="217011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cs[0] = 'D’;   ?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7" grpId="1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/>
              <a:t>多维数组  </a:t>
            </a:r>
            <a:r>
              <a:rPr lang="en-US" altLang="zh-CN" sz="2000">
                <a:latin typeface="Arial" panose="020B0604020202090204" pitchFamily="34" charset="0"/>
              </a:rPr>
              <a:t>class Array2D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00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hlink"/>
              </a:solidFill>
              <a:latin typeface="Arial" panose="020B060402020209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1425" y="5535613"/>
            <a:ext cx="24209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</a:t>
            </a:r>
            <a:r>
              <a:rPr lang="en-US" altLang="zh-CN" sz="1800"/>
              <a:t>[2] </a:t>
            </a:r>
            <a:endParaRPr lang="zh-CN" altLang="en-US" sz="18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2850" y="5805488"/>
            <a:ext cx="35290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70C0"/>
                </a:solidFill>
              </a:rPr>
              <a:t>data.operator[](1).operator[](2)</a:t>
            </a: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79838" y="4941888"/>
            <a:ext cx="20748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</a:rPr>
              <a:t>int *</a:t>
            </a:r>
            <a:r>
              <a:rPr lang="en-US" altLang="zh-CN" sz="1600">
                <a:solidFill>
                  <a:srgbClr val="006600"/>
                </a:solidFill>
              </a:rPr>
              <a:t>operator[](int i) 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3635375" y="5229225"/>
            <a:ext cx="9366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7400" y="2133600"/>
          <a:ext cx="45561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33" marB="45733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6600"/>
                        </a:solidFill>
                      </a:endParaRPr>
                    </a:p>
                  </a:txBody>
                  <a:tcPr marL="91420" marR="91420" marT="45733" marB="45733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右大括号 10"/>
          <p:cNvSpPr/>
          <p:nvPr/>
        </p:nvSpPr>
        <p:spPr bwMode="auto">
          <a:xfrm>
            <a:off x="6372225" y="2060575"/>
            <a:ext cx="144463" cy="1152525"/>
          </a:xfrm>
          <a:prstGeom prst="righ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59538" y="2492375"/>
            <a:ext cx="920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400"/>
              <a:t>数量：</a:t>
            </a:r>
            <a:r>
              <a:rPr lang="en-US" altLang="zh-CN" sz="1400"/>
              <a:t>n2</a:t>
            </a:r>
            <a:endParaRPr lang="zh-CN" altLang="en-US" sz="14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59338" y="4005263"/>
            <a:ext cx="10048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data[1][2]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32363" y="2205038"/>
            <a:ext cx="1003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0070C0"/>
                </a:solidFill>
              </a:rPr>
              <a:t>data[0][0]</a:t>
            </a:r>
            <a:endParaRPr lang="zh-CN" altLang="en-US" sz="140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300788" y="692150"/>
            <a:ext cx="781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</a:t>
            </a:r>
            <a:endParaRPr lang="zh-CN" altLang="en-US" sz="24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64163" y="981075"/>
            <a:ext cx="15732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new int[n1*n2]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164388" y="404813"/>
          <a:ext cx="792162" cy="93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2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n1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n2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08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zh-CN" sz="1200" dirty="0"/>
                        <a:t>   </a:t>
                      </a:r>
                      <a:r>
                        <a:rPr lang="en-US" altLang="zh-CN" sz="1200" b="1" dirty="0" err="1">
                          <a:solidFill>
                            <a:srgbClr val="FFFF00"/>
                          </a:solidFill>
                        </a:rPr>
                        <a:t>int</a:t>
                      </a:r>
                      <a:r>
                        <a:rPr lang="en-US" altLang="zh-CN" sz="1200" b="1" dirty="0">
                          <a:solidFill>
                            <a:srgbClr val="FFFF00"/>
                          </a:solidFill>
                        </a:rPr>
                        <a:t>*</a:t>
                      </a:r>
                      <a:endParaRPr lang="zh-CN" altLang="en-US" sz="1200" b="1" dirty="0">
                        <a:solidFill>
                          <a:srgbClr val="FFFF00"/>
                        </a:solidFill>
                      </a:endParaRPr>
                    </a:p>
                  </a:txBody>
                  <a:tcPr marL="91460" marR="91460" marT="45745" marB="4574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6300788" y="1268413"/>
            <a:ext cx="863600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89875" y="404813"/>
            <a:ext cx="282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889875" y="693738"/>
            <a:ext cx="2825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67213" y="3141663"/>
            <a:ext cx="5953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70C0"/>
                </a:solidFill>
              </a:rPr>
              <a:t>期望</a:t>
            </a:r>
          </a:p>
        </p:txBody>
      </p:sp>
      <p:cxnSp>
        <p:nvCxnSpPr>
          <p:cNvPr id="27" name="直接箭头连接符 26"/>
          <p:cNvCxnSpPr>
            <a:cxnSpLocks noChangeShapeType="1"/>
            <a:stCxn id="25" idx="3"/>
          </p:cNvCxnSpPr>
          <p:nvPr/>
        </p:nvCxnSpPr>
        <p:spPr bwMode="auto">
          <a:xfrm flipV="1">
            <a:off x="4962525" y="2565400"/>
            <a:ext cx="401638" cy="731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  <a:stCxn id="25" idx="3"/>
          </p:cNvCxnSpPr>
          <p:nvPr/>
        </p:nvCxnSpPr>
        <p:spPr bwMode="auto">
          <a:xfrm>
            <a:off x="4962525" y="3297238"/>
            <a:ext cx="688975" cy="779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04025" y="2924175"/>
            <a:ext cx="12049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 p+i*n2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i="0">
                <a:solidFill>
                  <a:srgbClr val="002060"/>
                </a:solidFill>
              </a:rPr>
              <a:t>类型：</a:t>
            </a:r>
            <a:r>
              <a:rPr lang="en-US" altLang="zh-CN" sz="1600" i="0">
                <a:solidFill>
                  <a:srgbClr val="002060"/>
                </a:solidFill>
              </a:rPr>
              <a:t>int *</a:t>
            </a:r>
            <a:endParaRPr lang="zh-CN" altLang="en-US" sz="1600" i="0">
              <a:solidFill>
                <a:srgbClr val="002060"/>
              </a:solidFill>
            </a:endParaRPr>
          </a:p>
        </p:txBody>
      </p:sp>
      <p:cxnSp>
        <p:nvCxnSpPr>
          <p:cNvPr id="34" name="直接箭头连接符 33"/>
          <p:cNvCxnSpPr>
            <a:cxnSpLocks noChangeShapeType="1"/>
            <a:stCxn id="32" idx="1"/>
          </p:cNvCxnSpPr>
          <p:nvPr/>
        </p:nvCxnSpPr>
        <p:spPr bwMode="auto">
          <a:xfrm flipH="1">
            <a:off x="6300788" y="3230563"/>
            <a:ext cx="5032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2587625" y="6157913"/>
            <a:ext cx="187325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419475" y="6165850"/>
            <a:ext cx="7397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70C0"/>
                </a:solidFill>
              </a:rPr>
              <a:t>object</a:t>
            </a:r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323013" y="5516563"/>
            <a:ext cx="1471612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 Array1D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6600"/>
                </a:solidFill>
              </a:rPr>
              <a:t>｛  </a:t>
            </a:r>
            <a:r>
              <a:rPr lang="en-US" altLang="zh-CN" sz="1600">
                <a:solidFill>
                  <a:srgbClr val="006600"/>
                </a:solidFill>
              </a:rPr>
              <a:t>int *q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｝</a:t>
            </a:r>
            <a:endParaRPr lang="zh-CN" altLang="en-US" sz="1600">
              <a:solidFill>
                <a:srgbClr val="006600"/>
              </a:solidFill>
            </a:endParaRPr>
          </a:p>
        </p:txBody>
      </p:sp>
      <p:cxnSp>
        <p:nvCxnSpPr>
          <p:cNvPr id="41" name="直接箭头连接符 40"/>
          <p:cNvCxnSpPr>
            <a:cxnSpLocks noChangeShapeType="1"/>
            <a:stCxn id="39" idx="1"/>
            <a:endCxn id="37" idx="3"/>
          </p:cNvCxnSpPr>
          <p:nvPr/>
        </p:nvCxnSpPr>
        <p:spPr bwMode="auto">
          <a:xfrm flipH="1">
            <a:off x="4159250" y="6216650"/>
            <a:ext cx="2163763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右大括号 42"/>
          <p:cNvSpPr/>
          <p:nvPr/>
        </p:nvSpPr>
        <p:spPr bwMode="auto">
          <a:xfrm>
            <a:off x="6372225" y="3284538"/>
            <a:ext cx="215900" cy="1081087"/>
          </a:xfrm>
          <a:prstGeom prst="rightBrace">
            <a:avLst>
              <a:gd name="adj1" fmla="val 834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cxnSp>
        <p:nvCxnSpPr>
          <p:cNvPr id="47" name="直接箭头连接符 46"/>
          <p:cNvCxnSpPr>
            <a:cxnSpLocks noChangeShapeType="1"/>
          </p:cNvCxnSpPr>
          <p:nvPr/>
        </p:nvCxnSpPr>
        <p:spPr bwMode="auto">
          <a:xfrm flipH="1" flipV="1">
            <a:off x="6516688" y="3933825"/>
            <a:ext cx="431800" cy="151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88125" y="6092825"/>
            <a:ext cx="1822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int&amp;  operator[](j)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2288" y="2420938"/>
            <a:ext cx="30972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};</a:t>
            </a:r>
            <a:endParaRPr lang="zh-CN" altLang="en-US" sz="1400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39750" y="4365625"/>
            <a:ext cx="33813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int &amp; Array2D::getElem(int i, int j) { ...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Array2D data(2,3);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data.getElem(1,2) = 0; </a:t>
            </a:r>
            <a:endParaRPr lang="zh-CN" altLang="en-US" sz="1400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79388" y="5445125"/>
            <a:ext cx="1778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data[1][2] = 0;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5650" y="5661025"/>
            <a:ext cx="3159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C00000"/>
                </a:solidFill>
              </a:rPr>
              <a:t>?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380288" y="4797425"/>
            <a:ext cx="16525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Array1D(int *p)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q = p; 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511925" y="6308725"/>
            <a:ext cx="166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return q[j]; } </a:t>
            </a:r>
            <a:endParaRPr lang="zh-CN" altLang="en-US" sz="16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/>
      <p:bldP spid="11" grpId="0" animBg="1"/>
      <p:bldP spid="12" grpId="0"/>
      <p:bldP spid="15" grpId="0"/>
      <p:bldP spid="16" grpId="0"/>
      <p:bldP spid="17" grpId="0"/>
      <p:bldP spid="18" grpId="0" build="allAtOnce"/>
      <p:bldP spid="22" grpId="0" build="allAtOnce"/>
      <p:bldP spid="23" grpId="0" build="allAtOnce"/>
      <p:bldP spid="25" grpId="0"/>
      <p:bldP spid="32" grpId="0"/>
      <p:bldP spid="37" grpId="0" build="allAtOnce"/>
      <p:bldP spid="39" grpId="0"/>
      <p:bldP spid="43" grpId="0" animBg="1"/>
      <p:bldP spid="50" grpId="0" build="allAtOnce"/>
      <p:bldP spid="33" grpId="0" build="allAtOnce"/>
      <p:bldP spid="45" grpId="0" build="allAtOnce"/>
      <p:bldP spid="46" grpId="0" build="allAtOnce"/>
      <p:bldP spid="48" grpId="0" build="allAtOnce"/>
      <p:bldP spid="49" grpId="0" build="allAtOnce"/>
      <p:bldP spid="5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多态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同一</a:t>
            </a:r>
            <a:r>
              <a:rPr lang="en-GB" altLang="en-US">
                <a:latin typeface="SimSun" charset="-122"/>
              </a:rPr>
              <a:t>论域中一个元素可有多种解释</a:t>
            </a:r>
          </a:p>
          <a:p>
            <a:pPr marL="342900" lvl="2" indent="-342900" algn="just" eaLnBrk="1" hangingPunct="1">
              <a:buSzPct val="60000"/>
            </a:pPr>
            <a:r>
              <a:rPr lang="zh-CN" altLang="en-US">
                <a:latin typeface="SimSun" charset="-122"/>
              </a:rPr>
              <a:t>提高语言灵活性</a:t>
            </a: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buSzPct val="60000"/>
            </a:pPr>
            <a:endParaRPr lang="en-US" altLang="zh-CN">
              <a:latin typeface="SimSun" charset="-122"/>
            </a:endParaRPr>
          </a:p>
          <a:p>
            <a:pPr marL="342900" lvl="2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程序</a:t>
            </a:r>
            <a:r>
              <a:rPr lang="zh-CN" altLang="en-US">
                <a:latin typeface="SimSun" charset="-122"/>
              </a:rPr>
              <a:t>设计</a:t>
            </a:r>
            <a:r>
              <a:rPr lang="en-GB" altLang="en-US">
                <a:latin typeface="SimSun" charset="-122"/>
              </a:rPr>
              <a:t>语言</a:t>
            </a: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一名多用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GB" altLang="en-US">
                <a:latin typeface="SimSun" charset="-122"/>
              </a:rPr>
              <a:t>类属 		</a:t>
            </a: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endParaRPr lang="en-GB" altLang="zh-CN">
              <a:latin typeface="SimSun" charset="-122"/>
            </a:endParaRPr>
          </a:p>
          <a:p>
            <a:pPr marL="800100" lvl="3" indent="-342900" algn="just" eaLnBrk="1" hangingPunct="1">
              <a:lnSpc>
                <a:spcPct val="90000"/>
              </a:lnSpc>
              <a:buSzPct val="60000"/>
            </a:pPr>
            <a:r>
              <a:rPr lang="en-US" altLang="zh-CN">
                <a:latin typeface="SimSun" charset="-122"/>
              </a:rPr>
              <a:t>OO </a:t>
            </a:r>
            <a:r>
              <a:rPr lang="zh-CN" altLang="en-US">
                <a:latin typeface="SimSun" charset="-122"/>
              </a:rPr>
              <a:t>程序设计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08400" y="3735388"/>
            <a:ext cx="11080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  <a:latin typeface="SimSun" charset="-122"/>
              </a:rPr>
              <a:t>函数重载</a:t>
            </a:r>
            <a:endParaRPr lang="zh-CN" altLang="en-US" sz="2400" b="1" i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6813" y="4022725"/>
            <a:ext cx="1225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 i="0">
                <a:solidFill>
                  <a:srgbClr val="002060"/>
                </a:solidFill>
              </a:rPr>
              <a:t>template</a:t>
            </a:r>
            <a:endParaRPr lang="zh-CN" altLang="en-US" sz="1800" b="1" i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275" y="4797425"/>
            <a:ext cx="8826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 i="0">
                <a:solidFill>
                  <a:srgbClr val="002060"/>
                </a:solidFill>
              </a:rPr>
              <a:t>虚函数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371600" y="1219200"/>
            <a:ext cx="7162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class Array2D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class Array1D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{  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Array1D(int *p) { this-&gt;p =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int&amp; operator[ ] (int index) 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int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 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{ return p[index];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    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Array2D(int n1, int n2) { p = new int[n1*n2]; num1 = n1; num2 = n2;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    virtual ~Array2D( ) { delete [ ] p;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Array1D operator[ ] (int index)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Array1D operator[ ] (int index) 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90204" pitchFamily="34" charset="0"/>
              </a:rPr>
              <a:t>const</a:t>
            </a: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{ return p+index*num2;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 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*p;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	int num1, num2;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4267200" y="642938"/>
            <a:ext cx="1681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proxy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</a:rPr>
              <a:t>Surrogate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0">
                <a:solidFill>
                  <a:srgbClr val="FF3300"/>
                </a:solidFill>
              </a:rPr>
              <a:t>   多维</a:t>
            </a:r>
            <a:endParaRPr lang="en-US" altLang="zh-CN" sz="2400" i="0">
              <a:solidFill>
                <a:srgbClr val="FF3300"/>
              </a:solidFill>
            </a:endParaRPr>
          </a:p>
        </p:txBody>
      </p:sp>
      <p:sp>
        <p:nvSpPr>
          <p:cNvPr id="48131" name="Line 4"/>
          <p:cNvSpPr>
            <a:spLocks noChangeShapeType="1"/>
          </p:cNvSpPr>
          <p:nvPr/>
        </p:nvSpPr>
        <p:spPr bwMode="auto">
          <a:xfrm flipH="1">
            <a:off x="3276600" y="16002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214313" y="4572000"/>
            <a:ext cx="10715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B050"/>
                </a:solidFill>
              </a:rPr>
              <a:t>int *</a:t>
            </a:r>
            <a:endParaRPr lang="zh-CN" altLang="en-US" sz="2400" b="1">
              <a:solidFill>
                <a:srgbClr val="00B050"/>
              </a:solidFill>
            </a:endParaRPr>
          </a:p>
        </p:txBody>
      </p:sp>
      <p:cxnSp>
        <p:nvCxnSpPr>
          <p:cNvPr id="48133" name="直接箭头连接符 6"/>
          <p:cNvCxnSpPr>
            <a:cxnSpLocks noChangeShapeType="1"/>
          </p:cNvCxnSpPr>
          <p:nvPr/>
        </p:nvCxnSpPr>
        <p:spPr bwMode="auto">
          <a:xfrm>
            <a:off x="1071563" y="4786313"/>
            <a:ext cx="785812" cy="142875"/>
          </a:xfrm>
          <a:prstGeom prst="straightConnector1">
            <a:avLst/>
          </a:prstGeom>
          <a:noFill/>
          <a:ln w="9525">
            <a:solidFill>
              <a:srgbClr val="0066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400" b="1">
                <a:solidFill>
                  <a:schemeClr val="tx2"/>
                </a:solidFill>
                <a:latin typeface="SimSun" charset="-122"/>
              </a:rPr>
              <a:t>( )</a:t>
            </a:r>
            <a:endParaRPr lang="en-GB" altLang="en-US" sz="2400" b="1">
              <a:solidFill>
                <a:schemeClr val="tx2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>
                <a:solidFill>
                  <a:schemeClr val="accent2"/>
                </a:solidFill>
              </a:rPr>
              <a:t>   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180975" y="2630488"/>
            <a:ext cx="55562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2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class 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endParaRPr lang="en-GB" altLang="zh-CN" sz="16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{ 	double  para;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  </a:t>
            </a:r>
            <a:r>
              <a:rPr lang="en-GB" altLang="zh-CN" sz="1600" dirty="0" err="1">
                <a:solidFill>
                  <a:schemeClr val="folHlink"/>
                </a:solidFill>
              </a:rPr>
              <a:t>lowerBound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upperBound</a:t>
            </a:r>
            <a:r>
              <a:rPr lang="en-GB" altLang="zh-CN" sz="1600" dirty="0">
                <a:solidFill>
                  <a:schemeClr val="folHlink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  public: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	double operator () (double,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, </a:t>
            </a:r>
            <a:r>
              <a:rPr lang="en-GB" altLang="zh-CN" sz="1600" dirty="0" err="1">
                <a:solidFill>
                  <a:schemeClr val="folHlink"/>
                </a:solidFill>
              </a:rPr>
              <a:t>int</a:t>
            </a:r>
            <a:r>
              <a:rPr lang="en-GB" altLang="zh-CN" sz="1600" dirty="0">
                <a:solidFill>
                  <a:schemeClr val="folHlink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};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…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</a:t>
            </a:r>
            <a:r>
              <a:rPr lang="en-GB" altLang="zh-CN" sz="1600" dirty="0" err="1">
                <a:solidFill>
                  <a:schemeClr val="folHlink"/>
                </a:solidFill>
              </a:rPr>
              <a:t>Func</a:t>
            </a:r>
            <a:r>
              <a:rPr lang="en-GB" altLang="zh-CN" sz="1600" dirty="0">
                <a:solidFill>
                  <a:schemeClr val="folHlink"/>
                </a:solidFill>
              </a:rPr>
              <a:t> f;		//</a:t>
            </a:r>
            <a:r>
              <a:rPr lang="zh-CN" altLang="en-US" sz="1600" dirty="0">
                <a:solidFill>
                  <a:schemeClr val="folHlink"/>
                </a:solidFill>
              </a:rPr>
              <a:t>函数</a:t>
            </a:r>
            <a:r>
              <a:rPr lang="zh-CN" altLang="en-GB" sz="1600" dirty="0">
                <a:solidFill>
                  <a:schemeClr val="folHlink"/>
                </a:solidFill>
              </a:rPr>
              <a:t>对象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chemeClr val="folHlink"/>
                </a:solidFill>
              </a:rPr>
              <a:t>	f(2.4, 0, 8);</a:t>
            </a:r>
            <a:endParaRPr lang="zh-CN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45113" y="1916113"/>
            <a:ext cx="351155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class Array2D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    int n1, n2;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 *p;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Array2D(int l, int c):n1(l),n2(c)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{  p = new int[n1*n2];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virtual ~Array2D() { delete[] p;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int&amp; operator()(int i, int j)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 return  (p+i*n2)[j];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800">
                <a:latin typeface="SimSun" charset="-122"/>
              </a:rPr>
              <a:t>类型转换运算符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GB" sz="2400">
                <a:latin typeface="SimSun" charset="-122"/>
              </a:rPr>
              <a:t>基本数据类型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自定义类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/>
              <a:t>	</a:t>
            </a:r>
            <a:r>
              <a:rPr lang="en-US" altLang="zh-CN" sz="1800" i="1"/>
              <a:t>class Rational 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public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Rational(int n1, int n2) { n = n1; d = n2; 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operator double() { return  (double)n/d;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	int  n, 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Rational  r(1,2);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	double x = r;  x = x + r; </a:t>
            </a:r>
            <a:endParaRPr lang="zh-CN" altLang="en-US" sz="1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43563" y="22860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ostream f(“abc.txt”);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B0F0"/>
                </a:solidFill>
              </a:rPr>
              <a:t>if (f) ….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3357563"/>
            <a:ext cx="2487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B0F0"/>
                </a:solidFill>
              </a:rPr>
              <a:t>重载  数值型：如 </a:t>
            </a:r>
            <a:r>
              <a:rPr lang="en-US" altLang="zh-CN" sz="2000">
                <a:solidFill>
                  <a:srgbClr val="00B0F0"/>
                </a:solidFill>
              </a:rPr>
              <a:t>int</a:t>
            </a:r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3575" y="5445125"/>
            <a:ext cx="52625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C00000"/>
                </a:solidFill>
              </a:rPr>
              <a:t>减少混合计算中需要定义的操作符重载函数的数量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en-US" sz="2800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  </a:t>
            </a:r>
            <a:r>
              <a:rPr lang="en-GB" altLang="en-US" sz="1800" b="1" i="1">
                <a:solidFill>
                  <a:schemeClr val="tx2"/>
                </a:solidFill>
                <a:latin typeface="SimSun" charset="-122"/>
                <a:sym typeface="Wingdings" panose="05000000000000000000" pitchFamily="2" charset="2"/>
              </a:rPr>
              <a:t>smart pointer</a:t>
            </a:r>
          </a:p>
          <a:p>
            <a:pPr lvl="1" algn="just" eaLnBrk="1" hangingPunct="1"/>
            <a:r>
              <a:rPr lang="en-GB" altLang="en-US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en-US" sz="2400">
                <a:latin typeface="SimSun" charset="-122"/>
              </a:rPr>
              <a:t>为二元运算符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38175" y="3286125"/>
            <a:ext cx="4291013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CPen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  int   m_color;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int   m_width;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void  setColor(int  c){ m_color = c;}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  int getWidth() { return m_width;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class  C</a:t>
            </a:r>
            <a:r>
              <a:rPr lang="en-US" altLang="zh-CN" sz="1600">
                <a:solidFill>
                  <a:schemeClr val="folHlink"/>
                </a:solidFill>
              </a:rPr>
              <a:t>Panel</a:t>
            </a:r>
            <a:endParaRPr lang="en-GB" altLang="zh-CN" sz="16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{    CPen  m_pen;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 int  m_bkColor;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folHlink"/>
                </a:solidFill>
              </a:rPr>
              <a:t>     void  setBkColor(int  c) { m_bkColor =c;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</a:rPr>
              <a:t>}；</a:t>
            </a:r>
            <a:endParaRPr lang="zh-CN" altLang="en-US" sz="1800">
              <a:solidFill>
                <a:schemeClr val="folHlink"/>
              </a:solidFill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5000625" y="3500438"/>
            <a:ext cx="41433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600"/>
              <a:t>CPanel</a:t>
            </a:r>
            <a:r>
              <a:rPr lang="en-GB" altLang="zh-CN" sz="1600">
                <a:latin typeface="Times New Roman" panose="02020603050405020304" charset="0"/>
              </a:rPr>
              <a:t>  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c-&gt;setColor(16);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 // </a:t>
            </a:r>
            <a:r>
              <a:rPr lang="en-GB" altLang="zh-CN" sz="1600" b="1">
                <a:latin typeface="Times New Roman" panose="02020603050405020304" charset="0"/>
              </a:rPr>
              <a:t>c.operator-&gt;()-&gt;setColor(16);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 </a:t>
            </a:r>
            <a:r>
              <a:rPr lang="en-GB" altLang="en-US" sz="1600">
                <a:latin typeface="Times New Roman" panose="02020603050405020304" charset="0"/>
              </a:rPr>
              <a:t>//c</a:t>
            </a:r>
            <a:r>
              <a:rPr lang="en-GB" altLang="zh-CN" sz="1600">
                <a:latin typeface="Times New Roman" panose="02020603050405020304" charset="0"/>
              </a:rPr>
              <a:t>.m_pen.setColor(16)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</a:rPr>
              <a:t>c-&gt;getWidth();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 b="1">
                <a:latin typeface="Times New Roman" panose="02020603050405020304" charset="0"/>
                <a:sym typeface="Wingdings" panose="05000000000000000000" pitchFamily="2" charset="2"/>
              </a:rPr>
              <a:t>                  // c</a:t>
            </a:r>
            <a:r>
              <a:rPr lang="en-GB" altLang="zh-CN" sz="1600" b="1">
                <a:latin typeface="Times New Roman" panose="02020603050405020304" charset="0"/>
              </a:rPr>
              <a:t>.operator-&gt;()-&gt;getWidth();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>
                <a:latin typeface="Times New Roman" panose="02020603050405020304" charset="0"/>
              </a:rPr>
              <a:t>	//c.m_pen.getWidth()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000625" y="5945188"/>
            <a:ext cx="19351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CPanel *p=&amp;c;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GB" altLang="zh-CN" sz="1600"/>
              <a:t>p-&gt;setBkColor(10);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59463" y="2071688"/>
            <a:ext cx="2111375" cy="950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  </a:t>
            </a: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a-&gt;f();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 err="1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a.operator</a:t>
            </a:r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  <a:latin typeface="Tahoma" panose="020B0804030504040204" charset="0"/>
                <a:ea typeface="SimSun" charset="-122"/>
              </a:rPr>
              <a:t>-&gt;( f) ??</a:t>
            </a:r>
            <a:endParaRPr lang="zh-CN" altLang="en-US" sz="1800" dirty="0">
              <a:solidFill>
                <a:schemeClr val="accent2">
                  <a:lumMod val="50000"/>
                </a:schemeClr>
              </a:solidFill>
              <a:latin typeface="Tahoma" panose="020B0804030504040204" charset="0"/>
              <a:ea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14500" y="2928938"/>
            <a:ext cx="704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en-GB" altLang="zh-CN" sz="2000" b="1">
                <a:solidFill>
                  <a:srgbClr val="002060"/>
                </a:solidFill>
                <a:latin typeface="SimSun" charset="-122"/>
              </a:rPr>
              <a:t>时</a:t>
            </a:r>
            <a:r>
              <a:rPr lang="zh-CN" altLang="en-GB" sz="2000" b="1">
                <a:solidFill>
                  <a:srgbClr val="002060"/>
                </a:solidFill>
                <a:latin typeface="SimSun" charset="-122"/>
              </a:rPr>
              <a:t>按</a:t>
            </a:r>
            <a:r>
              <a:rPr lang="en-US" altLang="en-GB" sz="2000" b="1">
                <a:solidFill>
                  <a:srgbClr val="002060"/>
                </a:solidFill>
                <a:latin typeface="SimSun" charset="-122"/>
              </a:rPr>
              <a:t>一元操作符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重载</a:t>
            </a:r>
            <a:r>
              <a:rPr lang="zh-CN" altLang="en-US" sz="2000" b="1">
                <a:solidFill>
                  <a:srgbClr val="002060"/>
                </a:solidFill>
                <a:latin typeface="SimSun" charset="-122"/>
              </a:rPr>
              <a:t>描述      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a.operator -&gt;()</a:t>
            </a:r>
            <a:r>
              <a:rPr lang="en-US" altLang="zh-CN" sz="2000" b="1">
                <a:solidFill>
                  <a:srgbClr val="006600"/>
                </a:solidFill>
                <a:latin typeface="SimSun" charset="-122"/>
              </a:rPr>
              <a:t>-&gt;</a:t>
            </a:r>
            <a:r>
              <a:rPr lang="en-US" altLang="zh-CN" sz="2000" b="1">
                <a:solidFill>
                  <a:srgbClr val="002060"/>
                </a:solidFill>
                <a:latin typeface="SimSun" charset="-122"/>
              </a:rPr>
              <a:t>f()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71550" y="5995988"/>
            <a:ext cx="37988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006600"/>
                </a:solidFill>
              </a:rPr>
              <a:t>CPen* operator -&gt;() { return &amp;m_pen;}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71550" y="5995988"/>
            <a:ext cx="33004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CPen* getPen() {return &amp;m_pen;}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1263" y="3500438"/>
            <a:ext cx="3295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Times New Roman" panose="02020603050405020304" charset="0"/>
              </a:rPr>
              <a:t>CPanel c;  c.getPen()-&gt;setColor(16);</a:t>
            </a:r>
            <a:endParaRPr lang="zh-CN" altLang="en-US" sz="1600" b="1">
              <a:latin typeface="Times New Roman" panose="02020603050405020304" charset="0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6156325" y="3284538"/>
            <a:ext cx="15843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90724" y="3284538"/>
            <a:ext cx="204575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必须返回指针类型？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 autoUpdateAnimBg="0"/>
      <p:bldP spid="6" grpId="0" build="allAtOnce"/>
      <p:bldP spid="7" grpId="0" build="allAtOnce"/>
      <p:bldP spid="8" grpId="0" build="allAtOnce"/>
      <p:bldP spid="10" grpId="0" build="p"/>
      <p:bldP spid="11" grpId="0" build="allAtOnce"/>
      <p:bldP spid="11" grpId="1" build="allAtOnce"/>
      <p:bldP spid="12" grpId="0" build="allAtOnce"/>
      <p:bldP spid="12" grpId="1" build="allAtOnce"/>
      <p:bldP spid="1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Prevent memory Leak</a:t>
            </a:r>
            <a:endParaRPr lang="zh-CN" altLang="en-US"/>
          </a:p>
        </p:txBody>
      </p:sp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277813" y="2205038"/>
            <a:ext cx="2192337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int g(double);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void h(char);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2411413" y="2133600"/>
            <a:ext cx="2136775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void test()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A *p = new A;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p-&gt;f();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p-&gt;g(1.1);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p-&gt;h(‘A’);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……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  <a:endParaRPr lang="zh-CN" altLang="en-US" sz="180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43213" y="5229225"/>
            <a:ext cx="10906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delete p;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3860800"/>
            <a:ext cx="3987800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AWrapper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     A* p;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 public: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 AWrapper(A *p) { this-&gt;p = p;}</a:t>
            </a:r>
          </a:p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~AWrapper() { delete p;}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2060"/>
                </a:solidFill>
              </a:rPr>
              <a:t>};</a:t>
            </a:r>
            <a:endParaRPr lang="zh-CN" altLang="en-US" sz="2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30513" y="2798763"/>
            <a:ext cx="2389187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AWrapper  p(new A);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92725" y="5661025"/>
            <a:ext cx="3003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00000"/>
                </a:solidFill>
              </a:rPr>
              <a:t>A*operator-&gt;() { return p;}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454879">
            <a:off x="5386388" y="2071688"/>
            <a:ext cx="12874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i="0">
                <a:solidFill>
                  <a:srgbClr val="C00000"/>
                </a:solidFill>
              </a:rPr>
              <a:t>局限性</a:t>
            </a:r>
            <a:r>
              <a:rPr lang="en-US" altLang="zh-CN" sz="2400" b="1" i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60975" y="2565400"/>
            <a:ext cx="3883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须符合</a:t>
            </a:r>
            <a:r>
              <a:rPr lang="en-US" altLang="zh-CN" sz="2000" b="1" i="0">
                <a:solidFill>
                  <a:srgbClr val="002060"/>
                </a:solidFill>
              </a:rPr>
              <a:t>compiler</a:t>
            </a:r>
            <a:r>
              <a:rPr lang="zh-CN" altLang="en-US" sz="2000" b="1" i="0">
                <a:solidFill>
                  <a:srgbClr val="002060"/>
                </a:solidFill>
              </a:rPr>
              <a:t>控制的生命周期</a:t>
            </a:r>
            <a:endParaRPr lang="zh-CN" altLang="en-US" sz="2400"/>
          </a:p>
        </p:txBody>
      </p:sp>
      <p:sp>
        <p:nvSpPr>
          <p:cNvPr id="26635" name="TextBox 11"/>
          <p:cNvSpPr txBox="1">
            <a:spLocks noChangeArrowheads="1"/>
          </p:cNvSpPr>
          <p:nvPr/>
        </p:nvSpPr>
        <p:spPr bwMode="auto">
          <a:xfrm>
            <a:off x="5003800" y="4365625"/>
            <a:ext cx="703263" cy="42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? T 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6" grpId="1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26635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GB" altLang="zh-CN" sz="2400" i="1"/>
              <a:t>new 、delete</a:t>
            </a: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频繁</a:t>
            </a:r>
            <a:r>
              <a:rPr lang="en-GB" altLang="en-US" sz="2000">
                <a:latin typeface="SimSun" charset="-122"/>
              </a:rPr>
              <a:t>调用系统的存储管理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zh-CN" altLang="en-GB" sz="2000">
                <a:latin typeface="SimSun" charset="-122"/>
              </a:rPr>
              <a:t>影响</a:t>
            </a:r>
            <a:r>
              <a:rPr lang="en-GB" altLang="en-US" sz="2000">
                <a:latin typeface="SimSun" charset="-122"/>
              </a:rPr>
              <a:t>效率</a:t>
            </a:r>
          </a:p>
          <a:p>
            <a:pPr lvl="1" algn="just" eaLnBrk="1" hangingPunct="1"/>
            <a:endParaRPr lang="en-GB" altLang="en-US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程序</a:t>
            </a:r>
            <a:r>
              <a:rPr lang="en-GB" altLang="en-US" sz="2000">
                <a:latin typeface="SimSun" charset="-122"/>
              </a:rPr>
              <a:t>自</a:t>
            </a:r>
            <a:r>
              <a:rPr lang="en-GB" altLang="zh-CN" sz="2000">
                <a:latin typeface="SimSun" charset="-122"/>
              </a:rPr>
              <a:t>身</a:t>
            </a:r>
            <a:r>
              <a:rPr lang="en-GB" altLang="en-US" sz="2000">
                <a:latin typeface="SimSun" charset="-122"/>
              </a:rPr>
              <a:t>管理内存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提高效率</a:t>
            </a:r>
          </a:p>
          <a:p>
            <a:pPr lvl="1" algn="just" eaLnBrk="1" hangingPunct="1"/>
            <a:endParaRPr lang="en-GB" altLang="zh-CN" sz="2000">
              <a:latin typeface="SimSun" charset="-122"/>
            </a:endParaRPr>
          </a:p>
          <a:p>
            <a:pPr lvl="1" algn="just" eaLnBrk="1" hangingPunct="1"/>
            <a:r>
              <a:rPr lang="en-GB" altLang="zh-CN" sz="2000">
                <a:latin typeface="SimSun" charset="-122"/>
              </a:rPr>
              <a:t>方法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调用系统存储分配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申请一块较大的内存</a:t>
            </a:r>
          </a:p>
          <a:p>
            <a:pPr lvl="2" algn="just" eaLnBrk="1" hangingPunct="1"/>
            <a:r>
              <a:rPr lang="en-US" altLang="zh-CN" sz="2000">
                <a:latin typeface="SimSun" charset="-122"/>
              </a:rPr>
              <a:t>针对</a:t>
            </a:r>
            <a:r>
              <a:rPr lang="en-GB" altLang="en-US" sz="2000">
                <a:latin typeface="SimSun" charset="-122"/>
              </a:rPr>
              <a:t>该内存</a:t>
            </a:r>
            <a:r>
              <a:rPr lang="en-GB" altLang="zh-CN" sz="2000">
                <a:latin typeface="SimSun" charset="-122"/>
              </a:rPr>
              <a:t>，</a:t>
            </a:r>
            <a:r>
              <a:rPr lang="en-GB" altLang="en-US" sz="2000">
                <a:latin typeface="SimSun" charset="-122"/>
              </a:rPr>
              <a:t>自己</a:t>
            </a:r>
            <a:r>
              <a:rPr lang="en-US" altLang="zh-CN" sz="2000">
                <a:latin typeface="SimSun" charset="-122"/>
              </a:rPr>
              <a:t>管理</a:t>
            </a:r>
            <a:r>
              <a:rPr lang="en-GB" altLang="en-US" sz="2000">
                <a:latin typeface="SimSun" charset="-122"/>
              </a:rPr>
              <a:t>存储分配</a:t>
            </a:r>
            <a:r>
              <a:rPr lang="en-GB" altLang="zh-CN" sz="2000">
                <a:latin typeface="SimSun" charset="-122"/>
              </a:rPr>
              <a:t>、</a:t>
            </a:r>
            <a:r>
              <a:rPr lang="en-GB" altLang="en-US" sz="2000">
                <a:latin typeface="SimSun" charset="-122"/>
              </a:rPr>
              <a:t>去配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通过重载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与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来实现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是静态成员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重载的 </a:t>
            </a:r>
            <a:r>
              <a:rPr lang="en-GB" altLang="zh-CN" sz="2000" i="1"/>
              <a:t>new</a:t>
            </a:r>
            <a:r>
              <a:rPr lang="en-GB" altLang="zh-CN" sz="2000" i="1"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和 </a:t>
            </a:r>
            <a:r>
              <a:rPr lang="en-GB" altLang="zh-CN" sz="2000" i="1"/>
              <a:t>delete</a:t>
            </a:r>
            <a:r>
              <a:rPr lang="en-GB" altLang="zh-CN" sz="1800" i="1">
                <a:latin typeface="SimSun" charset="-122"/>
              </a:rPr>
              <a:t> </a:t>
            </a:r>
            <a:r>
              <a:rPr lang="zh-CN" altLang="en-US" sz="2000">
                <a:latin typeface="SimSun" charset="-122"/>
              </a:rPr>
              <a:t>遵循类的访问控制，</a:t>
            </a:r>
            <a:r>
              <a:rPr lang="en-GB" altLang="en-US" sz="2000">
                <a:latin typeface="SimSun" charset="-122"/>
              </a:rPr>
              <a:t>可继承</a:t>
            </a:r>
            <a:endParaRPr lang="zh-CN" altLang="en-US" sz="1800">
              <a:latin typeface="SimSun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new</a:t>
            </a:r>
          </a:p>
          <a:p>
            <a:pPr lvl="1" eaLnBrk="1" hangingPunct="1"/>
            <a:r>
              <a:rPr lang="en-GB" altLang="zh-CN" sz="2000" i="1"/>
              <a:t>void *operator new (size_t size,  …)</a:t>
            </a:r>
          </a:p>
          <a:p>
            <a:pPr lvl="2" eaLnBrk="1" hangingPunct="1"/>
            <a:r>
              <a:rPr lang="zh-CN" altLang="en-GB" sz="2000"/>
              <a:t>名</a:t>
            </a:r>
            <a:r>
              <a:rPr lang="zh-CN" altLang="en-GB" sz="2000" i="1"/>
              <a:t>： </a:t>
            </a:r>
            <a:r>
              <a:rPr lang="en-GB" altLang="zh-CN" sz="2000" i="1"/>
              <a:t>operator new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 </a:t>
            </a:r>
            <a:r>
              <a:rPr lang="en-GB" altLang="zh-CN" sz="2000" i="1"/>
              <a:t>void *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size_t（unsigned int）</a:t>
            </a:r>
          </a:p>
          <a:p>
            <a:pPr lvl="3" eaLnBrk="1" hangingPunct="1"/>
            <a:r>
              <a:rPr lang="en-GB" altLang="en-US">
                <a:latin typeface="SimSun" charset="-122"/>
              </a:rPr>
              <a:t>系统自动计算对象的大小</a:t>
            </a:r>
            <a:r>
              <a:rPr lang="en-GB" altLang="zh-CN">
                <a:latin typeface="SimSun" charset="-122"/>
              </a:rPr>
              <a:t>，</a:t>
            </a:r>
            <a:r>
              <a:rPr lang="en-GB" altLang="en-US">
                <a:latin typeface="SimSun" charset="-122"/>
              </a:rPr>
              <a:t>并传</a:t>
            </a:r>
            <a:r>
              <a:rPr lang="en-GB" altLang="zh-CN">
                <a:latin typeface="SimSun" charset="-122"/>
              </a:rPr>
              <a:t>值</a:t>
            </a:r>
            <a:r>
              <a:rPr lang="en-GB" altLang="en-US">
                <a:latin typeface="SimSun" charset="-122"/>
              </a:rPr>
              <a:t>给</a:t>
            </a:r>
            <a:r>
              <a:rPr lang="en-GB" altLang="zh-CN">
                <a:latin typeface="SimSun" charset="-122"/>
              </a:rPr>
              <a:t>size</a:t>
            </a:r>
            <a:endParaRPr lang="en-GB" altLang="zh-CN" i="1"/>
          </a:p>
          <a:p>
            <a:pPr lvl="2" eaLnBrk="1" hangingPunct="1"/>
            <a:r>
              <a:rPr lang="en-GB" altLang="en-US" sz="2000">
                <a:latin typeface="SimSun" charset="-122"/>
              </a:rPr>
              <a:t>其它参数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</a:p>
          <a:p>
            <a:pPr lvl="3" eaLnBrk="1" hangingPunct="1"/>
            <a:r>
              <a:rPr lang="en-GB" altLang="zh-CN" i="1"/>
              <a:t>A * p = new (</a:t>
            </a:r>
            <a:r>
              <a:rPr lang="en-GB" altLang="zh-CN" i="1">
                <a:latin typeface="Times New Roman" panose="02020603050405020304" charset="0"/>
              </a:rPr>
              <a:t>…</a:t>
            </a:r>
            <a:r>
              <a:rPr lang="en-GB" altLang="zh-CN" i="1"/>
              <a:t>) A ， </a:t>
            </a:r>
            <a:r>
              <a:rPr lang="en-GB" altLang="en-US">
                <a:latin typeface="Times New Roman" panose="02020603050405020304" charset="0"/>
              </a:rPr>
              <a:t>…</a:t>
            </a:r>
            <a:r>
              <a:rPr lang="en-GB" altLang="en-US">
                <a:latin typeface="SimSun" charset="-122"/>
              </a:rPr>
              <a:t>表示传给</a:t>
            </a:r>
            <a:r>
              <a:rPr lang="en-GB" altLang="zh-CN" i="1"/>
              <a:t>new</a:t>
            </a:r>
            <a:r>
              <a:rPr lang="en-GB" altLang="en-US">
                <a:latin typeface="SimSun" charset="-122"/>
              </a:rPr>
              <a:t>的其它实参</a:t>
            </a:r>
          </a:p>
          <a:p>
            <a:pPr lvl="2" eaLnBrk="1" hangingPunct="1"/>
            <a:endParaRPr lang="en-US" altLang="en-US" sz="2000">
              <a:latin typeface="SimSun" charset="-122"/>
            </a:endParaRPr>
          </a:p>
          <a:p>
            <a:pPr lvl="1" eaLnBrk="1" hangingPunct="1"/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的重载可以有多个</a:t>
            </a:r>
          </a:p>
          <a:p>
            <a:pPr lvl="1" eaLnBrk="1" hangingPunct="1"/>
            <a:r>
              <a:rPr lang="en-GB" altLang="zh-CN" sz="2000">
                <a:latin typeface="SimSun" charset="-122"/>
              </a:rPr>
              <a:t>如</a:t>
            </a:r>
            <a:r>
              <a:rPr lang="zh-CN" altLang="en-GB" sz="2000">
                <a:latin typeface="SimSun" charset="-122"/>
              </a:rPr>
              <a:t>果</a:t>
            </a:r>
            <a:r>
              <a:rPr lang="en-US" altLang="en-GB" sz="2000">
                <a:latin typeface="SimSun" charset="-122"/>
              </a:rPr>
              <a:t>重载了</a:t>
            </a:r>
            <a:r>
              <a:rPr lang="en-GB" altLang="zh-CN" sz="2000" i="1"/>
              <a:t>new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new </a:t>
            </a:r>
            <a:r>
              <a:rPr lang="en-GB" altLang="en-US" sz="2000">
                <a:latin typeface="SimSun" charset="-122"/>
              </a:rPr>
              <a:t>动态创建该类的对象时将不再调用内置的（预定义的）</a:t>
            </a:r>
            <a:r>
              <a:rPr lang="en-GB" altLang="zh-CN" sz="2000" i="1"/>
              <a:t>new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特殊操作符重载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重载 </a:t>
            </a:r>
            <a:r>
              <a:rPr lang="en-GB" altLang="zh-CN" sz="2400" i="1"/>
              <a:t>delete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void operator delete(void *p, size_t size)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名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operator delete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返回类型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第一个参数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zh-CN" sz="2000" i="1"/>
              <a:t>void *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被</a:t>
            </a:r>
            <a:r>
              <a:rPr lang="zh-CN" altLang="en-GB">
                <a:latin typeface="SimSun" charset="-122"/>
              </a:rPr>
              <a:t>撤销</a:t>
            </a:r>
            <a:r>
              <a:rPr lang="en-US" altLang="en-GB">
                <a:latin typeface="SimSun" charset="-122"/>
              </a:rPr>
              <a:t>对象的地址</a:t>
            </a:r>
            <a:endParaRPr lang="en-GB" altLang="zh-CN" i="1">
              <a:latin typeface="SimSun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第二个参数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可有可无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如果有，则必须是</a:t>
            </a:r>
            <a:r>
              <a:rPr lang="en-GB" altLang="zh-CN" sz="2000" i="1"/>
              <a:t>size_t </a:t>
            </a:r>
            <a:r>
              <a:rPr lang="en-GB" altLang="en-US" sz="2000">
                <a:latin typeface="SimSun" charset="-122"/>
              </a:rPr>
              <a:t>类型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zh-CN">
                <a:latin typeface="SimSun" charset="-122"/>
              </a:rPr>
              <a:t>被</a:t>
            </a:r>
            <a:r>
              <a:rPr lang="en-GB" altLang="en-US">
                <a:latin typeface="SimSun" charset="-122"/>
              </a:rPr>
              <a:t>撤消对象的大小</a:t>
            </a:r>
          </a:p>
          <a:p>
            <a:pPr lvl="3" algn="just" eaLnBrk="1" hangingPunct="1">
              <a:lnSpc>
                <a:spcPct val="90000"/>
              </a:lnSpc>
            </a:pPr>
            <a:endParaRPr lang="en-GB" altLang="en-US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的重载只能有一个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如果</a:t>
            </a:r>
            <a:r>
              <a:rPr lang="en-GB" altLang="en-US" sz="2000">
                <a:latin typeface="SimSun" charset="-122"/>
              </a:rPr>
              <a:t>重载了</a:t>
            </a:r>
            <a:r>
              <a:rPr lang="en-GB" altLang="zh-CN" sz="2000" i="1"/>
              <a:t>delete</a:t>
            </a:r>
            <a:r>
              <a:rPr lang="en-GB" altLang="en-US" sz="2000">
                <a:latin typeface="SimSun" charset="-122"/>
              </a:rPr>
              <a:t>，</a:t>
            </a:r>
            <a:r>
              <a:rPr lang="en-GB" altLang="zh-CN" sz="2000">
                <a:latin typeface="SimSun" charset="-122"/>
              </a:rPr>
              <a:t>那么</a:t>
            </a:r>
            <a:r>
              <a:rPr lang="en-GB" altLang="en-US" sz="2000">
                <a:latin typeface="SimSun" charset="-122"/>
              </a:rPr>
              <a:t>通过</a:t>
            </a:r>
            <a:r>
              <a:rPr lang="en-GB" altLang="zh-CN" sz="2000" i="1"/>
              <a:t>delete </a:t>
            </a:r>
            <a:r>
              <a:rPr lang="en-GB" altLang="en-US" sz="2000">
                <a:latin typeface="SimSun" charset="-122"/>
              </a:rPr>
              <a:t>撤消对象时将不再调用内置的（预定义的）</a:t>
            </a:r>
            <a:r>
              <a:rPr lang="en-GB" altLang="zh-CN" sz="2000" i="1"/>
              <a:t>delete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SimSun" charset="-122"/>
              </a:rPr>
              <a:t>函数重载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名同，参数不同</a:t>
            </a:r>
            <a:endParaRPr lang="zh-CN" alt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静态绑定</a:t>
            </a:r>
            <a:endParaRPr lang="zh-CN" altLang="en-US" sz="2000"/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SimSun" charset="-122"/>
              </a:rPr>
              <a:t>操作符重载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动机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latin typeface="SimSun" charset="-122"/>
              </a:rPr>
              <a:t>  </a:t>
            </a:r>
            <a:r>
              <a:rPr lang="zh-CN" altLang="en-US" sz="2000">
                <a:latin typeface="SimSun" charset="-122"/>
              </a:rPr>
              <a:t>操作符语义</a:t>
            </a:r>
            <a:endParaRPr lang="en-GB" altLang="zh-CN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SimSun" charset="-122"/>
              </a:rPr>
              <a:t>b</a:t>
            </a:r>
            <a:r>
              <a:rPr lang="en-US" altLang="en-US" sz="1800">
                <a:latin typeface="SimSun" charset="-122"/>
              </a:rPr>
              <a:t>uil</a:t>
            </a:r>
            <a:r>
              <a:rPr lang="en-US" altLang="zh-CN" sz="1800">
                <a:latin typeface="SimSun" charset="-122"/>
              </a:rPr>
              <a:t>t_in </a:t>
            </a:r>
            <a:r>
              <a:rPr lang="zh-CN" altLang="en-US" sz="1800">
                <a:latin typeface="SimSun" charset="-122"/>
              </a:rPr>
              <a:t>类型</a:t>
            </a:r>
            <a:r>
              <a:rPr lang="en-US" altLang="zh-CN" sz="1800">
                <a:latin typeface="SimSun" charset="-122"/>
              </a:rPr>
              <a:t>	</a:t>
            </a:r>
            <a:r>
              <a:rPr lang="en-US" altLang="en-US" sz="1800">
                <a:latin typeface="SimSun" charset="-122"/>
              </a:rPr>
              <a:t>       </a:t>
            </a:r>
            <a:r>
              <a:rPr lang="en-US" altLang="zh-CN" sz="1800">
                <a:latin typeface="SimSun" charset="-122"/>
              </a:rPr>
              <a:t>Compiler</a:t>
            </a:r>
            <a:endParaRPr lang="en-US" altLang="en-GB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>
                <a:latin typeface="SimSun" charset="-122"/>
              </a:rPr>
              <a:t>自</a:t>
            </a:r>
            <a:r>
              <a:rPr lang="en-US" altLang="en-GB" sz="1800">
                <a:latin typeface="SimSun" charset="-122"/>
              </a:rPr>
              <a:t>定义数据类型       </a:t>
            </a:r>
            <a:r>
              <a:rPr lang="zh-CN" altLang="en-US" sz="1800">
                <a:latin typeface="SimSun" charset="-122"/>
              </a:rPr>
              <a:t>程序员</a:t>
            </a:r>
            <a:endParaRPr lang="en-GB" altLang="en-US" sz="18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en-US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作用</a:t>
            </a:r>
            <a:endParaRPr lang="en-GB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提高</a:t>
            </a:r>
            <a:r>
              <a:rPr lang="zh-CN" altLang="en-GB" sz="2000">
                <a:latin typeface="SimSun" charset="-122"/>
              </a:rPr>
              <a:t>可读性</a:t>
            </a:r>
            <a:endParaRPr lang="zh-CN" altLang="en-US" sz="2000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提高可扩充性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7900" y="1196975"/>
            <a:ext cx="21082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0">
                <a:latin typeface="SimSun" charset="-122"/>
              </a:rPr>
              <a:t>Compiler/Linker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0">
                <a:latin typeface="SimSun" charset="-122"/>
              </a:rPr>
              <a:t>歧义控制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i="0">
                <a:latin typeface="SimSun" charset="-122"/>
              </a:rPr>
              <a:t> </a:t>
            </a:r>
            <a:r>
              <a:rPr lang="zh-CN" altLang="en-US" sz="2000" i="0">
                <a:latin typeface="SimSun" charset="-122"/>
              </a:rPr>
              <a:t>顺序</a:t>
            </a:r>
            <a:endParaRPr lang="en-US" altLang="zh-CN" sz="2000" i="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i="0">
                <a:latin typeface="SimSun" charset="-122"/>
              </a:rPr>
              <a:t> 更好匹配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56325" y="2781300"/>
            <a:ext cx="11080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i="0">
                <a:solidFill>
                  <a:srgbClr val="C00000"/>
                </a:solidFill>
              </a:rPr>
              <a:t>窄转换？</a:t>
            </a:r>
            <a:endParaRPr lang="en-US" altLang="zh-CN" sz="1800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i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5181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class Complex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{      double real,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Complex() { real = 0; imag = 0;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Complex(double r, double i) { real = r; imag = i;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  Complex add(Complex&amp;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};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Complex   a(1,2),b(3,4), c;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c = a.add(b);</a:t>
            </a:r>
            <a:endParaRPr lang="en-US" altLang="zh-CN" sz="1600"/>
          </a:p>
        </p:txBody>
      </p:sp>
      <p:sp>
        <p:nvSpPr>
          <p:cNvPr id="100357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4114800" y="3581400"/>
            <a:ext cx="51054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class Complex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{    double real, 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   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Complex() { real = 0; imag = 0;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Complex(double r, double i) { real = r; imag = i;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>
                <a:solidFill>
                  <a:srgbClr val="FF0066"/>
                </a:solidFill>
              </a:rPr>
              <a:t>Complex operator + (Complex&amp; x)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>
                <a:solidFill>
                  <a:schemeClr val="accent2"/>
                </a:solidFill>
              </a:rPr>
              <a:t>	</a:t>
            </a:r>
            <a:r>
              <a:rPr lang="en-GB" altLang="zh-CN" sz="1600" i="1"/>
              <a:t>{    Complex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temp.real = real+x.real;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temp.imag = imag+x.imag;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     return temp;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};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Complex   a(1,2),b(3,4),c;	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 i="1"/>
              <a:t>c = a.</a:t>
            </a:r>
            <a:r>
              <a:rPr lang="en-GB" altLang="zh-CN" sz="1600" i="1">
                <a:solidFill>
                  <a:srgbClr val="FF0066"/>
                </a:solidFill>
              </a:rPr>
              <a:t>operator +</a:t>
            </a:r>
            <a:r>
              <a:rPr lang="en-GB" altLang="zh-CN" sz="1600" i="1"/>
              <a:t>(b);</a:t>
            </a:r>
            <a:endParaRPr lang="en-US" altLang="zh-CN" sz="160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14400" y="4953000"/>
            <a:ext cx="1371600" cy="113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/>
              <a:t>c = a + b</a:t>
            </a:r>
            <a:endParaRPr lang="en-GB" altLang="zh-CN" sz="2000" b="1" i="0"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en-GB" altLang="en-US" sz="1600" i="0">
                <a:solidFill>
                  <a:srgbClr val="C00000"/>
                </a:solidFill>
                <a:latin typeface="SimSun" charset="-122"/>
              </a:rPr>
              <a:t>易理解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优先级</a:t>
            </a:r>
            <a:endParaRPr lang="en-US" altLang="zh-CN" sz="1600" i="0">
              <a:solidFill>
                <a:srgbClr val="C00000"/>
              </a:solidFill>
              <a:latin typeface="SimSun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C00000"/>
                </a:solidFill>
                <a:latin typeface="SimSun" charset="-122"/>
              </a:rPr>
              <a:t>结合性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1371600" y="4191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286000" y="51816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/>
      <p:bldP spid="100359" grpId="0" animBg="1" autoUpdateAnimBg="0"/>
      <p:bldP spid="100360" grpId="0" animBg="1"/>
      <p:bldP spid="1003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010400" cy="48768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24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class Complex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{       double real, 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Complex() { real = 0; imag = 0;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Complex(double r, double i) { real = r; imag = i; 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FF0066"/>
                </a:solidFill>
              </a:rPr>
              <a:t>friend Complex operator + (Complex&amp; c1, Complex&amp; c2);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</a:t>
            </a:r>
            <a:r>
              <a:rPr lang="en-GB" altLang="zh-CN" sz="1800" i="1">
                <a:solidFill>
                  <a:srgbClr val="FF0066"/>
                </a:solidFill>
              </a:rPr>
              <a:t>Complex operator + (Complex&amp; c1, Complex&amp; c2)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{     Complex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temp.real = c1.real + c2.real;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temp.imag = c1.imag + c2.imag;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    return temp;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Complex a(1,2),b(3,4),c;   	</a:t>
            </a:r>
            <a:r>
              <a:rPr lang="en-GB" altLang="zh-CN" sz="1800" i="1">
                <a:solidFill>
                  <a:srgbClr val="FF0066"/>
                </a:solidFill>
              </a:rPr>
              <a:t>c = a + b;</a:t>
            </a:r>
            <a:endParaRPr lang="en-US" altLang="zh-CN" sz="1800" i="1">
              <a:solidFill>
                <a:srgbClr val="FF0066"/>
              </a:solidFill>
            </a:endParaRP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4929188" y="2286000"/>
            <a:ext cx="28575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B050"/>
                </a:solidFill>
              </a:rPr>
              <a:t>operator + (a, b)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05425" y="4802188"/>
            <a:ext cx="32067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70C0"/>
                </a:solidFill>
              </a:rPr>
              <a:t>至少包含一个用户自定义类型</a:t>
            </a:r>
            <a:endParaRPr lang="en-US" altLang="zh-CN" sz="18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200" b="1">
                <a:solidFill>
                  <a:srgbClr val="C00000"/>
                </a:solidFill>
              </a:rPr>
              <a:t>(new</a:t>
            </a:r>
            <a:r>
              <a:rPr lang="zh-CN" altLang="en-US" sz="1200" b="1">
                <a:solidFill>
                  <a:srgbClr val="C00000"/>
                </a:solidFill>
              </a:rPr>
              <a:t>、</a:t>
            </a:r>
            <a:r>
              <a:rPr lang="en-US" altLang="zh-CN" sz="1200" b="1">
                <a:solidFill>
                  <a:srgbClr val="C00000"/>
                </a:solidFill>
              </a:rPr>
              <a:t>delete</a:t>
            </a:r>
            <a:r>
              <a:rPr lang="zh-CN" altLang="en-US" sz="1200" b="1">
                <a:solidFill>
                  <a:srgbClr val="C00000"/>
                </a:solidFill>
              </a:rPr>
              <a:t>除外）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10800000">
            <a:off x="5000625" y="4643438"/>
            <a:ext cx="1714500" cy="21431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971550" y="2133600"/>
            <a:ext cx="4943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enum Day { SUN, MON, TUE, WED, THU, FRI, SAT};</a:t>
            </a:r>
            <a:endParaRPr lang="zh-CN" altLang="en-US" sz="1600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300788" y="2278063"/>
            <a:ext cx="244792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void main()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{      Day d=SAT;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++d;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cout &lt;&lt; d;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}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388" y="2565400"/>
            <a:ext cx="4584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Day&amp; operator++(Day&amp;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  return d= (d==SAT)? SUN: Day(d+1); 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975" y="3213100"/>
            <a:ext cx="61198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ostream&amp; operator &lt;&lt; (ostream&amp; o, Day&amp; 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{	switch (d)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{	case SUN: o &lt;&lt; "SUN"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MON: o &lt;&lt; "MON"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TUE: o &lt;&lt; "TUE"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WED: o &lt;&lt; "WED"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THU: o &lt;&lt; "THU"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FRI: o &lt;&lt; "FRI"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	case SAT: o &lt;&lt; "SAT" &lt;&lt; endl;break;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	return o;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0070C0"/>
                </a:solidFill>
              </a:rPr>
              <a:t>}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可重载的操作符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000" i="1"/>
              <a:t>.   .*</a:t>
            </a:r>
            <a:r>
              <a:rPr lang="en-GB" altLang="en-US" sz="2000">
                <a:latin typeface="SimSun" charset="-122"/>
              </a:rPr>
              <a:t>  </a:t>
            </a:r>
            <a:r>
              <a:rPr lang="en-GB" altLang="en-US" sz="2000" i="1"/>
              <a:t>:: </a:t>
            </a:r>
            <a:r>
              <a:rPr lang="en-GB" altLang="en-US" sz="2000">
                <a:latin typeface="SimSun" charset="-122"/>
              </a:rPr>
              <a:t> </a:t>
            </a:r>
            <a:r>
              <a:rPr lang="en-GB" altLang="en-US" sz="2000" i="1"/>
              <a:t>?: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0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基本原则</a:t>
            </a:r>
            <a:endParaRPr lang="en-GB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方式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类成员函数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solidFill>
                  <a:srgbClr val="C00000"/>
                </a:solidFill>
                <a:latin typeface="SimSun" charset="-122"/>
              </a:rPr>
              <a:t>带有类参数</a:t>
            </a:r>
            <a:r>
              <a:rPr lang="en-GB" altLang="en-US" sz="2000">
                <a:latin typeface="SimSun" charset="-122"/>
              </a:rPr>
              <a:t>的全局函数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遵循</a:t>
            </a:r>
            <a:r>
              <a:rPr lang="zh-CN" altLang="en-US" sz="2000">
                <a:latin typeface="SimSun" charset="-122"/>
              </a:rPr>
              <a:t>原有</a:t>
            </a:r>
            <a:r>
              <a:rPr lang="en-GB" altLang="en-US" sz="2000">
                <a:latin typeface="SimSun" charset="-122"/>
              </a:rPr>
              <a:t>语法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单目/双目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优先级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结合性</a:t>
            </a:r>
            <a:endParaRPr lang="en-GB" altLang="en-US" sz="200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219700" y="1981200"/>
            <a:ext cx="2819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class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{    int x;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public: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A(int i):x(i){}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f()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    void g() { …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 </a:t>
            </a:r>
            <a:r>
              <a:rPr lang="en-US" altLang="zh-CN" sz="1600"/>
              <a:t>void (A::*p_f)() 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 p_f= &amp;A::f;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/>
              <a:t> (a.*p_f)();</a:t>
            </a:r>
            <a:endParaRPr lang="zh-CN" altLang="en-US" sz="160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 flipV="1">
            <a:off x="2514600" y="2819400"/>
            <a:ext cx="2921000" cy="393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双目操作符重载</a:t>
            </a: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类成员函数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格式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SimSun" charset="-122"/>
              </a:rPr>
              <a:t>	</a:t>
            </a:r>
            <a:r>
              <a:rPr lang="en-GB" altLang="zh-CN" sz="1800" i="1"/>
              <a:t>&lt;ret type&gt; operator </a:t>
            </a:r>
            <a:r>
              <a:rPr lang="en-GB" altLang="zh-CN" sz="1800" i="1">
                <a:solidFill>
                  <a:srgbClr val="0070C0"/>
                </a:solidFill>
              </a:rPr>
              <a:t># </a:t>
            </a:r>
            <a:r>
              <a:rPr lang="en-GB" altLang="zh-CN" sz="1800" i="1"/>
              <a:t>(&lt;arg&gt;)</a:t>
            </a:r>
            <a:endParaRPr lang="en-GB" altLang="zh-CN" sz="1800" i="1">
              <a:solidFill>
                <a:schemeClr val="accent2"/>
              </a:solidFill>
              <a:latin typeface="SimSun" charset="-122"/>
            </a:endParaRPr>
          </a:p>
          <a:p>
            <a:pPr lvl="2" algn="just" eaLnBrk="1" hangingPunct="1"/>
            <a:r>
              <a:rPr lang="en-US" altLang="zh-CN" i="1"/>
              <a:t>t</a:t>
            </a:r>
            <a:r>
              <a:rPr lang="en-GB" altLang="zh-CN" i="1"/>
              <a:t>his    </a:t>
            </a:r>
            <a:r>
              <a:rPr lang="en-GB" altLang="en-US">
                <a:latin typeface="SimSun" charset="-122"/>
              </a:rPr>
              <a:t>隐含</a:t>
            </a:r>
          </a:p>
          <a:p>
            <a:pPr lvl="2" algn="just" eaLnBrk="1" hangingPunct="1"/>
            <a:r>
              <a:rPr lang="zh-CN" altLang="en-GB"/>
              <a:t>使用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b="1" i="1">
                <a:solidFill>
                  <a:schemeClr val="accent2"/>
                </a:solidFill>
              </a:rPr>
              <a:t>     </a:t>
            </a:r>
            <a:r>
              <a:rPr lang="en-GB" altLang="en-US" sz="1800" i="1"/>
              <a:t>&lt;</a:t>
            </a:r>
            <a:r>
              <a:rPr lang="en-GB" altLang="zh-CN" sz="1800" i="1"/>
              <a:t>class name&gt;  a, b;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 a # b ;</a:t>
            </a:r>
            <a:endParaRPr lang="en-GB" altLang="en-US" sz="1800" i="1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</a:t>
            </a:r>
            <a:r>
              <a:rPr lang="en-GB" altLang="zh-CN" sz="1800" i="1"/>
              <a:t>a.operator#(b) ;</a:t>
            </a:r>
            <a:r>
              <a:rPr lang="en-GB" altLang="zh-CN" sz="1800" b="1">
                <a:latin typeface="SimSun" charset="-122"/>
              </a:rPr>
              <a:t> </a:t>
            </a:r>
            <a:endParaRPr lang="zh-CN" altLang="en-US" sz="1800" b="1">
              <a:latin typeface="SimSun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操作符重载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lvl="1" algn="just" eaLnBrk="1" hangingPunct="1"/>
            <a:r>
              <a:rPr lang="en-GB" altLang="en-US" sz="2400" dirty="0" err="1">
                <a:latin typeface="SimSun" charset="-122"/>
              </a:rPr>
              <a:t>全局函数</a:t>
            </a:r>
            <a:endParaRPr lang="en-GB" altLang="en-US" sz="2400" dirty="0">
              <a:latin typeface="SimSun" charset="-122"/>
            </a:endParaRPr>
          </a:p>
          <a:p>
            <a:pPr lvl="2" algn="just" eaLnBrk="1" hangingPunct="1"/>
            <a:r>
              <a:rPr lang="en-US" altLang="zh-CN" dirty="0" err="1">
                <a:latin typeface="SimSun" charset="-122"/>
              </a:rPr>
              <a:t>友元</a:t>
            </a:r>
            <a:endParaRPr lang="en-US" altLang="zh-CN" dirty="0">
              <a:latin typeface="SimSun" charset="-122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 dirty="0"/>
              <a:t>   friend &lt;ret type&gt; operator </a:t>
            </a:r>
            <a:r>
              <a:rPr lang="en-GB" altLang="zh-CN" sz="1800" i="1" dirty="0">
                <a:solidFill>
                  <a:srgbClr val="0070C0"/>
                </a:solidFill>
              </a:rPr>
              <a:t>#</a:t>
            </a:r>
            <a:r>
              <a:rPr lang="en-GB" altLang="zh-CN" sz="1800" i="1" dirty="0"/>
              <a:t> (&lt;arg1&gt;,&lt;arg2&gt;)</a:t>
            </a:r>
            <a:endParaRPr lang="en-GB" altLang="en-US" sz="1800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格式</a:t>
            </a:r>
            <a:r>
              <a:rPr lang="en-GB" altLang="zh-CN" sz="1800" i="1" dirty="0"/>
              <a:t>  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en-US" sz="1800" i="1" dirty="0"/>
              <a:t>   &lt;</a:t>
            </a:r>
            <a:r>
              <a:rPr lang="en-GB" altLang="zh-CN" sz="1800" i="1" dirty="0"/>
              <a:t>ret type&gt;</a:t>
            </a:r>
            <a:r>
              <a:rPr lang="en-GB" altLang="zh-CN" sz="1800" i="1" dirty="0">
                <a:latin typeface="SimSun" charset="-122"/>
              </a:rPr>
              <a:t> </a:t>
            </a:r>
            <a:r>
              <a:rPr lang="en-GB" altLang="zh-CN" sz="1800" i="1" dirty="0"/>
              <a:t>operator </a:t>
            </a:r>
            <a:r>
              <a:rPr lang="en-GB" altLang="zh-CN" sz="1800" i="1" dirty="0">
                <a:solidFill>
                  <a:srgbClr val="0070C0"/>
                </a:solidFill>
              </a:rPr>
              <a:t># </a:t>
            </a:r>
            <a:r>
              <a:rPr lang="en-GB" altLang="zh-CN" sz="1800" i="1" dirty="0"/>
              <a:t>(&lt;arg1&gt;,&lt;arg2&gt;)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 dirty="0"/>
          </a:p>
          <a:p>
            <a:pPr lvl="2" algn="just" eaLnBrk="1" hangingPunct="1"/>
            <a:r>
              <a:rPr lang="en-GB" altLang="en-US" dirty="0" err="1">
                <a:latin typeface="SimSun" charset="-122"/>
              </a:rPr>
              <a:t>限制</a:t>
            </a:r>
            <a:endParaRPr lang="en-GB" altLang="en-US" dirty="0">
              <a:latin typeface="SimSun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SimSun" charset="-122"/>
              </a:rPr>
              <a:t> 		 </a:t>
            </a:r>
            <a:r>
              <a:rPr lang="en-GB" altLang="en-US" sz="2400" i="1" dirty="0"/>
              <a:t>=   ()   []</a:t>
            </a:r>
            <a:r>
              <a:rPr lang="en-GB" altLang="en-US" sz="2400" dirty="0">
                <a:latin typeface="SimSun" charset="-122"/>
              </a:rPr>
              <a:t> </a:t>
            </a:r>
            <a:r>
              <a:rPr lang="en-GB" altLang="en-US" sz="2400" i="1" dirty="0">
                <a:sym typeface="Wingdings" panose="05000000000000000000" pitchFamily="2" charset="2"/>
              </a:rPr>
              <a:t> </a:t>
            </a:r>
            <a:r>
              <a:rPr lang="en-GB" altLang="en-US" sz="2400" dirty="0" err="1">
                <a:latin typeface="SimSun" charset="-122"/>
              </a:rPr>
              <a:t>不能作为全局函数重载</a:t>
            </a:r>
            <a:endParaRPr lang="en-US" altLang="zh-CN" sz="2400" dirty="0">
              <a:latin typeface="SimSun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 rot="-1080412">
            <a:off x="6051550" y="4522788"/>
            <a:ext cx="1092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Why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406</TotalTime>
  <Words>2698</Words>
  <Application>Microsoft Macintosh PowerPoint</Application>
  <PresentationFormat>全屏显示(4:3)</PresentationFormat>
  <Paragraphs>514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Tahoma</vt:lpstr>
      <vt:lpstr>Times New Roman</vt:lpstr>
      <vt:lpstr>Wingdings</vt:lpstr>
      <vt:lpstr>Blends</vt:lpstr>
      <vt:lpstr>面向对象程序设计（part 3）</vt:lpstr>
      <vt:lpstr>多态</vt:lpstr>
      <vt:lpstr>操作符重载</vt:lpstr>
      <vt:lpstr>操作符重载</vt:lpstr>
      <vt:lpstr>操作符重载</vt:lpstr>
      <vt:lpstr>示例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操作符重载</vt:lpstr>
      <vt:lpstr>特殊操作符重载</vt:lpstr>
      <vt:lpstr>特殊操作符重载</vt:lpstr>
      <vt:lpstr>特殊操作符重载</vt:lpstr>
      <vt:lpstr>特殊操作符重载</vt:lpstr>
      <vt:lpstr>特殊操作符重载</vt:lpstr>
      <vt:lpstr>PowerPoint 演示文稿</vt:lpstr>
      <vt:lpstr>特殊操作符重载</vt:lpstr>
      <vt:lpstr>特殊操作符重载</vt:lpstr>
      <vt:lpstr>特殊操作符重载</vt:lpstr>
      <vt:lpstr>Prevent memory Leak</vt:lpstr>
      <vt:lpstr>特殊操作符重载</vt:lpstr>
      <vt:lpstr>特殊操作符重载</vt:lpstr>
      <vt:lpstr>特殊操作符重载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Microsoft Office User</cp:lastModifiedBy>
  <cp:revision>318</cp:revision>
  <cp:lastPrinted>2019-12-17T01:29:23Z</cp:lastPrinted>
  <dcterms:created xsi:type="dcterms:W3CDTF">2019-12-17T01:29:23Z</dcterms:created>
  <dcterms:modified xsi:type="dcterms:W3CDTF">2020-05-14T14:09:11Z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