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5.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6.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78" r:id="rId2"/>
    <p:sldId id="280" r:id="rId3"/>
    <p:sldId id="289" r:id="rId4"/>
    <p:sldId id="259" r:id="rId5"/>
    <p:sldId id="290" r:id="rId6"/>
    <p:sldId id="291" r:id="rId7"/>
    <p:sldId id="292" r:id="rId8"/>
    <p:sldId id="293" r:id="rId9"/>
    <p:sldId id="294" r:id="rId10"/>
    <p:sldId id="296" r:id="rId11"/>
    <p:sldId id="297" r:id="rId12"/>
    <p:sldId id="298" r:id="rId13"/>
    <p:sldId id="299" r:id="rId14"/>
    <p:sldId id="309" r:id="rId15"/>
    <p:sldId id="301" r:id="rId16"/>
    <p:sldId id="300" r:id="rId17"/>
    <p:sldId id="302" r:id="rId18"/>
    <p:sldId id="303" r:id="rId19"/>
    <p:sldId id="305" r:id="rId20"/>
    <p:sldId id="304" r:id="rId21"/>
    <p:sldId id="306" r:id="rId22"/>
    <p:sldId id="307" r:id="rId23"/>
    <p:sldId id="308" r:id="rId24"/>
    <p:sldId id="27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D487E"/>
    <a:srgbClr val="FD487F"/>
    <a:srgbClr val="FC306A"/>
    <a:srgbClr val="581212"/>
    <a:srgbClr val="0F2A61"/>
    <a:srgbClr val="5E0000"/>
    <a:srgbClr val="DFDFDF"/>
    <a:srgbClr val="FB1450"/>
    <a:srgbClr val="6C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85" d="100"/>
          <a:sy n="85" d="100"/>
        </p:scale>
        <p:origin x="648" y="67"/>
      </p:cViewPr>
      <p:guideLst>
        <p:guide orient="horz" pos="206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思源黑体 CN Medium" panose="020B0600000000000000" charset="-122"/>
                <a:ea typeface="思源黑体 CN Medium" panose="020B0600000000000000" charset="-122"/>
              </a:rPr>
              <a:t>2020/7/30</a:t>
            </a:fld>
            <a:endParaRPr lang="zh-CN" altLang="en-US">
              <a:latin typeface="思源黑体 CN Medium" panose="020B0600000000000000" charset="-122"/>
              <a:ea typeface="思源黑体 CN Medium" panose="020B06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思源黑体 CN Medium" panose="020B0600000000000000" charset="-122"/>
                <a:ea typeface="思源黑体 CN Medium" panose="020B0600000000000000" charset="-122"/>
              </a:rPr>
              <a:t>‹#›</a:t>
            </a:fld>
            <a:endParaRPr lang="zh-CN" altLang="en-US">
              <a:latin typeface="思源黑体 CN Medium" panose="020B0600000000000000" charset="-122"/>
              <a:ea typeface="思源黑体 CN Medium" panose="020B06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Medium" panose="020B0600000000000000" charset="-122"/>
                <a:ea typeface="思源黑体 CN Medium" panose="020B0600000000000000" charset="-122"/>
                <a:cs typeface="思源黑体 CN Medium" panose="020B06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Medium" panose="020B0600000000000000" charset="-122"/>
                <a:ea typeface="思源黑体 CN Medium" panose="020B0600000000000000" charset="-122"/>
                <a:cs typeface="思源黑体 CN Medium" panose="020B0600000000000000" charset="-122"/>
              </a:defRPr>
            </a:lvl1pPr>
          </a:lstStyle>
          <a:p>
            <a:fld id="{1AC49D05-6128-4D0D-A32A-06A5E73B386C}" type="datetimeFigureOut">
              <a:rPr lang="zh-CN" altLang="en-US" smtClean="0"/>
              <a:t>2020/7/30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Medium" panose="020B0600000000000000" charset="-122"/>
                <a:ea typeface="思源黑体 CN Medium" panose="020B0600000000000000" charset="-122"/>
                <a:cs typeface="思源黑体 CN Medium" panose="020B06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Medium" panose="020B0600000000000000" charset="-122"/>
                <a:ea typeface="思源黑体 CN Medium" panose="020B0600000000000000" charset="-122"/>
                <a:cs typeface="思源黑体 CN Medium" panose="020B0600000000000000"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思源黑体 CN Medium" panose="020B0600000000000000" charset="-122"/>
        <a:ea typeface="思源黑体 CN Medium" panose="020B0600000000000000" charset="-122"/>
        <a:cs typeface="思源黑体 CN Medium" panose="020B0600000000000000" charset="-122"/>
      </a:defRPr>
    </a:lvl1pPr>
    <a:lvl2pPr marL="457200" algn="l" defTabSz="914400" rtl="0" eaLnBrk="1" latinLnBrk="0" hangingPunct="1">
      <a:defRPr sz="1200" kern="1200">
        <a:solidFill>
          <a:schemeClr val="tx1"/>
        </a:solidFill>
        <a:latin typeface="思源黑体 CN Medium" panose="020B0600000000000000" charset="-122"/>
        <a:ea typeface="思源黑体 CN Medium" panose="020B0600000000000000" charset="-122"/>
        <a:cs typeface="思源黑体 CN Medium" panose="020B0600000000000000" charset="-122"/>
      </a:defRPr>
    </a:lvl2pPr>
    <a:lvl3pPr marL="914400" algn="l" defTabSz="914400" rtl="0" eaLnBrk="1" latinLnBrk="0" hangingPunct="1">
      <a:defRPr sz="1200" kern="1200">
        <a:solidFill>
          <a:schemeClr val="tx1"/>
        </a:solidFill>
        <a:latin typeface="思源黑体 CN Medium" panose="020B0600000000000000" charset="-122"/>
        <a:ea typeface="思源黑体 CN Medium" panose="020B0600000000000000" charset="-122"/>
        <a:cs typeface="思源黑体 CN Medium" panose="020B0600000000000000" charset="-122"/>
      </a:defRPr>
    </a:lvl3pPr>
    <a:lvl4pPr marL="1371600" algn="l" defTabSz="914400" rtl="0" eaLnBrk="1" latinLnBrk="0" hangingPunct="1">
      <a:defRPr sz="1200" kern="1200">
        <a:solidFill>
          <a:schemeClr val="tx1"/>
        </a:solidFill>
        <a:latin typeface="思源黑体 CN Medium" panose="020B0600000000000000" charset="-122"/>
        <a:ea typeface="思源黑体 CN Medium" panose="020B0600000000000000" charset="-122"/>
        <a:cs typeface="思源黑体 CN Medium" panose="020B0600000000000000" charset="-122"/>
      </a:defRPr>
    </a:lvl4pPr>
    <a:lvl5pPr marL="1828800" algn="l" defTabSz="914400" rtl="0" eaLnBrk="1" latinLnBrk="0" hangingPunct="1">
      <a:defRPr sz="1200" kern="1200">
        <a:solidFill>
          <a:schemeClr val="tx1"/>
        </a:solidFill>
        <a:latin typeface="思源黑体 CN Medium" panose="020B0600000000000000" charset="-122"/>
        <a:ea typeface="思源黑体 CN Medium" panose="020B0600000000000000" charset="-122"/>
        <a:cs typeface="思源黑体 CN Medium" panose="020B06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3004712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2114733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19</a:t>
            </a:fld>
            <a:endParaRPr lang="zh-CN" altLang="en-US"/>
          </a:p>
        </p:txBody>
      </p:sp>
    </p:spTree>
    <p:extLst>
      <p:ext uri="{BB962C8B-B14F-4D97-AF65-F5344CB8AC3E}">
        <p14:creationId xmlns:p14="http://schemas.microsoft.com/office/powerpoint/2010/main" val="1378296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2020/7/30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2020/7/30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2020/7/30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思源黑体 CN Medium" panose="020B0600000000000000" charset="-122"/>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思源黑体 CN Medium" panose="020B0600000000000000" charset="-122"/>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2020/7/30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思源黑体 CN Medium" panose="020B0600000000000000" charset="-122"/>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2020/7/30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思源黑体 CN Medium" panose="020B0600000000000000" charset="-122"/>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2020/7/30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思源黑体 CN Medium" panose="020B0600000000000000" charset="-122"/>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思源黑体 CN Medium" panose="020B0600000000000000"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2020/7/30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思源黑体 CN Medium" panose="020B0600000000000000" charset="-122"/>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2020/7/30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2020/7/30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思源黑体 CN Medium" panose="020B0600000000000000" charset="-122"/>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2020/7/30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思源黑体 CN Medium" panose="020B0600000000000000" charset="-122"/>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2020/7/30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100000">
              <a:srgbClr val="581212"/>
            </a:gs>
            <a:gs pos="0">
              <a:srgbClr val="0F2A61"/>
            </a:gs>
          </a:gsLst>
          <a:lin ang="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思源黑体 CN Medium" panose="020B0600000000000000" charset="-122"/>
                <a:ea typeface="思源黑体 CN Medium" panose="020B0600000000000000" charset="-122"/>
                <a:cs typeface="思源黑体 CN Medium" panose="020B0600000000000000" charset="-122"/>
              </a:defRPr>
            </a:lvl1pPr>
          </a:lstStyle>
          <a:p>
            <a:fld id="{760FBDFE-C587-4B4C-A407-44438C67B59E}" type="datetimeFigureOut">
              <a:rPr lang="zh-CN" altLang="en-US" smtClean="0"/>
              <a:t>2020/7/30</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思源黑体 CN Medium" panose="020B0600000000000000" charset="-122"/>
                <a:ea typeface="思源黑体 CN Medium" panose="020B0600000000000000" charset="-122"/>
                <a:cs typeface="思源黑体 CN Medium" panose="020B0600000000000000"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思源黑体 CN Medium" panose="020B0600000000000000" charset="-122"/>
                <a:ea typeface="思源黑体 CN Medium" panose="020B0600000000000000" charset="-122"/>
                <a:cs typeface="思源黑体 CN Medium" panose="020B0600000000000000"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思源黑体 CN Medium" panose="020B0600000000000000" charset="-122"/>
          <a:ea typeface="思源黑体 CN Medium" panose="020B0600000000000000" charset="-122"/>
          <a:cs typeface="思源黑体 CN Medium" panose="020B06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思源黑体 CN Medium" panose="020B0600000000000000" charset="-122"/>
          <a:ea typeface="思源黑体 CN Medium" panose="020B0600000000000000" charset="-122"/>
          <a:cs typeface="思源黑体 CN Medium" panose="020B0600000000000000"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思源黑体 CN Medium" panose="020B0600000000000000" charset="-122"/>
          <a:ea typeface="思源黑体 CN Medium" panose="020B0600000000000000" charset="-122"/>
          <a:cs typeface="思源黑体 CN Medium" panose="020B0600000000000000" charset="-122"/>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思源黑体 CN Medium" panose="020B0600000000000000" charset="-122"/>
          <a:ea typeface="思源黑体 CN Medium" panose="020B0600000000000000" charset="-122"/>
          <a:cs typeface="思源黑体 CN Medium" panose="020B0600000000000000" charset="-122"/>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思源黑体 CN Medium" panose="020B0600000000000000" charset="-122"/>
          <a:ea typeface="思源黑体 CN Medium" panose="020B0600000000000000" charset="-122"/>
          <a:cs typeface="思源黑体 CN Medium" panose="020B0600000000000000" charset="-122"/>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思源黑体 CN Medium" panose="020B0600000000000000" charset="-122"/>
          <a:ea typeface="思源黑体 CN Medium" panose="020B0600000000000000" charset="-122"/>
          <a:cs typeface="思源黑体 CN Medium" panose="020B06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tags" Target="../tags/tag9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tags" Target="../tags/tag10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tags" Target="../tags/tag10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tags" Target="../tags/tag10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tags" Target="../tags/tag111.xml"/></Relationships>
</file>

<file path=ppt/slides/_rels/slide24.xml.rels><?xml version="1.0" encoding="UTF-8" standalone="yes"?>
<Relationships xmlns="http://schemas.openxmlformats.org/package/2006/relationships"><Relationship Id="rId3" Type="http://schemas.openxmlformats.org/officeDocument/2006/relationships/tags" Target="../tags/tag115.xml"/><Relationship Id="rId7" Type="http://schemas.openxmlformats.org/officeDocument/2006/relationships/notesSlide" Target="../notesSlides/notesSlide7.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slideLayout" Target="../slideLayouts/slideLayout11.xml"/><Relationship Id="rId5" Type="http://schemas.openxmlformats.org/officeDocument/2006/relationships/tags" Target="../tags/tag117.xml"/><Relationship Id="rId4" Type="http://schemas.openxmlformats.org/officeDocument/2006/relationships/tags" Target="../tags/tag11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2468880" y="2223135"/>
            <a:ext cx="1112520" cy="238315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3" name="矩形 32"/>
          <p:cNvSpPr/>
          <p:nvPr/>
        </p:nvSpPr>
        <p:spPr>
          <a:xfrm>
            <a:off x="2324100" y="2079625"/>
            <a:ext cx="1112520" cy="238315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2" name="标题 1"/>
          <p:cNvSpPr>
            <a:spLocks noGrp="1"/>
          </p:cNvSpPr>
          <p:nvPr>
            <p:custDataLst>
              <p:tags r:id="rId2"/>
            </p:custDataLst>
          </p:nvPr>
        </p:nvSpPr>
        <p:spPr>
          <a:xfrm>
            <a:off x="5447665" y="2153920"/>
            <a:ext cx="5455285" cy="89916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endParaRPr lang="zh-CN" altLang="en-US">
              <a:solidFill>
                <a:srgbClr val="FB1450"/>
              </a:solidFill>
              <a:effectLst/>
              <a:latin typeface="思源黑体 CN Heavy" panose="020B0A00000000000000" charset="-122"/>
              <a:ea typeface="思源黑体 CN Heavy" panose="020B0A00000000000000" charset="-122"/>
              <a:cs typeface="思源黑体 CN Medium" panose="020B0600000000000000" charset="-122"/>
            </a:endParaRPr>
          </a:p>
          <a:p>
            <a:pPr algn="l"/>
            <a:endParaRPr lang="zh-CN" altLang="en-US" sz="8500">
              <a:solidFill>
                <a:srgbClr val="00B0F0"/>
              </a:solidFill>
              <a:effectLst/>
              <a:latin typeface="思源黑体 CN Heavy" panose="020B0A00000000000000" charset="-122"/>
              <a:ea typeface="思源黑体 CN Heavy" panose="020B0A00000000000000" charset="-122"/>
              <a:cs typeface="思源黑体 CN Medium" panose="020B0600000000000000" charset="-122"/>
            </a:endParaRPr>
          </a:p>
        </p:txBody>
      </p:sp>
      <p:sp>
        <p:nvSpPr>
          <p:cNvPr id="30" name="矩形 29"/>
          <p:cNvSpPr/>
          <p:nvPr/>
        </p:nvSpPr>
        <p:spPr>
          <a:xfrm>
            <a:off x="2468880" y="2223135"/>
            <a:ext cx="967740" cy="2245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42" name="矩形 41"/>
          <p:cNvSpPr/>
          <p:nvPr/>
        </p:nvSpPr>
        <p:spPr>
          <a:xfrm>
            <a:off x="1464945" y="1266190"/>
            <a:ext cx="9262110" cy="438912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 name="文本框 1"/>
          <p:cNvSpPr txBox="1"/>
          <p:nvPr/>
        </p:nvSpPr>
        <p:spPr>
          <a:xfrm>
            <a:off x="4354195" y="2603500"/>
            <a:ext cx="6372860" cy="646331"/>
          </a:xfrm>
          <a:prstGeom prst="rect">
            <a:avLst/>
          </a:prstGeom>
          <a:noFill/>
        </p:spPr>
        <p:txBody>
          <a:bodyPr wrap="square" rtlCol="0">
            <a:spAutoFit/>
          </a:bodyPr>
          <a:lstStyle/>
          <a:p>
            <a:pPr algn="ctr"/>
            <a:r>
              <a:rPr lang="zh-CN" altLang="en-US" sz="3600" dirty="0">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抖音穿搭类热门视频</a:t>
            </a:r>
            <a:r>
              <a:rPr lang="en-US" altLang="zh-CN" sz="3600" dirty="0">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BGM</a:t>
            </a:r>
            <a:r>
              <a:rPr lang="zh-CN" altLang="en-US" sz="3600" dirty="0">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分析</a:t>
            </a:r>
          </a:p>
        </p:txBody>
      </p:sp>
      <p:sp>
        <p:nvSpPr>
          <p:cNvPr id="6" name="文本框 5"/>
          <p:cNvSpPr txBox="1"/>
          <p:nvPr/>
        </p:nvSpPr>
        <p:spPr>
          <a:xfrm>
            <a:off x="4354195" y="3699411"/>
            <a:ext cx="5683885" cy="461665"/>
          </a:xfrm>
          <a:prstGeom prst="rect">
            <a:avLst/>
          </a:prstGeom>
          <a:noFill/>
        </p:spPr>
        <p:txBody>
          <a:bodyPr wrap="square" rtlCol="0">
            <a:spAutoFit/>
            <a:scene3d>
              <a:camera prst="orthographicFront"/>
              <a:lightRig rig="threePt" dir="t"/>
            </a:scene3d>
          </a:bodyPr>
          <a:lstStyle/>
          <a:p>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小组成员：蒋祚竑 刘育麟  李镔达</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469005" y="2811553"/>
            <a:ext cx="4410086" cy="1112732"/>
            <a:chOff x="6056" y="4853"/>
            <a:chExt cx="6680" cy="1416"/>
          </a:xfrm>
        </p:grpSpPr>
        <p:sp>
          <p:nvSpPr>
            <p:cNvPr id="7" name="标题 1"/>
            <p:cNvSpPr>
              <a:spLocks noGrp="1"/>
            </p:cNvSpPr>
            <p:nvPr>
              <p:custDataLst>
                <p:tags r:id="rId2"/>
              </p:custDataLst>
            </p:nvPr>
          </p:nvSpPr>
          <p:spPr>
            <a:xfrm>
              <a:off x="7220" y="4853"/>
              <a:ext cx="5291" cy="1416"/>
            </a:xfrm>
            <a:prstGeom prst="rect">
              <a:avLst/>
            </a:prstGeom>
            <a:effectLst>
              <a:outerShdw blurRad="50800" dist="38100" dir="5400000" algn="t" rotWithShape="0">
                <a:srgbClr val="7030A0">
                  <a:alpha val="61000"/>
                </a:srgbClr>
              </a:outerShdw>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nSpc>
                  <a:spcPct val="130000"/>
                </a:lnSpc>
              </a:pPr>
              <a:r>
                <a:rPr lang="zh-CN" altLang="en-US" sz="3600" b="1" spc="120" dirty="0">
                  <a:solidFill>
                    <a:schemeClr val="bg1"/>
                  </a:solidFill>
                  <a:latin typeface="微软雅黑" panose="020B0503020204020204" charset="-122"/>
                  <a:ea typeface="微软雅黑" panose="020B0503020204020204" charset="-122"/>
                  <a:cs typeface="微软雅黑" panose="020B0503020204020204" charset="-122"/>
                  <a:sym typeface="+mn-ea"/>
                </a:rPr>
                <a:t>数据分析</a:t>
              </a:r>
            </a:p>
          </p:txBody>
        </p:sp>
        <p:grpSp>
          <p:nvGrpSpPr>
            <p:cNvPr id="17" name="组合 16"/>
            <p:cNvGrpSpPr/>
            <p:nvPr/>
          </p:nvGrpSpPr>
          <p:grpSpPr>
            <a:xfrm flipV="1">
              <a:off x="6056" y="6107"/>
              <a:ext cx="6680" cy="120"/>
              <a:chOff x="2794" y="6365"/>
              <a:chExt cx="13158" cy="294"/>
            </a:xfrm>
          </p:grpSpPr>
          <p:sp>
            <p:nvSpPr>
              <p:cNvPr id="10" name="矩形 9"/>
              <p:cNvSpPr/>
              <p:nvPr/>
            </p:nvSpPr>
            <p:spPr>
              <a:xfrm>
                <a:off x="7180" y="6365"/>
                <a:ext cx="4386" cy="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794" y="6365"/>
                <a:ext cx="4386" cy="29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6" name="矩形 15"/>
              <p:cNvSpPr/>
              <p:nvPr/>
            </p:nvSpPr>
            <p:spPr>
              <a:xfrm>
                <a:off x="11566" y="6365"/>
                <a:ext cx="4386" cy="29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6" name="文本框 5"/>
            <p:cNvSpPr txBox="1"/>
            <p:nvPr/>
          </p:nvSpPr>
          <p:spPr>
            <a:xfrm>
              <a:off x="6638" y="5017"/>
              <a:ext cx="1164" cy="821"/>
            </a:xfrm>
            <a:prstGeom prst="rect">
              <a:avLst/>
            </a:prstGeom>
            <a:noFill/>
          </p:spPr>
          <p:txBody>
            <a:bodyPr wrap="square" rtlCol="0" anchor="t">
              <a:spAutoFit/>
            </a:bodyPr>
            <a:lstStyle/>
            <a:p>
              <a:r>
                <a:rPr lang="en-US" altLang="zh-CN" sz="3600" dirty="0">
                  <a:solidFill>
                    <a:srgbClr val="FB1450"/>
                  </a:solidFill>
                  <a:effectLst/>
                  <a:latin typeface="思源黑体 CN Heavy" panose="020B0A00000000000000" charset="-122"/>
                  <a:ea typeface="思源黑体 CN Heavy" panose="020B0A00000000000000" charset="-122"/>
                  <a:cs typeface="思源黑体 CN Heavy" panose="020B0A00000000000000" charset="-122"/>
                  <a:sym typeface="+mn-ea"/>
                </a:rPr>
                <a:t>03</a:t>
              </a:r>
            </a:p>
          </p:txBody>
        </p:sp>
        <p:sp>
          <p:nvSpPr>
            <p:cNvPr id="2" name="文本框 1"/>
            <p:cNvSpPr txBox="1"/>
            <p:nvPr/>
          </p:nvSpPr>
          <p:spPr>
            <a:xfrm>
              <a:off x="6587" y="4975"/>
              <a:ext cx="1164" cy="821"/>
            </a:xfrm>
            <a:prstGeom prst="rect">
              <a:avLst/>
            </a:prstGeom>
            <a:noFill/>
            <a:effectLst>
              <a:outerShdw blurRad="50800" dist="38100" dir="5400000" algn="t" rotWithShape="0">
                <a:srgbClr val="B82DFF">
                  <a:alpha val="40000"/>
                </a:srgbClr>
              </a:outerShdw>
            </a:effectLst>
          </p:spPr>
          <p:txBody>
            <a:bodyPr wrap="square" rtlCol="0" anchor="t">
              <a:spAutoFit/>
            </a:bodyPr>
            <a:lstStyle/>
            <a:p>
              <a:r>
                <a:rPr lang="en-US" altLang="zh-CN" sz="3600" dirty="0">
                  <a:solidFill>
                    <a:schemeClr val="bg1"/>
                  </a:solidFill>
                  <a:effectLst/>
                  <a:latin typeface="思源黑体 CN Heavy" panose="020B0A00000000000000" charset="-122"/>
                  <a:ea typeface="思源黑体 CN Heavy" panose="020B0A00000000000000" charset="-122"/>
                  <a:cs typeface="思源黑体 CN Heavy" panose="020B0A00000000000000" charset="-122"/>
                  <a:sym typeface="+mn-ea"/>
                </a:rPr>
                <a:t>03</a:t>
              </a:r>
            </a:p>
          </p:txBody>
        </p:sp>
      </p:grpSp>
    </p:spTree>
    <p:custDataLst>
      <p:tags r:id="rId1"/>
    </p:custDataLst>
    <p:extLst>
      <p:ext uri="{BB962C8B-B14F-4D97-AF65-F5344CB8AC3E}">
        <p14:creationId xmlns:p14="http://schemas.microsoft.com/office/powerpoint/2010/main" val="2573518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30065" y="1835150"/>
            <a:ext cx="5559425" cy="4709085"/>
          </a:xfrm>
        </p:spPr>
        <p:txBody>
          <a:bodyPr/>
          <a:lstStyle/>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我们尝试将四种音乐特征与能够反映视频热度的点赞数量进行相关性分析，通过计算皮尔逊相关系数来观测。</a:t>
            </a:r>
            <a:endParaRPr lang="en-US" altLang="zh-CN" sz="2400" dirty="0">
              <a:solidFill>
                <a:schemeClr val="bg1"/>
              </a:solidFill>
              <a:latin typeface="微软雅黑" panose="020B0503020204020204" charset="-122"/>
              <a:ea typeface="微软雅黑" panose="020B0503020204020204" charset="-122"/>
            </a:endParaRPr>
          </a:p>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在统计学意义上，我们可以认为抖音穿搭类热门视频</a:t>
            </a:r>
            <a:r>
              <a:rPr lang="en-US" altLang="zh-CN" sz="2400" dirty="0">
                <a:solidFill>
                  <a:schemeClr val="bg1"/>
                </a:solidFill>
                <a:latin typeface="微软雅黑" panose="020B0503020204020204" charset="-122"/>
                <a:ea typeface="微软雅黑" panose="020B0503020204020204" charset="-122"/>
              </a:rPr>
              <a:t>BGM</a:t>
            </a:r>
            <a:r>
              <a:rPr lang="zh-CN" altLang="en-US" sz="2400" dirty="0">
                <a:solidFill>
                  <a:schemeClr val="bg1"/>
                </a:solidFill>
                <a:latin typeface="微软雅黑" panose="020B0503020204020204" charset="-122"/>
                <a:ea typeface="微软雅黑" panose="020B0503020204020204" charset="-122"/>
              </a:rPr>
              <a:t>的滚降频率、频谱质心、平均每分钟节拍数、过零率与视频的点赞数没有线性相关性。</a:t>
            </a:r>
          </a:p>
        </p:txBody>
      </p:sp>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相关性分析</a:t>
              </a: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aphicFrame>
        <p:nvGraphicFramePr>
          <p:cNvPr id="2" name="表格 4">
            <a:extLst>
              <a:ext uri="{FF2B5EF4-FFF2-40B4-BE49-F238E27FC236}">
                <a16:creationId xmlns:a16="http://schemas.microsoft.com/office/drawing/2014/main" id="{4D87E46A-D668-434F-8C6A-A6B9B6158B91}"/>
              </a:ext>
            </a:extLst>
          </p:cNvPr>
          <p:cNvGraphicFramePr>
            <a:graphicFrameLocks noGrp="1"/>
          </p:cNvGraphicFramePr>
          <p:nvPr>
            <p:extLst>
              <p:ext uri="{D42A27DB-BD31-4B8C-83A1-F6EECF244321}">
                <p14:modId xmlns:p14="http://schemas.microsoft.com/office/powerpoint/2010/main" val="150254865"/>
              </p:ext>
            </p:extLst>
          </p:nvPr>
        </p:nvGraphicFramePr>
        <p:xfrm>
          <a:off x="458246" y="4823460"/>
          <a:ext cx="3871819" cy="1815465"/>
        </p:xfrm>
        <a:graphic>
          <a:graphicData uri="http://schemas.openxmlformats.org/drawingml/2006/table">
            <a:tbl>
              <a:tblPr firstRow="1" bandRow="1">
                <a:tableStyleId>{5C22544A-7EE6-4342-B048-85BDC9FD1C3A}</a:tableStyleId>
              </a:tblPr>
              <a:tblGrid>
                <a:gridCol w="2053069">
                  <a:extLst>
                    <a:ext uri="{9D8B030D-6E8A-4147-A177-3AD203B41FA5}">
                      <a16:colId xmlns:a16="http://schemas.microsoft.com/office/drawing/2014/main" val="3133382867"/>
                    </a:ext>
                  </a:extLst>
                </a:gridCol>
                <a:gridCol w="1818750">
                  <a:extLst>
                    <a:ext uri="{9D8B030D-6E8A-4147-A177-3AD203B41FA5}">
                      <a16:colId xmlns:a16="http://schemas.microsoft.com/office/drawing/2014/main" val="1999444291"/>
                    </a:ext>
                  </a:extLst>
                </a:gridCol>
              </a:tblGrid>
              <a:tr h="363093">
                <a:tc>
                  <a:txBody>
                    <a:bodyPr/>
                    <a:lstStyle/>
                    <a:p>
                      <a:pPr algn="just">
                        <a:lnSpc>
                          <a:spcPct val="150000"/>
                        </a:lnSpc>
                        <a:spcAft>
                          <a:spcPts val="0"/>
                        </a:spcAft>
                      </a:pPr>
                      <a:r>
                        <a:rPr lang="zh-CN" sz="1600" kern="100" dirty="0">
                          <a:solidFill>
                            <a:schemeClr val="bg1"/>
                          </a:solidFill>
                          <a:effectLst/>
                          <a:latin typeface="Calibri" panose="020F0502020204030204" pitchFamily="34" charset="0"/>
                          <a:ea typeface="SimSun" panose="02010600030101010101" pitchFamily="2" charset="-122"/>
                          <a:cs typeface="SimSun" panose="02010600030101010101" pitchFamily="2" charset="-122"/>
                        </a:rPr>
                        <a:t>特征名</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latin typeface="SimSun" panose="02010600030101010101" pitchFamily="2" charset="-122"/>
                          <a:ea typeface="SimSun" panose="02010600030101010101" pitchFamily="2" charset="-122"/>
                          <a:cs typeface="SimSun" panose="02010600030101010101" pitchFamily="2" charset="-122"/>
                        </a:rPr>
                        <a:t>Pearson</a:t>
                      </a:r>
                      <a:r>
                        <a:rPr lang="zh-CN" sz="1600" kern="100" dirty="0">
                          <a:solidFill>
                            <a:schemeClr val="bg1"/>
                          </a:solidFill>
                          <a:effectLst/>
                          <a:latin typeface="Calibri" panose="020F0502020204030204" pitchFamily="34" charset="0"/>
                          <a:ea typeface="SimSun" panose="02010600030101010101" pitchFamily="2" charset="-122"/>
                          <a:cs typeface="SimSun" panose="02010600030101010101" pitchFamily="2" charset="-122"/>
                        </a:rPr>
                        <a:t>相关系数</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6546495"/>
                  </a:ext>
                </a:extLst>
              </a:tr>
              <a:tr h="363093">
                <a:tc>
                  <a:txBody>
                    <a:bodyPr/>
                    <a:lstStyle/>
                    <a:p>
                      <a:pPr algn="just">
                        <a:lnSpc>
                          <a:spcPct val="150000"/>
                        </a:lnSpc>
                        <a:spcAft>
                          <a:spcPts val="0"/>
                        </a:spcAft>
                      </a:pPr>
                      <a:r>
                        <a:rPr lang="zh-CN" sz="1600" kern="100" dirty="0">
                          <a:solidFill>
                            <a:schemeClr val="bg1"/>
                          </a:solidFill>
                          <a:effectLst/>
                          <a:latin typeface="Calibri" panose="020F0502020204030204" pitchFamily="34" charset="0"/>
                          <a:ea typeface="SimSun" panose="02010600030101010101" pitchFamily="2" charset="-122"/>
                          <a:cs typeface="SimSun" panose="02010600030101010101" pitchFamily="2" charset="-122"/>
                        </a:rPr>
                        <a:t>声谱衰减</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latin typeface="SimSun" panose="02010600030101010101" pitchFamily="2" charset="-122"/>
                          <a:ea typeface="SimSun" panose="02010600030101010101" pitchFamily="2" charset="-122"/>
                          <a:cs typeface="SimSun" panose="02010600030101010101" pitchFamily="2" charset="-122"/>
                        </a:rPr>
                        <a:t>0.02865832</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8953422"/>
                  </a:ext>
                </a:extLst>
              </a:tr>
              <a:tr h="363093">
                <a:tc>
                  <a:txBody>
                    <a:bodyPr/>
                    <a:lstStyle/>
                    <a:p>
                      <a:pPr algn="just">
                        <a:lnSpc>
                          <a:spcPct val="150000"/>
                        </a:lnSpc>
                        <a:spcAft>
                          <a:spcPts val="0"/>
                        </a:spcAft>
                      </a:pPr>
                      <a:r>
                        <a:rPr lang="zh-CN" sz="1600" kern="100" dirty="0">
                          <a:solidFill>
                            <a:schemeClr val="bg1"/>
                          </a:solidFill>
                          <a:effectLst/>
                          <a:latin typeface="Calibri" panose="020F0502020204030204" pitchFamily="34" charset="0"/>
                          <a:ea typeface="SimSun" panose="02010600030101010101" pitchFamily="2" charset="-122"/>
                          <a:cs typeface="SimSun" panose="02010600030101010101" pitchFamily="2" charset="-122"/>
                        </a:rPr>
                        <a:t>频谱质心</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latin typeface="SimSun" panose="02010600030101010101" pitchFamily="2" charset="-122"/>
                          <a:ea typeface="SimSun" panose="02010600030101010101" pitchFamily="2" charset="-122"/>
                          <a:cs typeface="SimSun" panose="02010600030101010101" pitchFamily="2" charset="-122"/>
                        </a:rPr>
                        <a:t>0.03211015</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52651333"/>
                  </a:ext>
                </a:extLst>
              </a:tr>
              <a:tr h="363093">
                <a:tc>
                  <a:txBody>
                    <a:bodyPr/>
                    <a:lstStyle/>
                    <a:p>
                      <a:pPr algn="just">
                        <a:lnSpc>
                          <a:spcPct val="150000"/>
                        </a:lnSpc>
                        <a:spcAft>
                          <a:spcPts val="0"/>
                        </a:spcAft>
                      </a:pPr>
                      <a:r>
                        <a:rPr lang="zh-CN" sz="1600" kern="100" dirty="0">
                          <a:solidFill>
                            <a:schemeClr val="bg1"/>
                          </a:solidFill>
                          <a:effectLst/>
                          <a:latin typeface="Calibri" panose="020F0502020204030204" pitchFamily="34" charset="0"/>
                          <a:ea typeface="SimSun" panose="02010600030101010101" pitchFamily="2" charset="-122"/>
                          <a:cs typeface="SimSun" panose="02010600030101010101" pitchFamily="2" charset="-122"/>
                        </a:rPr>
                        <a:t>平均每分钟节拍数</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latin typeface="SimSun" panose="02010600030101010101" pitchFamily="2" charset="-122"/>
                          <a:ea typeface="SimSun" panose="02010600030101010101" pitchFamily="2" charset="-122"/>
                          <a:cs typeface="SimSun" panose="02010600030101010101" pitchFamily="2" charset="-122"/>
                        </a:rPr>
                        <a:t>-0.01092754</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4149350"/>
                  </a:ext>
                </a:extLst>
              </a:tr>
              <a:tr h="363093">
                <a:tc>
                  <a:txBody>
                    <a:bodyPr/>
                    <a:lstStyle/>
                    <a:p>
                      <a:pPr algn="just">
                        <a:lnSpc>
                          <a:spcPct val="150000"/>
                        </a:lnSpc>
                        <a:spcAft>
                          <a:spcPts val="0"/>
                        </a:spcAft>
                      </a:pPr>
                      <a:r>
                        <a:rPr lang="zh-CN" sz="1600" kern="100" dirty="0">
                          <a:solidFill>
                            <a:schemeClr val="bg1"/>
                          </a:solidFill>
                          <a:effectLst/>
                          <a:latin typeface="Calibri" panose="020F0502020204030204" pitchFamily="34" charset="0"/>
                          <a:ea typeface="SimSun" panose="02010600030101010101" pitchFamily="2" charset="-122"/>
                          <a:cs typeface="SimSun" panose="02010600030101010101" pitchFamily="2" charset="-122"/>
                        </a:rPr>
                        <a:t>过零率</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latin typeface="SimSun" panose="02010600030101010101" pitchFamily="2" charset="-122"/>
                          <a:ea typeface="SimSun" panose="02010600030101010101" pitchFamily="2" charset="-122"/>
                          <a:cs typeface="SimSun" panose="02010600030101010101" pitchFamily="2" charset="-122"/>
                        </a:rPr>
                        <a:t>0.03644047</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53926375"/>
                  </a:ext>
                </a:extLst>
              </a:tr>
            </a:tbl>
          </a:graphicData>
        </a:graphic>
      </p:graphicFrame>
    </p:spTree>
    <p:custDataLst>
      <p:tags r:id="rId1"/>
    </p:custDataLst>
    <p:extLst>
      <p:ext uri="{BB962C8B-B14F-4D97-AF65-F5344CB8AC3E}">
        <p14:creationId xmlns:p14="http://schemas.microsoft.com/office/powerpoint/2010/main" val="2594243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30065" y="1835150"/>
            <a:ext cx="5559425" cy="4709085"/>
          </a:xfrm>
        </p:spPr>
        <p:txBody>
          <a:bodyPr/>
          <a:lstStyle/>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每一张散点图都表现出了点集中分布在</a:t>
            </a:r>
            <a:r>
              <a:rPr lang="en-US" altLang="zh-CN" sz="2400" dirty="0">
                <a:solidFill>
                  <a:schemeClr val="bg1"/>
                </a:solidFill>
                <a:latin typeface="微软雅黑" panose="020B0503020204020204" charset="-122"/>
                <a:ea typeface="微软雅黑" panose="020B0503020204020204" charset="-122"/>
              </a:rPr>
              <a:t>y</a:t>
            </a:r>
            <a:r>
              <a:rPr lang="zh-CN" altLang="en-US" sz="2400" dirty="0">
                <a:solidFill>
                  <a:schemeClr val="bg1"/>
                </a:solidFill>
                <a:latin typeface="微软雅黑" panose="020B0503020204020204" charset="-122"/>
                <a:ea typeface="微软雅黑" panose="020B0503020204020204" charset="-122"/>
              </a:rPr>
              <a:t>轴一段区间内的特征，位于区间外时，点密度急剧下降。</a:t>
            </a:r>
            <a:endParaRPr lang="en-US" altLang="zh-CN" sz="2400" dirty="0">
              <a:solidFill>
                <a:schemeClr val="bg1"/>
              </a:solidFill>
              <a:latin typeface="微软雅黑" panose="020B0503020204020204" charset="-122"/>
              <a:ea typeface="微软雅黑" panose="020B0503020204020204" charset="-122"/>
            </a:endParaRPr>
          </a:p>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由此我们猜想，单一音乐特征作为随机变量</a:t>
            </a:r>
            <a:r>
              <a:rPr lang="en-US" altLang="zh-CN" sz="2400" dirty="0">
                <a:solidFill>
                  <a:schemeClr val="bg1"/>
                </a:solidFill>
                <a:latin typeface="微软雅黑" panose="020B0503020204020204" charset="-122"/>
                <a:ea typeface="微软雅黑" panose="020B0503020204020204" charset="-122"/>
              </a:rPr>
              <a:t>X</a:t>
            </a:r>
            <a:r>
              <a:rPr lang="zh-CN" altLang="en-US" sz="2400" dirty="0">
                <a:solidFill>
                  <a:schemeClr val="bg1"/>
                </a:solidFill>
                <a:latin typeface="微软雅黑" panose="020B0503020204020204" charset="-122"/>
                <a:ea typeface="微软雅黑" panose="020B0503020204020204" charset="-122"/>
              </a:rPr>
              <a:t>服从正态分布。</a:t>
            </a:r>
          </a:p>
        </p:txBody>
      </p:sp>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散点图</a:t>
              </a: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pic>
        <p:nvPicPr>
          <p:cNvPr id="12" name="图片 19" descr="整合散点图">
            <a:extLst>
              <a:ext uri="{FF2B5EF4-FFF2-40B4-BE49-F238E27FC236}">
                <a16:creationId xmlns:a16="http://schemas.microsoft.com/office/drawing/2014/main" id="{E2C68C54-A298-486C-AF62-13591C913361}"/>
              </a:ext>
            </a:extLst>
          </p:cNvPr>
          <p:cNvPicPr/>
          <p:nvPr/>
        </p:nvPicPr>
        <p:blipFill rotWithShape="1">
          <a:blip r:embed="rId4"/>
          <a:srcRect b="49466"/>
          <a:stretch/>
        </p:blipFill>
        <p:spPr>
          <a:xfrm>
            <a:off x="3880485" y="4132257"/>
            <a:ext cx="3936066" cy="1989049"/>
          </a:xfrm>
          <a:prstGeom prst="rect">
            <a:avLst/>
          </a:prstGeom>
        </p:spPr>
      </p:pic>
      <p:pic>
        <p:nvPicPr>
          <p:cNvPr id="13" name="图片 19" descr="整合散点图">
            <a:extLst>
              <a:ext uri="{FF2B5EF4-FFF2-40B4-BE49-F238E27FC236}">
                <a16:creationId xmlns:a16="http://schemas.microsoft.com/office/drawing/2014/main" id="{8BF925C6-E4F0-416C-B490-A66CCE362877}"/>
              </a:ext>
            </a:extLst>
          </p:cNvPr>
          <p:cNvPicPr/>
          <p:nvPr/>
        </p:nvPicPr>
        <p:blipFill rotWithShape="1">
          <a:blip r:embed="rId4"/>
          <a:srcRect t="52369"/>
          <a:stretch/>
        </p:blipFill>
        <p:spPr>
          <a:xfrm>
            <a:off x="7718612" y="4135756"/>
            <a:ext cx="4168587" cy="1985550"/>
          </a:xfrm>
          <a:prstGeom prst="rect">
            <a:avLst/>
          </a:prstGeom>
        </p:spPr>
      </p:pic>
    </p:spTree>
    <p:custDataLst>
      <p:tags r:id="rId1"/>
    </p:custDataLst>
    <p:extLst>
      <p:ext uri="{BB962C8B-B14F-4D97-AF65-F5344CB8AC3E}">
        <p14:creationId xmlns:p14="http://schemas.microsoft.com/office/powerpoint/2010/main" val="3613948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a:extLst>
              <a:ext uri="{FF2B5EF4-FFF2-40B4-BE49-F238E27FC236}">
                <a16:creationId xmlns:a16="http://schemas.microsoft.com/office/drawing/2014/main" id="{FB743364-0DED-4E98-8023-D56F9DFD0186}"/>
              </a:ext>
            </a:extLst>
          </p:cNvPr>
          <p:cNvGraphicFramePr>
            <a:graphicFrameLocks noGrp="1"/>
          </p:cNvGraphicFramePr>
          <p:nvPr>
            <p:ph idx="1"/>
            <p:extLst>
              <p:ext uri="{D42A27DB-BD31-4B8C-83A1-F6EECF244321}">
                <p14:modId xmlns:p14="http://schemas.microsoft.com/office/powerpoint/2010/main" val="1764297907"/>
              </p:ext>
            </p:extLst>
          </p:nvPr>
        </p:nvGraphicFramePr>
        <p:xfrm>
          <a:off x="4338917" y="1108112"/>
          <a:ext cx="7180729" cy="5308564"/>
        </p:xfrm>
        <a:graphic>
          <a:graphicData uri="http://schemas.openxmlformats.org/drawingml/2006/table">
            <a:tbl>
              <a:tblPr firstRow="1" firstCol="1" bandRow="1">
                <a:tableStyleId>{5C22544A-7EE6-4342-B048-85BDC9FD1C3A}</a:tableStyleId>
              </a:tblPr>
              <a:tblGrid>
                <a:gridCol w="1004048">
                  <a:extLst>
                    <a:ext uri="{9D8B030D-6E8A-4147-A177-3AD203B41FA5}">
                      <a16:colId xmlns:a16="http://schemas.microsoft.com/office/drawing/2014/main" val="693161218"/>
                    </a:ext>
                  </a:extLst>
                </a:gridCol>
                <a:gridCol w="663388">
                  <a:extLst>
                    <a:ext uri="{9D8B030D-6E8A-4147-A177-3AD203B41FA5}">
                      <a16:colId xmlns:a16="http://schemas.microsoft.com/office/drawing/2014/main" val="1327713457"/>
                    </a:ext>
                  </a:extLst>
                </a:gridCol>
                <a:gridCol w="1093694">
                  <a:extLst>
                    <a:ext uri="{9D8B030D-6E8A-4147-A177-3AD203B41FA5}">
                      <a16:colId xmlns:a16="http://schemas.microsoft.com/office/drawing/2014/main" val="1197643634"/>
                    </a:ext>
                  </a:extLst>
                </a:gridCol>
                <a:gridCol w="1048834">
                  <a:extLst>
                    <a:ext uri="{9D8B030D-6E8A-4147-A177-3AD203B41FA5}">
                      <a16:colId xmlns:a16="http://schemas.microsoft.com/office/drawing/2014/main" val="1450573395"/>
                    </a:ext>
                  </a:extLst>
                </a:gridCol>
                <a:gridCol w="735143">
                  <a:extLst>
                    <a:ext uri="{9D8B030D-6E8A-4147-A177-3AD203B41FA5}">
                      <a16:colId xmlns:a16="http://schemas.microsoft.com/office/drawing/2014/main" val="2324279381"/>
                    </a:ext>
                  </a:extLst>
                </a:gridCol>
                <a:gridCol w="788894">
                  <a:extLst>
                    <a:ext uri="{9D8B030D-6E8A-4147-A177-3AD203B41FA5}">
                      <a16:colId xmlns:a16="http://schemas.microsoft.com/office/drawing/2014/main" val="2067340605"/>
                    </a:ext>
                  </a:extLst>
                </a:gridCol>
                <a:gridCol w="823007">
                  <a:extLst>
                    <a:ext uri="{9D8B030D-6E8A-4147-A177-3AD203B41FA5}">
                      <a16:colId xmlns:a16="http://schemas.microsoft.com/office/drawing/2014/main" val="673921400"/>
                    </a:ext>
                  </a:extLst>
                </a:gridCol>
                <a:gridCol w="1023721">
                  <a:extLst>
                    <a:ext uri="{9D8B030D-6E8A-4147-A177-3AD203B41FA5}">
                      <a16:colId xmlns:a16="http://schemas.microsoft.com/office/drawing/2014/main" val="459334232"/>
                    </a:ext>
                  </a:extLst>
                </a:gridCol>
              </a:tblGrid>
              <a:tr h="968633">
                <a:tc rowSpan="2">
                  <a:txBody>
                    <a:bodyPr/>
                    <a:lstStyle/>
                    <a:p>
                      <a:pPr algn="just">
                        <a:lnSpc>
                          <a:spcPct val="150000"/>
                        </a:lnSpc>
                        <a:spcAft>
                          <a:spcPts val="0"/>
                        </a:spcAft>
                      </a:pPr>
                      <a:r>
                        <a:rPr lang="zh-CN" sz="1600" kern="100" dirty="0">
                          <a:solidFill>
                            <a:schemeClr val="bg1"/>
                          </a:solidFill>
                          <a:effectLst/>
                        </a:rPr>
                        <a:t>名称</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8971" marR="108971" marT="54486" marB="5448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2">
                  <a:txBody>
                    <a:bodyPr/>
                    <a:lstStyle/>
                    <a:p>
                      <a:pPr algn="just">
                        <a:lnSpc>
                          <a:spcPct val="150000"/>
                        </a:lnSpc>
                        <a:spcAft>
                          <a:spcPts val="0"/>
                        </a:spcAft>
                      </a:pPr>
                      <a:r>
                        <a:rPr lang="zh-CN" sz="1600" kern="100" dirty="0">
                          <a:solidFill>
                            <a:schemeClr val="bg1"/>
                          </a:solidFill>
                          <a:effectLst/>
                        </a:rPr>
                        <a:t>样本量</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8971" marR="108971" marT="54486" marB="5448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2">
                  <a:txBody>
                    <a:bodyPr/>
                    <a:lstStyle/>
                    <a:p>
                      <a:pPr algn="just">
                        <a:lnSpc>
                          <a:spcPct val="150000"/>
                        </a:lnSpc>
                        <a:spcAft>
                          <a:spcPts val="0"/>
                        </a:spcAft>
                      </a:pPr>
                      <a:r>
                        <a:rPr lang="zh-CN" sz="1600" kern="100" dirty="0">
                          <a:solidFill>
                            <a:schemeClr val="bg1"/>
                          </a:solidFill>
                          <a:effectLst/>
                        </a:rPr>
                        <a:t>平均值</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8971" marR="108971" marT="54486" marB="5448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2">
                  <a:txBody>
                    <a:bodyPr/>
                    <a:lstStyle/>
                    <a:p>
                      <a:pPr algn="just">
                        <a:lnSpc>
                          <a:spcPct val="150000"/>
                        </a:lnSpc>
                        <a:spcAft>
                          <a:spcPts val="0"/>
                        </a:spcAft>
                      </a:pPr>
                      <a:r>
                        <a:rPr lang="zh-CN" sz="1600" kern="100">
                          <a:solidFill>
                            <a:schemeClr val="bg1"/>
                          </a:solidFill>
                          <a:effectLst/>
                        </a:rPr>
                        <a:t>标准差</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8971" marR="108971" marT="54486" marB="5448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2">
                  <a:txBody>
                    <a:bodyPr/>
                    <a:lstStyle/>
                    <a:p>
                      <a:pPr algn="just">
                        <a:lnSpc>
                          <a:spcPct val="150000"/>
                        </a:lnSpc>
                        <a:spcAft>
                          <a:spcPts val="0"/>
                        </a:spcAft>
                      </a:pPr>
                      <a:r>
                        <a:rPr lang="zh-CN" sz="1600" kern="100">
                          <a:solidFill>
                            <a:schemeClr val="bg1"/>
                          </a:solidFill>
                          <a:effectLst/>
                        </a:rPr>
                        <a:t>偏度</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8971" marR="108971" marT="54486" marB="5448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2">
                  <a:txBody>
                    <a:bodyPr/>
                    <a:lstStyle/>
                    <a:p>
                      <a:pPr algn="just">
                        <a:lnSpc>
                          <a:spcPct val="150000"/>
                        </a:lnSpc>
                        <a:spcAft>
                          <a:spcPts val="0"/>
                        </a:spcAft>
                      </a:pPr>
                      <a:r>
                        <a:rPr lang="zh-CN" sz="1600" kern="100">
                          <a:solidFill>
                            <a:schemeClr val="bg1"/>
                          </a:solidFill>
                          <a:effectLst/>
                        </a:rPr>
                        <a:t>峰度</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8971" marR="108971" marT="54486" marB="5448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2">
                  <a:txBody>
                    <a:bodyPr/>
                    <a:lstStyle/>
                    <a:p>
                      <a:pPr algn="just">
                        <a:lnSpc>
                          <a:spcPct val="150000"/>
                        </a:lnSpc>
                        <a:spcAft>
                          <a:spcPts val="0"/>
                        </a:spcAft>
                      </a:pPr>
                      <a:r>
                        <a:rPr lang="en-US" sz="1600" kern="100">
                          <a:solidFill>
                            <a:schemeClr val="bg1"/>
                          </a:solidFill>
                          <a:effectLst/>
                        </a:rPr>
                        <a:t>Kolmogorov-Smirnov</a:t>
                      </a:r>
                      <a:r>
                        <a:rPr lang="zh-CN" sz="1600" kern="100">
                          <a:solidFill>
                            <a:schemeClr val="bg1"/>
                          </a:solidFill>
                          <a:effectLst/>
                        </a:rPr>
                        <a:t>检验</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8971" marR="108971" marT="54486" marB="5448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zh-TW" altLang="en-US"/>
                    </a:p>
                  </a:txBody>
                  <a:tcPr/>
                </a:tc>
                <a:extLst>
                  <a:ext uri="{0D108BD9-81ED-4DB2-BD59-A6C34878D82A}">
                    <a16:rowId xmlns:a16="http://schemas.microsoft.com/office/drawing/2014/main" val="3019704403"/>
                  </a:ext>
                </a:extLst>
              </a:tr>
              <a:tr h="480533">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just">
                        <a:lnSpc>
                          <a:spcPct val="150000"/>
                        </a:lnSpc>
                        <a:spcAft>
                          <a:spcPts val="0"/>
                        </a:spcAft>
                      </a:pPr>
                      <a:r>
                        <a:rPr lang="zh-CN" sz="1600" kern="100">
                          <a:solidFill>
                            <a:schemeClr val="bg1"/>
                          </a:solidFill>
                          <a:effectLst/>
                        </a:rPr>
                        <a:t>统计量</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381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p</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5357478"/>
                  </a:ext>
                </a:extLst>
              </a:tr>
              <a:tr h="968633">
                <a:tc>
                  <a:txBody>
                    <a:bodyPr/>
                    <a:lstStyle/>
                    <a:p>
                      <a:pPr algn="just">
                        <a:lnSpc>
                          <a:spcPct val="150000"/>
                        </a:lnSpc>
                        <a:spcAft>
                          <a:spcPts val="0"/>
                        </a:spcAft>
                      </a:pPr>
                      <a:r>
                        <a:rPr lang="en-US" sz="1600" kern="100">
                          <a:solidFill>
                            <a:schemeClr val="bg1"/>
                          </a:solidFill>
                          <a:effectLst/>
                        </a:rPr>
                        <a:t>centroid</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rPr>
                        <a:t>4473</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rPr>
                        <a:t>2601.294</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rPr>
                        <a:t>646.782</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0.157</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0.169</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0.022</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0.000**</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736853"/>
                  </a:ext>
                </a:extLst>
              </a:tr>
              <a:tr h="961066">
                <a:tc>
                  <a:txBody>
                    <a:bodyPr/>
                    <a:lstStyle/>
                    <a:p>
                      <a:pPr algn="just">
                        <a:lnSpc>
                          <a:spcPct val="150000"/>
                        </a:lnSpc>
                        <a:spcAft>
                          <a:spcPts val="0"/>
                        </a:spcAft>
                      </a:pPr>
                      <a:r>
                        <a:rPr lang="en-US" sz="1600" kern="100">
                          <a:solidFill>
                            <a:schemeClr val="bg1"/>
                          </a:solidFill>
                          <a:effectLst/>
                        </a:rPr>
                        <a:t>roll_off</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4473</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rPr>
                        <a:t>5417.464</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rPr>
                        <a:t>1532.740</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rPr>
                        <a:t>0.181</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rPr>
                        <a:t>-0.056</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rPr>
                        <a:t>0.026</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0.000**</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372723"/>
                  </a:ext>
                </a:extLst>
              </a:tr>
              <a:tr h="961066">
                <a:tc>
                  <a:txBody>
                    <a:bodyPr/>
                    <a:lstStyle/>
                    <a:p>
                      <a:pPr algn="just">
                        <a:lnSpc>
                          <a:spcPct val="150000"/>
                        </a:lnSpc>
                        <a:spcAft>
                          <a:spcPts val="0"/>
                        </a:spcAft>
                      </a:pPr>
                      <a:r>
                        <a:rPr lang="en-US" sz="1600" kern="100">
                          <a:solidFill>
                            <a:schemeClr val="bg1"/>
                          </a:solidFill>
                          <a:effectLst/>
                        </a:rPr>
                        <a:t>zero_crossings</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4473</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0.057</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0.018</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0.615</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rPr>
                        <a:t>1.279</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rPr>
                        <a:t>0.032</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rPr>
                        <a:t>0.000**</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41059256"/>
                  </a:ext>
                </a:extLst>
              </a:tr>
              <a:tr h="968633">
                <a:tc>
                  <a:txBody>
                    <a:bodyPr/>
                    <a:lstStyle/>
                    <a:p>
                      <a:pPr algn="just">
                        <a:lnSpc>
                          <a:spcPct val="150000"/>
                        </a:lnSpc>
                        <a:spcAft>
                          <a:spcPts val="0"/>
                        </a:spcAft>
                      </a:pPr>
                      <a:r>
                        <a:rPr lang="en-US" sz="1600" kern="100">
                          <a:solidFill>
                            <a:schemeClr val="bg1"/>
                          </a:solidFill>
                          <a:effectLst/>
                        </a:rPr>
                        <a:t>tempo</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4473</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122.799</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16.454</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0.295</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a:solidFill>
                            <a:schemeClr val="bg1"/>
                          </a:solidFill>
                          <a:effectLst/>
                        </a:rPr>
                        <a:t>0.913</a:t>
                      </a:r>
                      <a:endParaRPr lang="zh-TW" sz="1600" kern="10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rPr>
                        <a:t>0.126</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en-US" sz="1600" kern="100" dirty="0">
                          <a:solidFill>
                            <a:schemeClr val="bg1"/>
                          </a:solidFill>
                          <a:effectLst/>
                        </a:rPr>
                        <a:t>0.000**</a:t>
                      </a:r>
                      <a:endParaRPr lang="zh-TW" sz="16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81728" marR="8172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3910960"/>
                  </a:ext>
                </a:extLst>
              </a:tr>
            </a:tbl>
          </a:graphicData>
        </a:graphic>
      </p:graphicFrame>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正态性检验 </a:t>
              </a:r>
              <a:r>
                <a:rPr lang="en-US" altLang="zh-CN"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- 1</a:t>
              </a:r>
              <a:endPar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endParaRP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Tree>
    <p:custDataLst>
      <p:tags r:id="rId1"/>
    </p:custDataLst>
    <p:extLst>
      <p:ext uri="{BB962C8B-B14F-4D97-AF65-F5344CB8AC3E}">
        <p14:creationId xmlns:p14="http://schemas.microsoft.com/office/powerpoint/2010/main" val="279724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正态性检验 </a:t>
              </a:r>
              <a:r>
                <a:rPr lang="en-US" altLang="zh-CN"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- 2</a:t>
              </a:r>
              <a:endPar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endParaRP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6" name="文字方塊 5">
            <a:extLst>
              <a:ext uri="{FF2B5EF4-FFF2-40B4-BE49-F238E27FC236}">
                <a16:creationId xmlns:a16="http://schemas.microsoft.com/office/drawing/2014/main" id="{41F4CB37-8181-42F3-8E88-F6D07F54D9FB}"/>
              </a:ext>
            </a:extLst>
          </p:cNvPr>
          <p:cNvSpPr txBox="1"/>
          <p:nvPr/>
        </p:nvSpPr>
        <p:spPr>
          <a:xfrm>
            <a:off x="6419050" y="5468470"/>
            <a:ext cx="2850777" cy="461665"/>
          </a:xfrm>
          <a:prstGeom prst="rect">
            <a:avLst/>
          </a:prstGeom>
          <a:noFill/>
        </p:spPr>
        <p:txBody>
          <a:bodyPr wrap="square" rtlCol="0">
            <a:spAutoFit/>
          </a:bodyPr>
          <a:lstStyle/>
          <a:p>
            <a:pPr algn="ctr"/>
            <a:r>
              <a:rPr lang="zh-CN" altLang="en-US" sz="2400" spc="150" noProof="1">
                <a:solidFill>
                  <a:schemeClr val="bg1"/>
                </a:solidFill>
                <a:latin typeface="微软雅黑" panose="020B0503020204020204" charset="-122"/>
                <a:ea typeface="微软雅黑" panose="020B0503020204020204" charset="-122"/>
                <a:sym typeface="+mn-ea"/>
              </a:rPr>
              <a:t>正态分布图</a:t>
            </a:r>
            <a:endParaRPr lang="zh-TW" altLang="en-US" sz="2400" spc="150" noProof="1">
              <a:solidFill>
                <a:schemeClr val="bg1"/>
              </a:solidFill>
              <a:latin typeface="微软雅黑" panose="020B0503020204020204" charset="-122"/>
              <a:ea typeface="微软雅黑" panose="020B0503020204020204" charset="-122"/>
              <a:sym typeface="+mn-ea"/>
            </a:endParaRPr>
          </a:p>
        </p:txBody>
      </p:sp>
      <p:pic>
        <p:nvPicPr>
          <p:cNvPr id="16" name="图片 18" descr="整合直方图">
            <a:extLst>
              <a:ext uri="{FF2B5EF4-FFF2-40B4-BE49-F238E27FC236}">
                <a16:creationId xmlns:a16="http://schemas.microsoft.com/office/drawing/2014/main" id="{6856D959-B875-4D23-B4FA-AF360C636F68}"/>
              </a:ext>
            </a:extLst>
          </p:cNvPr>
          <p:cNvPicPr/>
          <p:nvPr/>
        </p:nvPicPr>
        <p:blipFill>
          <a:blip r:embed="rId4"/>
          <a:stretch>
            <a:fillRect/>
          </a:stretch>
        </p:blipFill>
        <p:spPr>
          <a:xfrm>
            <a:off x="4509248" y="1703295"/>
            <a:ext cx="6677726" cy="3460118"/>
          </a:xfrm>
          <a:prstGeom prst="rect">
            <a:avLst/>
          </a:prstGeom>
        </p:spPr>
      </p:pic>
    </p:spTree>
    <p:custDataLst>
      <p:tags r:id="rId1"/>
    </p:custDataLst>
    <p:extLst>
      <p:ext uri="{BB962C8B-B14F-4D97-AF65-F5344CB8AC3E}">
        <p14:creationId xmlns:p14="http://schemas.microsoft.com/office/powerpoint/2010/main" val="3786792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正态性检验 </a:t>
              </a:r>
              <a:r>
                <a:rPr lang="en-US" altLang="zh-CN"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- 3</a:t>
              </a:r>
              <a:endPar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endParaRP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pic>
        <p:nvPicPr>
          <p:cNvPr id="14" name="图片 20" descr="整合Q-Q图">
            <a:extLst>
              <a:ext uri="{FF2B5EF4-FFF2-40B4-BE49-F238E27FC236}">
                <a16:creationId xmlns:a16="http://schemas.microsoft.com/office/drawing/2014/main" id="{DF5CBE4C-A306-43DC-8852-603498B0AA70}"/>
              </a:ext>
            </a:extLst>
          </p:cNvPr>
          <p:cNvPicPr>
            <a:picLocks noGrp="1"/>
          </p:cNvPicPr>
          <p:nvPr>
            <p:ph idx="1"/>
          </p:nvPr>
        </p:nvPicPr>
        <p:blipFill>
          <a:blip r:embed="rId4"/>
          <a:stretch>
            <a:fillRect/>
          </a:stretch>
        </p:blipFill>
        <p:spPr>
          <a:xfrm>
            <a:off x="4162853" y="1586753"/>
            <a:ext cx="7363175" cy="3684494"/>
          </a:xfrm>
          <a:prstGeom prst="rect">
            <a:avLst/>
          </a:prstGeom>
        </p:spPr>
      </p:pic>
      <p:sp>
        <p:nvSpPr>
          <p:cNvPr id="6" name="文字方塊 5">
            <a:extLst>
              <a:ext uri="{FF2B5EF4-FFF2-40B4-BE49-F238E27FC236}">
                <a16:creationId xmlns:a16="http://schemas.microsoft.com/office/drawing/2014/main" id="{41F4CB37-8181-42F3-8E88-F6D07F54D9FB}"/>
              </a:ext>
            </a:extLst>
          </p:cNvPr>
          <p:cNvSpPr txBox="1"/>
          <p:nvPr/>
        </p:nvSpPr>
        <p:spPr>
          <a:xfrm>
            <a:off x="6419051" y="5558117"/>
            <a:ext cx="2850777" cy="461665"/>
          </a:xfrm>
          <a:prstGeom prst="rect">
            <a:avLst/>
          </a:prstGeom>
          <a:noFill/>
        </p:spPr>
        <p:txBody>
          <a:bodyPr wrap="square" rtlCol="0">
            <a:spAutoFit/>
          </a:bodyPr>
          <a:lstStyle/>
          <a:p>
            <a:pPr algn="ctr"/>
            <a:r>
              <a:rPr lang="en-US" altLang="zh-TW" sz="2400" spc="150" noProof="1">
                <a:solidFill>
                  <a:schemeClr val="bg1"/>
                </a:solidFill>
                <a:latin typeface="微软雅黑" panose="020B0503020204020204" charset="-122"/>
                <a:ea typeface="微软雅黑" panose="020B0503020204020204" charset="-122"/>
                <a:sym typeface="+mn-ea"/>
              </a:rPr>
              <a:t>Q-Q</a:t>
            </a:r>
            <a:r>
              <a:rPr lang="zh-CN" altLang="en-US" sz="2400" spc="150" noProof="1">
                <a:solidFill>
                  <a:schemeClr val="bg1"/>
                </a:solidFill>
                <a:latin typeface="微软雅黑" panose="020B0503020204020204" charset="-122"/>
                <a:ea typeface="微软雅黑" panose="020B0503020204020204" charset="-122"/>
                <a:sym typeface="+mn-ea"/>
              </a:rPr>
              <a:t>图</a:t>
            </a:r>
            <a:endParaRPr lang="zh-TW" altLang="en-US" sz="2400" spc="150" noProof="1">
              <a:solidFill>
                <a:schemeClr val="bg1"/>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2759104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30065" y="1835150"/>
            <a:ext cx="5559425" cy="4709085"/>
          </a:xfrm>
        </p:spPr>
        <p:txBody>
          <a:bodyPr/>
          <a:lstStyle/>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所有音乐特征通过</a:t>
            </a:r>
            <a:r>
              <a:rPr lang="en-US" altLang="zh-CN" sz="2400" dirty="0">
                <a:solidFill>
                  <a:schemeClr val="bg1"/>
                </a:solidFill>
                <a:latin typeface="微软雅黑" panose="020B0503020204020204" charset="-122"/>
                <a:ea typeface="微软雅黑" panose="020B0503020204020204" charset="-122"/>
              </a:rPr>
              <a:t>KS</a:t>
            </a:r>
            <a:r>
              <a:rPr lang="zh-CN" altLang="en-US" sz="2400" dirty="0">
                <a:solidFill>
                  <a:schemeClr val="bg1"/>
                </a:solidFill>
                <a:latin typeface="微软雅黑" panose="020B0503020204020204" charset="-122"/>
                <a:ea typeface="微软雅黑" panose="020B0503020204020204" charset="-122"/>
              </a:rPr>
              <a:t>检验得出的</a:t>
            </a:r>
            <a:r>
              <a:rPr lang="en-US" altLang="zh-CN" sz="2400" dirty="0">
                <a:solidFill>
                  <a:schemeClr val="bg1"/>
                </a:solidFill>
                <a:latin typeface="微软雅黑" panose="020B0503020204020204" charset="-122"/>
                <a:ea typeface="微软雅黑" panose="020B0503020204020204" charset="-122"/>
              </a:rPr>
              <a:t>p</a:t>
            </a:r>
            <a:r>
              <a:rPr lang="zh-CN" altLang="en-US" sz="2400" dirty="0">
                <a:solidFill>
                  <a:schemeClr val="bg1"/>
                </a:solidFill>
                <a:latin typeface="微软雅黑" panose="020B0503020204020204" charset="-122"/>
                <a:ea typeface="微软雅黑" panose="020B0503020204020204" charset="-122"/>
              </a:rPr>
              <a:t>值均小于</a:t>
            </a:r>
            <a:r>
              <a:rPr lang="en-US" altLang="zh-CN" sz="2400" dirty="0">
                <a:solidFill>
                  <a:schemeClr val="bg1"/>
                </a:solidFill>
                <a:latin typeface="微软雅黑" panose="020B0503020204020204" charset="-122"/>
                <a:ea typeface="微软雅黑" panose="020B0503020204020204" charset="-122"/>
              </a:rPr>
              <a:t>0.01</a:t>
            </a:r>
            <a:r>
              <a:rPr lang="zh-CN" altLang="en-US" sz="2400" dirty="0">
                <a:solidFill>
                  <a:schemeClr val="bg1"/>
                </a:solidFill>
                <a:latin typeface="微软雅黑" panose="020B0503020204020204" charset="-122"/>
                <a:ea typeface="微软雅黑" panose="020B0503020204020204" charset="-122"/>
              </a:rPr>
              <a:t>，呈现出显著性，即拒绝</a:t>
            </a:r>
            <a:r>
              <a:rPr lang="en-US" altLang="zh-CN" sz="2400" dirty="0">
                <a:solidFill>
                  <a:schemeClr val="bg1"/>
                </a:solidFill>
                <a:latin typeface="微软雅黑" panose="020B0503020204020204" charset="-122"/>
                <a:ea typeface="微软雅黑" panose="020B0503020204020204" charset="-122"/>
              </a:rPr>
              <a:t>KS</a:t>
            </a:r>
            <a:r>
              <a:rPr lang="zh-CN" altLang="en-US" sz="2400" dirty="0">
                <a:solidFill>
                  <a:schemeClr val="bg1"/>
                </a:solidFill>
                <a:latin typeface="微软雅黑" panose="020B0503020204020204" charset="-122"/>
                <a:ea typeface="微软雅黑" panose="020B0503020204020204" charset="-122"/>
              </a:rPr>
              <a:t>检验的原假设</a:t>
            </a:r>
            <a:r>
              <a:rPr lang="en-US" altLang="zh-CN" sz="2400"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样本数据服从正态分布。</a:t>
            </a:r>
            <a:endParaRPr lang="en-US" altLang="zh-CN" sz="2400" dirty="0">
              <a:solidFill>
                <a:schemeClr val="bg1"/>
              </a:solidFill>
              <a:latin typeface="微软雅黑" panose="020B0503020204020204" charset="-122"/>
              <a:ea typeface="微软雅黑" panose="020B0503020204020204" charset="-122"/>
            </a:endParaRPr>
          </a:p>
          <a:p>
            <a:pPr>
              <a:lnSpc>
                <a:spcPct val="120000"/>
              </a:lnSpc>
              <a:buSzPct val="70000"/>
              <a:buFont typeface="Wingdings" panose="05000000000000000000" pitchFamily="2" charset="2"/>
              <a:buChar char="l"/>
            </a:pPr>
            <a:r>
              <a:rPr lang="en-US" altLang="zh-CN" sz="2400" dirty="0">
                <a:solidFill>
                  <a:schemeClr val="bg1"/>
                </a:solidFill>
                <a:latin typeface="微软雅黑" panose="020B0503020204020204" charset="-122"/>
                <a:ea typeface="微软雅黑" panose="020B0503020204020204" charset="-122"/>
              </a:rPr>
              <a:t>Q-Q</a:t>
            </a:r>
            <a:r>
              <a:rPr lang="zh-CN" altLang="en-US" sz="2400" dirty="0">
                <a:solidFill>
                  <a:schemeClr val="bg1"/>
                </a:solidFill>
                <a:latin typeface="微软雅黑" panose="020B0503020204020204" charset="-122"/>
                <a:ea typeface="微软雅黑" panose="020B0503020204020204" charset="-122"/>
              </a:rPr>
              <a:t>图中的散点也近似在由样本数据标准化公式变形得到的直线上，所以我们判断四种音乐特征近似服从正态分布。</a:t>
            </a:r>
          </a:p>
        </p:txBody>
      </p:sp>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z="1800" spc="120" dirty="0">
                  <a:effectLst/>
                  <a:latin typeface="微软雅黑" panose="020B0503020204020204" charset="-122"/>
                  <a:ea typeface="微软雅黑" panose="020B0503020204020204" charset="-122"/>
                  <a:cs typeface="思源黑体 CN Heavy" panose="020B0A00000000000000" charset="-122"/>
                  <a:sym typeface="+mn-ea"/>
                </a:rPr>
                <a:t>正态性检验</a:t>
              </a:r>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 </a:t>
              </a:r>
              <a:r>
                <a:rPr lang="en-US" altLang="zh-CN"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- 4</a:t>
              </a:r>
              <a:endPar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endParaRP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Tree>
    <p:custDataLst>
      <p:tags r:id="rId1"/>
    </p:custDataLst>
    <p:extLst>
      <p:ext uri="{BB962C8B-B14F-4D97-AF65-F5344CB8AC3E}">
        <p14:creationId xmlns:p14="http://schemas.microsoft.com/office/powerpoint/2010/main" val="1799797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47994" y="2379064"/>
            <a:ext cx="5559425" cy="2387525"/>
          </a:xfrm>
        </p:spPr>
        <p:txBody>
          <a:bodyPr/>
          <a:lstStyle/>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四种音乐特征的偏度（</a:t>
            </a:r>
            <a:r>
              <a:rPr lang="en-US" altLang="zh-CN" sz="2400" dirty="0">
                <a:solidFill>
                  <a:schemeClr val="bg1"/>
                </a:solidFill>
                <a:latin typeface="微软雅黑" panose="020B0503020204020204" charset="-122"/>
                <a:ea typeface="微软雅黑" panose="020B0503020204020204" charset="-122"/>
              </a:rPr>
              <a:t>Skewness</a:t>
            </a:r>
            <a:r>
              <a:rPr lang="zh-CN" altLang="en-US" sz="2400" dirty="0">
                <a:solidFill>
                  <a:schemeClr val="bg1"/>
                </a:solidFill>
                <a:latin typeface="微软雅黑" panose="020B0503020204020204" charset="-122"/>
                <a:ea typeface="微软雅黑" panose="020B0503020204020204" charset="-122"/>
              </a:rPr>
              <a:t>）：均有</a:t>
            </a:r>
            <a:r>
              <a:rPr lang="en-US" altLang="zh-CN" sz="2400" dirty="0">
                <a:solidFill>
                  <a:schemeClr val="bg1"/>
                </a:solidFill>
                <a:latin typeface="微软雅黑" panose="020B0503020204020204" charset="-122"/>
                <a:ea typeface="微软雅黑" panose="020B0503020204020204" charset="-122"/>
              </a:rPr>
              <a:t>Skewness&gt;0</a:t>
            </a:r>
            <a:r>
              <a:rPr lang="zh-CN" altLang="en-US" sz="2400" dirty="0">
                <a:solidFill>
                  <a:schemeClr val="bg1"/>
                </a:solidFill>
                <a:latin typeface="微软雅黑" panose="020B0503020204020204" charset="-122"/>
                <a:ea typeface="微软雅黑" panose="020B0503020204020204" charset="-122"/>
              </a:rPr>
              <a:t>且</a:t>
            </a:r>
            <a:r>
              <a:rPr lang="en-US" altLang="zh-CN" sz="2400" dirty="0">
                <a:solidFill>
                  <a:schemeClr val="bg1"/>
                </a:solidFill>
                <a:latin typeface="微软雅黑" panose="020B0503020204020204" charset="-122"/>
                <a:ea typeface="微软雅黑" panose="020B0503020204020204" charset="-122"/>
              </a:rPr>
              <a:t>Skewness&lt;1,</a:t>
            </a:r>
            <a:r>
              <a:rPr lang="zh-CN" altLang="en-US" sz="2400" dirty="0">
                <a:solidFill>
                  <a:schemeClr val="bg1"/>
                </a:solidFill>
                <a:latin typeface="微软雅黑" panose="020B0503020204020204" charset="-122"/>
                <a:ea typeface="微软雅黑" panose="020B0503020204020204" charset="-122"/>
              </a:rPr>
              <a:t>说明四种特征的分布均呈现出正偏态（</a:t>
            </a:r>
            <a:r>
              <a:rPr lang="en-US" altLang="zh-CN" sz="2400" dirty="0">
                <a:solidFill>
                  <a:schemeClr val="bg1"/>
                </a:solidFill>
                <a:latin typeface="微软雅黑" panose="020B0503020204020204" charset="-122"/>
                <a:ea typeface="微软雅黑" panose="020B0503020204020204" charset="-122"/>
              </a:rPr>
              <a:t>positive skewness</a:t>
            </a:r>
            <a:r>
              <a:rPr lang="zh-CN" altLang="en-US" sz="2400" dirty="0">
                <a:solidFill>
                  <a:schemeClr val="bg1"/>
                </a:solidFill>
                <a:latin typeface="微软雅黑" panose="020B0503020204020204" charset="-122"/>
                <a:ea typeface="微软雅黑" panose="020B0503020204020204" charset="-122"/>
              </a:rPr>
              <a:t>），分布的高峰偏左。</a:t>
            </a:r>
            <a:endParaRPr lang="en-US" altLang="zh-CN" sz="24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偏度分析</a:t>
              </a: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Tree>
    <p:custDataLst>
      <p:tags r:id="rId1"/>
    </p:custDataLst>
    <p:extLst>
      <p:ext uri="{BB962C8B-B14F-4D97-AF65-F5344CB8AC3E}">
        <p14:creationId xmlns:p14="http://schemas.microsoft.com/office/powerpoint/2010/main" val="3790257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2135" y="1398540"/>
            <a:ext cx="5559425" cy="4635594"/>
          </a:xfrm>
        </p:spPr>
        <p:txBody>
          <a:bodyPr/>
          <a:lstStyle/>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对于四种音乐特征的峰度</a:t>
            </a:r>
            <a:r>
              <a:rPr lang="en-US" altLang="zh-CN" sz="2400" dirty="0">
                <a:solidFill>
                  <a:schemeClr val="bg1"/>
                </a:solidFill>
                <a:latin typeface="微软雅黑" panose="020B0503020204020204" charset="-122"/>
                <a:ea typeface="微软雅黑" panose="020B0503020204020204" charset="-122"/>
              </a:rPr>
              <a:t>(Kurtosis)</a:t>
            </a:r>
            <a:r>
              <a:rPr lang="zh-CN" altLang="en-US" sz="2400" dirty="0">
                <a:solidFill>
                  <a:schemeClr val="bg1"/>
                </a:solidFill>
                <a:latin typeface="微软雅黑" panose="020B0503020204020204" charset="-122"/>
                <a:ea typeface="微软雅黑" panose="020B0503020204020204" charset="-122"/>
              </a:rPr>
              <a:t>：</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频谱质心，过零率，平均每分钟节拍数均有</a:t>
            </a:r>
            <a:r>
              <a:rPr lang="en-US" altLang="zh-CN" sz="2400" dirty="0">
                <a:solidFill>
                  <a:schemeClr val="bg1"/>
                </a:solidFill>
                <a:latin typeface="微软雅黑" panose="020B0503020204020204" charset="-122"/>
                <a:ea typeface="微软雅黑" panose="020B0503020204020204" charset="-122"/>
              </a:rPr>
              <a:t>Kurtosis&gt;0,</a:t>
            </a:r>
            <a:r>
              <a:rPr lang="zh-CN" altLang="en-US" sz="2400" dirty="0">
                <a:solidFill>
                  <a:schemeClr val="bg1"/>
                </a:solidFill>
                <a:latin typeface="微软雅黑" panose="020B0503020204020204" charset="-122"/>
                <a:ea typeface="微软雅黑" panose="020B0503020204020204" charset="-122"/>
              </a:rPr>
              <a:t>说明这三种特征的数据分布形状相对正态分布更为尖锐，</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滚降频率</a:t>
            </a:r>
            <a:r>
              <a:rPr lang="en-US" altLang="zh-CN" sz="2400" dirty="0">
                <a:solidFill>
                  <a:schemeClr val="bg1"/>
                </a:solidFill>
                <a:latin typeface="微软雅黑" panose="020B0503020204020204" charset="-122"/>
                <a:ea typeface="微软雅黑" panose="020B0503020204020204" charset="-122"/>
              </a:rPr>
              <a:t>(</a:t>
            </a:r>
            <a:r>
              <a:rPr lang="en-US" altLang="zh-CN" sz="2400" dirty="0" err="1">
                <a:solidFill>
                  <a:schemeClr val="bg1"/>
                </a:solidFill>
                <a:latin typeface="微软雅黑" panose="020B0503020204020204" charset="-122"/>
                <a:ea typeface="微软雅黑" panose="020B0503020204020204" charset="-122"/>
              </a:rPr>
              <a:t>roll_off</a:t>
            </a:r>
            <a:r>
              <a:rPr lang="en-US" altLang="zh-CN" sz="2400"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的</a:t>
            </a:r>
            <a:r>
              <a:rPr lang="en-US" altLang="zh-CN" sz="2400" dirty="0">
                <a:solidFill>
                  <a:schemeClr val="bg1"/>
                </a:solidFill>
                <a:latin typeface="微软雅黑" panose="020B0503020204020204" charset="-122"/>
                <a:ea typeface="微软雅黑" panose="020B0503020204020204" charset="-122"/>
              </a:rPr>
              <a:t>Kurtosis&lt;0</a:t>
            </a:r>
            <a:r>
              <a:rPr lang="zh-CN" altLang="en-US" sz="2400" dirty="0">
                <a:solidFill>
                  <a:schemeClr val="bg1"/>
                </a:solidFill>
                <a:latin typeface="微软雅黑" panose="020B0503020204020204" charset="-122"/>
                <a:ea typeface="微软雅黑" panose="020B0503020204020204" charset="-122"/>
              </a:rPr>
              <a:t>，说明滚降频率的数据分布形状相对正态分布更为平缓，且其</a:t>
            </a:r>
            <a:r>
              <a:rPr lang="en-US" altLang="zh-CN" sz="2400" dirty="0">
                <a:solidFill>
                  <a:schemeClr val="bg1"/>
                </a:solidFill>
                <a:latin typeface="微软雅黑" panose="020B0503020204020204" charset="-122"/>
                <a:ea typeface="微软雅黑" panose="020B0503020204020204" charset="-122"/>
              </a:rPr>
              <a:t>|Kurtosis|</a:t>
            </a:r>
            <a:r>
              <a:rPr lang="zh-CN" altLang="en-US" sz="2400" dirty="0">
                <a:solidFill>
                  <a:schemeClr val="bg1"/>
                </a:solidFill>
                <a:latin typeface="微软雅黑" panose="020B0503020204020204" charset="-122"/>
                <a:ea typeface="微软雅黑" panose="020B0503020204020204" charset="-122"/>
              </a:rPr>
              <a:t>值在四种特征中更接近</a:t>
            </a:r>
            <a:r>
              <a:rPr lang="en-US" altLang="zh-CN" sz="2400" dirty="0">
                <a:solidFill>
                  <a:schemeClr val="bg1"/>
                </a:solidFill>
                <a:latin typeface="微软雅黑" panose="020B0503020204020204" charset="-122"/>
                <a:ea typeface="微软雅黑" panose="020B0503020204020204" charset="-122"/>
              </a:rPr>
              <a:t>0</a:t>
            </a:r>
            <a:r>
              <a:rPr lang="zh-CN" altLang="en-US" sz="2400" dirty="0">
                <a:solidFill>
                  <a:schemeClr val="bg1"/>
                </a:solidFill>
                <a:latin typeface="微软雅黑" panose="020B0503020204020204" charset="-122"/>
                <a:ea typeface="微软雅黑" panose="020B0503020204020204" charset="-122"/>
              </a:rPr>
              <a:t>，说明滚降频率的数据分布也更接近正态分布。</a:t>
            </a:r>
          </a:p>
        </p:txBody>
      </p:sp>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峰度分析</a:t>
              </a: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Tree>
    <p:custDataLst>
      <p:tags r:id="rId1"/>
    </p:custDataLst>
    <p:extLst>
      <p:ext uri="{BB962C8B-B14F-4D97-AF65-F5344CB8AC3E}">
        <p14:creationId xmlns:p14="http://schemas.microsoft.com/office/powerpoint/2010/main" val="992449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469005" y="2811553"/>
            <a:ext cx="4410086" cy="1112732"/>
            <a:chOff x="6056" y="4853"/>
            <a:chExt cx="6680" cy="1416"/>
          </a:xfrm>
        </p:grpSpPr>
        <p:sp>
          <p:nvSpPr>
            <p:cNvPr id="7" name="标题 1"/>
            <p:cNvSpPr>
              <a:spLocks noGrp="1"/>
            </p:cNvSpPr>
            <p:nvPr>
              <p:custDataLst>
                <p:tags r:id="rId2"/>
              </p:custDataLst>
            </p:nvPr>
          </p:nvSpPr>
          <p:spPr>
            <a:xfrm>
              <a:off x="7220" y="4853"/>
              <a:ext cx="5291" cy="1416"/>
            </a:xfrm>
            <a:prstGeom prst="rect">
              <a:avLst/>
            </a:prstGeom>
            <a:effectLst>
              <a:outerShdw blurRad="50800" dist="38100" dir="5400000" algn="t" rotWithShape="0">
                <a:srgbClr val="7030A0">
                  <a:alpha val="61000"/>
                </a:srgbClr>
              </a:outerShdw>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nSpc>
                  <a:spcPct val="130000"/>
                </a:lnSpc>
              </a:pPr>
              <a:r>
                <a:rPr lang="zh-CN" altLang="en-US" sz="3600" b="1" spc="120" dirty="0">
                  <a:solidFill>
                    <a:schemeClr val="bg1"/>
                  </a:solidFill>
                  <a:latin typeface="微软雅黑" panose="020B0503020204020204" charset="-122"/>
                  <a:ea typeface="微软雅黑" panose="020B0503020204020204" charset="-122"/>
                  <a:cs typeface="微软雅黑" panose="020B0503020204020204" charset="-122"/>
                  <a:sym typeface="+mn-ea"/>
                </a:rPr>
                <a:t>研究结论</a:t>
              </a:r>
            </a:p>
          </p:txBody>
        </p:sp>
        <p:grpSp>
          <p:nvGrpSpPr>
            <p:cNvPr id="17" name="组合 16"/>
            <p:cNvGrpSpPr/>
            <p:nvPr/>
          </p:nvGrpSpPr>
          <p:grpSpPr>
            <a:xfrm flipV="1">
              <a:off x="6056" y="6107"/>
              <a:ext cx="6680" cy="120"/>
              <a:chOff x="2794" y="6365"/>
              <a:chExt cx="13158" cy="294"/>
            </a:xfrm>
          </p:grpSpPr>
          <p:sp>
            <p:nvSpPr>
              <p:cNvPr id="10" name="矩形 9"/>
              <p:cNvSpPr/>
              <p:nvPr/>
            </p:nvSpPr>
            <p:spPr>
              <a:xfrm>
                <a:off x="7180" y="6365"/>
                <a:ext cx="4386" cy="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794" y="6365"/>
                <a:ext cx="4386" cy="29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6" name="矩形 15"/>
              <p:cNvSpPr/>
              <p:nvPr/>
            </p:nvSpPr>
            <p:spPr>
              <a:xfrm>
                <a:off x="11566" y="6365"/>
                <a:ext cx="4386" cy="29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6" name="文本框 5"/>
            <p:cNvSpPr txBox="1"/>
            <p:nvPr/>
          </p:nvSpPr>
          <p:spPr>
            <a:xfrm>
              <a:off x="6638" y="5017"/>
              <a:ext cx="1164" cy="821"/>
            </a:xfrm>
            <a:prstGeom prst="rect">
              <a:avLst/>
            </a:prstGeom>
            <a:noFill/>
          </p:spPr>
          <p:txBody>
            <a:bodyPr wrap="square" rtlCol="0" anchor="t">
              <a:spAutoFit/>
            </a:bodyPr>
            <a:lstStyle/>
            <a:p>
              <a:r>
                <a:rPr lang="en-US" altLang="zh-CN" sz="3600" dirty="0">
                  <a:solidFill>
                    <a:srgbClr val="FB1450"/>
                  </a:solidFill>
                  <a:effectLst/>
                  <a:latin typeface="思源黑体 CN Heavy" panose="020B0A00000000000000" charset="-122"/>
                  <a:ea typeface="思源黑体 CN Heavy" panose="020B0A00000000000000" charset="-122"/>
                  <a:cs typeface="思源黑体 CN Heavy" panose="020B0A00000000000000" charset="-122"/>
                  <a:sym typeface="+mn-ea"/>
                </a:rPr>
                <a:t>04</a:t>
              </a:r>
            </a:p>
          </p:txBody>
        </p:sp>
        <p:sp>
          <p:nvSpPr>
            <p:cNvPr id="2" name="文本框 1"/>
            <p:cNvSpPr txBox="1"/>
            <p:nvPr/>
          </p:nvSpPr>
          <p:spPr>
            <a:xfrm>
              <a:off x="6587" y="4996"/>
              <a:ext cx="1164" cy="822"/>
            </a:xfrm>
            <a:prstGeom prst="rect">
              <a:avLst/>
            </a:prstGeom>
            <a:noFill/>
            <a:effectLst>
              <a:outerShdw blurRad="50800" dist="38100" dir="5400000" algn="t" rotWithShape="0">
                <a:srgbClr val="B82DFF">
                  <a:alpha val="40000"/>
                </a:srgbClr>
              </a:outerShdw>
            </a:effectLst>
          </p:spPr>
          <p:txBody>
            <a:bodyPr wrap="square" rtlCol="0" anchor="t">
              <a:spAutoFit/>
            </a:bodyPr>
            <a:lstStyle/>
            <a:p>
              <a:r>
                <a:rPr lang="en-US" altLang="zh-CN" sz="3600" dirty="0">
                  <a:solidFill>
                    <a:schemeClr val="bg1"/>
                  </a:solidFill>
                  <a:effectLst/>
                  <a:latin typeface="思源黑体 CN Heavy" panose="020B0A00000000000000" charset="-122"/>
                  <a:ea typeface="思源黑体 CN Heavy" panose="020B0A00000000000000" charset="-122"/>
                  <a:cs typeface="思源黑体 CN Heavy" panose="020B0A00000000000000" charset="-122"/>
                  <a:sym typeface="+mn-ea"/>
                </a:rPr>
                <a:t>04</a:t>
              </a:r>
            </a:p>
          </p:txBody>
        </p:sp>
      </p:grpSp>
    </p:spTree>
    <p:custDataLst>
      <p:tags r:id="rId1"/>
    </p:custDataLst>
    <p:extLst>
      <p:ext uri="{BB962C8B-B14F-4D97-AF65-F5344CB8AC3E}">
        <p14:creationId xmlns:p14="http://schemas.microsoft.com/office/powerpoint/2010/main" val="12787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custDataLst>
              <p:tags r:id="rId2"/>
            </p:custDataLst>
          </p:nvPr>
        </p:nvSpPr>
        <p:spPr>
          <a:xfrm>
            <a:off x="4947285" y="792480"/>
            <a:ext cx="2298065" cy="622935"/>
          </a:xfrm>
          <a:prstGeom prst="rect">
            <a:avLst/>
          </a:prstGeom>
          <a:ln w="12700">
            <a:solidFill>
              <a:schemeClr val="bg1"/>
            </a:solidFill>
          </a:ln>
          <a:effectLst>
            <a:outerShdw blurRad="50800" dist="38100" dir="5400000" algn="t" rotWithShape="0">
              <a:srgbClr val="7030A0">
                <a:alpha val="61000"/>
              </a:srgbClr>
            </a:outerShdw>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zh-CN" altLang="en-US" sz="3600" spc="120">
                <a:solidFill>
                  <a:schemeClr val="bg1"/>
                </a:solidFill>
                <a:effectLst/>
                <a:latin typeface="思源黑体 CN Heavy" panose="020B0A00000000000000" charset="-122"/>
                <a:ea typeface="思源黑体 CN Heavy" panose="020B0A00000000000000" charset="-122"/>
                <a:cs typeface="思源黑体 CN Heavy" panose="020B0A00000000000000" charset="-122"/>
                <a:sym typeface="+mn-ea"/>
              </a:rPr>
              <a:t>目    录</a:t>
            </a:r>
          </a:p>
        </p:txBody>
      </p:sp>
      <p:sp>
        <p:nvSpPr>
          <p:cNvPr id="4" name="标题 1"/>
          <p:cNvSpPr>
            <a:spLocks noGrp="1"/>
          </p:cNvSpPr>
          <p:nvPr>
            <p:custDataLst>
              <p:tags r:id="rId3"/>
            </p:custDataLst>
          </p:nvPr>
        </p:nvSpPr>
        <p:spPr>
          <a:xfrm>
            <a:off x="4947285" y="1415415"/>
            <a:ext cx="2298065" cy="337185"/>
          </a:xfrm>
          <a:prstGeom prst="rect">
            <a:avLst/>
          </a:prstGeom>
          <a:solidFill>
            <a:schemeClr val="lt1"/>
          </a:solidFill>
          <a:ln w="12700">
            <a:solidFill>
              <a:schemeClr val="bg1"/>
            </a:solidFill>
          </a:ln>
          <a:effectLst>
            <a:outerShdw blurRad="50800" dist="38100" dir="5400000" algn="t" rotWithShape="0">
              <a:srgbClr val="7030A0">
                <a:alpha val="61000"/>
              </a:srgbClr>
            </a:outerShdw>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en-US" altLang="zh-CN" sz="1800" spc="120">
                <a:solidFill>
                  <a:schemeClr val="tx1"/>
                </a:solidFill>
                <a:effectLst/>
                <a:latin typeface="思源黑体 CN Medium" panose="020B0600000000000000" charset="-122"/>
                <a:ea typeface="思源黑体 CN Medium" panose="020B0600000000000000" charset="-122"/>
                <a:cs typeface="思源黑体 CN Heavy" panose="020B0A00000000000000" charset="-122"/>
                <a:sym typeface="+mn-ea"/>
              </a:rPr>
              <a:t>CONTENTS</a:t>
            </a:r>
          </a:p>
        </p:txBody>
      </p:sp>
      <p:grpSp>
        <p:nvGrpSpPr>
          <p:cNvPr id="12" name="组合 11"/>
          <p:cNvGrpSpPr/>
          <p:nvPr/>
        </p:nvGrpSpPr>
        <p:grpSpPr>
          <a:xfrm>
            <a:off x="5701030" y="3447432"/>
            <a:ext cx="746760" cy="746760"/>
            <a:chOff x="5082" y="4617"/>
            <a:chExt cx="1776" cy="1776"/>
          </a:xfrm>
        </p:grpSpPr>
        <p:sp>
          <p:nvSpPr>
            <p:cNvPr id="10" name="矩形 9"/>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思源黑体 CN Medium" panose="020B0600000000000000" charset="-122"/>
              </a:endParaRPr>
            </a:p>
          </p:txBody>
        </p:sp>
        <p:sp>
          <p:nvSpPr>
            <p:cNvPr id="11" name="矩形 10"/>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思源黑体 CN Medium" panose="020B0600000000000000" charset="-122"/>
              </a:endParaRPr>
            </a:p>
          </p:txBody>
        </p:sp>
        <p:sp>
          <p:nvSpPr>
            <p:cNvPr id="8" name="矩形 7"/>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思源黑体 CN Medium" panose="020B0600000000000000" charset="-122"/>
              </a:endParaRPr>
            </a:p>
          </p:txBody>
        </p:sp>
      </p:grpSp>
      <p:grpSp>
        <p:nvGrpSpPr>
          <p:cNvPr id="16" name="组合 15"/>
          <p:cNvGrpSpPr/>
          <p:nvPr/>
        </p:nvGrpSpPr>
        <p:grpSpPr>
          <a:xfrm>
            <a:off x="3544570" y="3458387"/>
            <a:ext cx="746760" cy="746760"/>
            <a:chOff x="5082" y="4617"/>
            <a:chExt cx="1776" cy="1776"/>
          </a:xfrm>
        </p:grpSpPr>
        <p:sp>
          <p:nvSpPr>
            <p:cNvPr id="17" name="矩形 16"/>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思源黑体 CN Medium" panose="020B0600000000000000" charset="-122"/>
              </a:endParaRPr>
            </a:p>
          </p:txBody>
        </p:sp>
        <p:sp>
          <p:nvSpPr>
            <p:cNvPr id="18" name="矩形 17"/>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思源黑体 CN Medium" panose="020B0600000000000000" charset="-122"/>
              </a:endParaRPr>
            </a:p>
          </p:txBody>
        </p:sp>
        <p:sp>
          <p:nvSpPr>
            <p:cNvPr id="19" name="矩形 18"/>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思源黑体 CN Medium" panose="020B0600000000000000" charset="-122"/>
              </a:endParaRPr>
            </a:p>
          </p:txBody>
        </p:sp>
      </p:grpSp>
      <p:grpSp>
        <p:nvGrpSpPr>
          <p:cNvPr id="20" name="组合 19"/>
          <p:cNvGrpSpPr/>
          <p:nvPr/>
        </p:nvGrpSpPr>
        <p:grpSpPr>
          <a:xfrm>
            <a:off x="1418590" y="3458387"/>
            <a:ext cx="746760" cy="746760"/>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思源黑体 CN Medium" panose="020B0600000000000000" charset="-122"/>
              </a:endParaRPr>
            </a:p>
          </p:txBody>
        </p:sp>
      </p:grpSp>
      <p:grpSp>
        <p:nvGrpSpPr>
          <p:cNvPr id="24" name="组合 23"/>
          <p:cNvGrpSpPr/>
          <p:nvPr/>
        </p:nvGrpSpPr>
        <p:grpSpPr>
          <a:xfrm>
            <a:off x="7877810" y="3447432"/>
            <a:ext cx="746760" cy="746760"/>
            <a:chOff x="5082" y="4617"/>
            <a:chExt cx="1776" cy="1776"/>
          </a:xfrm>
        </p:grpSpPr>
        <p:sp>
          <p:nvSpPr>
            <p:cNvPr id="25" name="矩形 24"/>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思源黑体 CN Medium" panose="020B0600000000000000" charset="-122"/>
              </a:endParaRPr>
            </a:p>
          </p:txBody>
        </p:sp>
        <p:sp>
          <p:nvSpPr>
            <p:cNvPr id="26" name="矩形 25"/>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思源黑体 CN Medium" panose="020B0600000000000000" charset="-122"/>
              </a:endParaRPr>
            </a:p>
          </p:txBody>
        </p:sp>
        <p:sp>
          <p:nvSpPr>
            <p:cNvPr id="27" name="矩形 26"/>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思源黑体 CN Medium" panose="020B0600000000000000" charset="-122"/>
              </a:endParaRPr>
            </a:p>
          </p:txBody>
        </p:sp>
      </p:grpSp>
      <p:sp>
        <p:nvSpPr>
          <p:cNvPr id="33" name="标题 1"/>
          <p:cNvSpPr>
            <a:spLocks noGrp="1"/>
          </p:cNvSpPr>
          <p:nvPr>
            <p:custDataLst>
              <p:tags r:id="rId4"/>
            </p:custDataLst>
          </p:nvPr>
        </p:nvSpPr>
        <p:spPr>
          <a:xfrm>
            <a:off x="1356360" y="3565320"/>
            <a:ext cx="800100" cy="622935"/>
          </a:xfrm>
          <a:prstGeom prst="rect">
            <a:avLst/>
          </a:prstGeom>
          <a:noFill/>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en-US" altLang="zh-CN" sz="2800" spc="120" dirty="0">
                <a:solidFill>
                  <a:schemeClr val="tx1"/>
                </a:solidFill>
                <a:effectLst/>
                <a:latin typeface="思源黑体 CN Heavy" panose="020B0A00000000000000" charset="-122"/>
                <a:ea typeface="思源黑体 CN Heavy" panose="020B0A00000000000000" charset="-122"/>
                <a:cs typeface="思源黑体 CN Heavy" panose="020B0A00000000000000" charset="-122"/>
                <a:sym typeface="+mn-ea"/>
              </a:rPr>
              <a:t>1</a:t>
            </a:r>
          </a:p>
        </p:txBody>
      </p:sp>
      <p:sp>
        <p:nvSpPr>
          <p:cNvPr id="34" name="标题 1"/>
          <p:cNvSpPr>
            <a:spLocks noGrp="1"/>
          </p:cNvSpPr>
          <p:nvPr>
            <p:custDataLst>
              <p:tags r:id="rId5"/>
            </p:custDataLst>
          </p:nvPr>
        </p:nvSpPr>
        <p:spPr>
          <a:xfrm>
            <a:off x="3469966" y="3550868"/>
            <a:ext cx="800100" cy="622935"/>
          </a:xfrm>
          <a:prstGeom prst="rect">
            <a:avLst/>
          </a:prstGeom>
          <a:noFill/>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en-US" altLang="zh-CN" sz="2800" spc="120" dirty="0">
                <a:solidFill>
                  <a:schemeClr val="tx1"/>
                </a:solidFill>
                <a:effectLst/>
                <a:latin typeface="思源黑体 CN Heavy" panose="020B0A00000000000000" charset="-122"/>
                <a:ea typeface="思源黑体 CN Heavy" panose="020B0A00000000000000" charset="-122"/>
                <a:cs typeface="思源黑体 CN Heavy" panose="020B0A00000000000000" charset="-122"/>
                <a:sym typeface="+mn-ea"/>
              </a:rPr>
              <a:t>2</a:t>
            </a:r>
          </a:p>
        </p:txBody>
      </p:sp>
      <p:sp>
        <p:nvSpPr>
          <p:cNvPr id="35" name="标题 1"/>
          <p:cNvSpPr>
            <a:spLocks noGrp="1"/>
          </p:cNvSpPr>
          <p:nvPr>
            <p:custDataLst>
              <p:tags r:id="rId6"/>
            </p:custDataLst>
          </p:nvPr>
        </p:nvSpPr>
        <p:spPr>
          <a:xfrm>
            <a:off x="5636586" y="3523323"/>
            <a:ext cx="800100" cy="622935"/>
          </a:xfrm>
          <a:prstGeom prst="rect">
            <a:avLst/>
          </a:prstGeom>
          <a:noFill/>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en-US" altLang="zh-CN" sz="2800" spc="120" dirty="0">
                <a:solidFill>
                  <a:schemeClr val="tx1"/>
                </a:solidFill>
                <a:effectLst/>
                <a:latin typeface="思源黑体 CN Heavy" panose="020B0A00000000000000" charset="-122"/>
                <a:ea typeface="思源黑体 CN Heavy" panose="020B0A00000000000000" charset="-122"/>
                <a:cs typeface="思源黑体 CN Heavy" panose="020B0A00000000000000" charset="-122"/>
                <a:sym typeface="+mn-ea"/>
              </a:rPr>
              <a:t>3</a:t>
            </a:r>
          </a:p>
        </p:txBody>
      </p:sp>
      <p:sp>
        <p:nvSpPr>
          <p:cNvPr id="36" name="标题 1"/>
          <p:cNvSpPr>
            <a:spLocks noGrp="1"/>
          </p:cNvSpPr>
          <p:nvPr>
            <p:custDataLst>
              <p:tags r:id="rId7"/>
            </p:custDataLst>
          </p:nvPr>
        </p:nvSpPr>
        <p:spPr>
          <a:xfrm>
            <a:off x="7803206" y="3532481"/>
            <a:ext cx="800100" cy="622935"/>
          </a:xfrm>
          <a:prstGeom prst="rect">
            <a:avLst/>
          </a:prstGeom>
          <a:noFill/>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en-US" altLang="zh-CN" sz="2800" spc="120" dirty="0">
                <a:solidFill>
                  <a:schemeClr val="tx1"/>
                </a:solidFill>
                <a:effectLst/>
                <a:latin typeface="思源黑体 CN Heavy" panose="020B0A00000000000000" charset="-122"/>
                <a:ea typeface="思源黑体 CN Heavy" panose="020B0A00000000000000" charset="-122"/>
                <a:cs typeface="思源黑体 CN Heavy" panose="020B0A00000000000000" charset="-122"/>
                <a:sym typeface="+mn-ea"/>
              </a:rPr>
              <a:t>4</a:t>
            </a:r>
          </a:p>
        </p:txBody>
      </p:sp>
      <p:sp>
        <p:nvSpPr>
          <p:cNvPr id="38" name="文本框 37"/>
          <p:cNvSpPr txBox="1"/>
          <p:nvPr/>
        </p:nvSpPr>
        <p:spPr>
          <a:xfrm>
            <a:off x="742632" y="4339508"/>
            <a:ext cx="1984375" cy="417358"/>
          </a:xfrm>
          <a:prstGeom prst="rect">
            <a:avLst/>
          </a:prstGeom>
          <a:noFill/>
        </p:spPr>
        <p:txBody>
          <a:bodyPr wrap="square" rtlCol="0" anchor="t">
            <a:spAutoFit/>
          </a:bodyPr>
          <a:lstStyle/>
          <a:p>
            <a:pPr algn="ctr">
              <a:lnSpc>
                <a:spcPct val="130000"/>
              </a:lnSpc>
            </a:pPr>
            <a:r>
              <a:rPr lang="zh-CN" altLang="en-US" sz="1800" b="1" spc="120" dirty="0">
                <a:solidFill>
                  <a:schemeClr val="bg1"/>
                </a:solidFill>
                <a:latin typeface="微软雅黑" panose="020B0503020204020204" charset="-122"/>
                <a:ea typeface="微软雅黑" panose="020B0503020204020204" charset="-122"/>
                <a:cs typeface="微软雅黑" panose="020B0503020204020204" charset="-122"/>
                <a:sym typeface="+mn-ea"/>
              </a:rPr>
              <a:t>工作介绍</a:t>
            </a:r>
          </a:p>
        </p:txBody>
      </p:sp>
      <p:sp>
        <p:nvSpPr>
          <p:cNvPr id="39" name="文本框 38"/>
          <p:cNvSpPr txBox="1"/>
          <p:nvPr/>
        </p:nvSpPr>
        <p:spPr>
          <a:xfrm>
            <a:off x="2940050" y="4339508"/>
            <a:ext cx="1955800" cy="417358"/>
          </a:xfrm>
          <a:prstGeom prst="rect">
            <a:avLst/>
          </a:prstGeom>
          <a:noFill/>
        </p:spPr>
        <p:txBody>
          <a:bodyPr wrap="square" rtlCol="0" anchor="t">
            <a:spAutoFit/>
          </a:bodyPr>
          <a:lstStyle/>
          <a:p>
            <a:pPr algn="ctr">
              <a:lnSpc>
                <a:spcPct val="130000"/>
              </a:lnSpc>
            </a:pPr>
            <a:r>
              <a:rPr lang="zh-CN" altLang="en-US" b="1" spc="120" dirty="0">
                <a:solidFill>
                  <a:schemeClr val="bg1"/>
                </a:solidFill>
                <a:latin typeface="微软雅黑" panose="020B0503020204020204" charset="-122"/>
                <a:ea typeface="微软雅黑" panose="020B0503020204020204" charset="-122"/>
                <a:cs typeface="微软雅黑" panose="020B0503020204020204" charset="-122"/>
                <a:sym typeface="+mn-ea"/>
              </a:rPr>
              <a:t>数据获取与处理</a:t>
            </a:r>
          </a:p>
        </p:txBody>
      </p:sp>
      <p:sp>
        <p:nvSpPr>
          <p:cNvPr id="41" name="文本框 40"/>
          <p:cNvSpPr txBox="1"/>
          <p:nvPr/>
        </p:nvSpPr>
        <p:spPr>
          <a:xfrm>
            <a:off x="7399973" y="4385868"/>
            <a:ext cx="1769745" cy="369332"/>
          </a:xfrm>
          <a:prstGeom prst="rect">
            <a:avLst/>
          </a:prstGeom>
          <a:noFill/>
        </p:spPr>
        <p:txBody>
          <a:bodyPr wrap="square" rtlCol="0" anchor="t">
            <a:spAutoFit/>
          </a:bodyPr>
          <a:lstStyle/>
          <a:p>
            <a:pPr algn="ctr">
              <a:lnSpc>
                <a:spcPct val="100000"/>
              </a:lnSpc>
              <a:buClrTx/>
              <a:buSzTx/>
              <a:buFontTx/>
            </a:pPr>
            <a:r>
              <a:rPr lang="zh-CN" altLang="en-US" b="1" spc="120" dirty="0">
                <a:solidFill>
                  <a:schemeClr val="bg1"/>
                </a:solidFill>
                <a:latin typeface="微软雅黑" panose="020B0503020204020204" charset="-122"/>
                <a:ea typeface="微软雅黑" panose="020B0503020204020204" charset="-122"/>
                <a:cs typeface="微软雅黑" panose="020B0503020204020204" charset="-122"/>
                <a:sym typeface="+mn-ea"/>
              </a:rPr>
              <a:t>研究结论</a:t>
            </a:r>
            <a:endParaRPr lang="en-US" altLang="zh-CN" b="1" spc="120"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65" name="矩形 64"/>
          <p:cNvSpPr/>
          <p:nvPr/>
        </p:nvSpPr>
        <p:spPr>
          <a:xfrm>
            <a:off x="-135890" y="5052060"/>
            <a:ext cx="12560300" cy="762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FEFE"/>
              </a:solidFill>
              <a:cs typeface="思源黑体 CN Medium" panose="020B0600000000000000" charset="-122"/>
            </a:endParaRPr>
          </a:p>
        </p:txBody>
      </p:sp>
      <p:sp>
        <p:nvSpPr>
          <p:cNvPr id="59" name="矩形 58"/>
          <p:cNvSpPr/>
          <p:nvPr/>
        </p:nvSpPr>
        <p:spPr>
          <a:xfrm rot="5400000">
            <a:off x="1626870" y="4899025"/>
            <a:ext cx="215900" cy="89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43" name="矩形 42"/>
          <p:cNvSpPr/>
          <p:nvPr/>
        </p:nvSpPr>
        <p:spPr>
          <a:xfrm rot="5400000">
            <a:off x="3830955" y="4899025"/>
            <a:ext cx="215900" cy="89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44" name="矩形 43"/>
          <p:cNvSpPr/>
          <p:nvPr/>
        </p:nvSpPr>
        <p:spPr>
          <a:xfrm rot="5400000">
            <a:off x="5939155" y="4899025"/>
            <a:ext cx="215900" cy="89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45" name="矩形 44"/>
          <p:cNvSpPr/>
          <p:nvPr/>
        </p:nvSpPr>
        <p:spPr>
          <a:xfrm rot="5400000">
            <a:off x="8143240" y="4899025"/>
            <a:ext cx="215900" cy="89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6" name="文本框 5"/>
          <p:cNvSpPr txBox="1"/>
          <p:nvPr/>
        </p:nvSpPr>
        <p:spPr>
          <a:xfrm>
            <a:off x="5210175" y="4385868"/>
            <a:ext cx="1763395" cy="368300"/>
          </a:xfrm>
          <a:prstGeom prst="rect">
            <a:avLst/>
          </a:prstGeom>
          <a:noFill/>
        </p:spPr>
        <p:txBody>
          <a:bodyPr wrap="square" rtlCol="0">
            <a:spAutoFit/>
          </a:bodyPr>
          <a:lstStyle/>
          <a:p>
            <a:pPr algn="ctr"/>
            <a:r>
              <a:rPr lang="zh-CN" altLang="en-US" b="1" spc="120" dirty="0">
                <a:solidFill>
                  <a:schemeClr val="bg1"/>
                </a:solidFill>
                <a:latin typeface="微软雅黑" panose="020B0503020204020204" charset="-122"/>
                <a:ea typeface="微软雅黑" panose="020B0503020204020204" charset="-122"/>
                <a:cs typeface="微软雅黑" panose="020B0503020204020204" charset="-122"/>
              </a:rPr>
              <a:t>数据分析</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2135" y="1398540"/>
            <a:ext cx="5559425" cy="4635594"/>
          </a:xfrm>
        </p:spPr>
        <p:txBody>
          <a:bodyPr/>
          <a:lstStyle/>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对四种音乐特征数据进行研究分析，得出了两点结论：</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抖音穿搭话题下热门视频</a:t>
            </a:r>
            <a:r>
              <a:rPr lang="en-US" altLang="zh-CN" sz="2400" dirty="0">
                <a:solidFill>
                  <a:schemeClr val="bg1"/>
                </a:solidFill>
                <a:latin typeface="微软雅黑" panose="020B0503020204020204" charset="-122"/>
                <a:ea typeface="微软雅黑" panose="020B0503020204020204" charset="-122"/>
              </a:rPr>
              <a:t>BGM</a:t>
            </a:r>
            <a:r>
              <a:rPr lang="zh-CN" altLang="en-US" sz="2400" dirty="0">
                <a:solidFill>
                  <a:schemeClr val="bg1"/>
                </a:solidFill>
                <a:latin typeface="微软雅黑" panose="020B0503020204020204" charset="-122"/>
                <a:ea typeface="微软雅黑" panose="020B0503020204020204" charset="-122"/>
              </a:rPr>
              <a:t>的四种音乐特征单独作为自变量时不存在与视频点赞数的线性相关性。</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抖音穿搭话题下热门视频</a:t>
            </a:r>
            <a:r>
              <a:rPr lang="en-US" altLang="zh-CN" sz="2400" dirty="0">
                <a:solidFill>
                  <a:schemeClr val="bg1"/>
                </a:solidFill>
                <a:latin typeface="微软雅黑" panose="020B0503020204020204" charset="-122"/>
                <a:ea typeface="微软雅黑" panose="020B0503020204020204" charset="-122"/>
              </a:rPr>
              <a:t>BGM</a:t>
            </a:r>
            <a:r>
              <a:rPr lang="zh-CN" altLang="en-US" sz="2400" dirty="0">
                <a:solidFill>
                  <a:schemeClr val="bg1"/>
                </a:solidFill>
                <a:latin typeface="微软雅黑" panose="020B0503020204020204" charset="-122"/>
                <a:ea typeface="微软雅黑" panose="020B0503020204020204" charset="-122"/>
              </a:rPr>
              <a:t>的四种音乐特征的数据分布均不通过正态性检验，但均近似服从正态分布。</a:t>
            </a:r>
          </a:p>
          <a:p>
            <a:pPr>
              <a:lnSpc>
                <a:spcPct val="120000"/>
              </a:lnSpc>
              <a:buSzPct val="70000"/>
              <a:buFont typeface="Wingdings" panose="05000000000000000000" pitchFamily="2" charset="2"/>
              <a:buChar char="l"/>
            </a:pPr>
            <a:endParaRPr lang="zh-CN" altLang="en-US" sz="24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结论</a:t>
              </a: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Tree>
    <p:custDataLst>
      <p:tags r:id="rId1"/>
    </p:custDataLst>
    <p:extLst>
      <p:ext uri="{BB962C8B-B14F-4D97-AF65-F5344CB8AC3E}">
        <p14:creationId xmlns:p14="http://schemas.microsoft.com/office/powerpoint/2010/main" val="2442439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2135" y="1398540"/>
            <a:ext cx="5559425" cy="4635594"/>
          </a:xfrm>
        </p:spPr>
        <p:txBody>
          <a:bodyPr/>
          <a:lstStyle/>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结论</a:t>
            </a:r>
            <a:r>
              <a:rPr lang="en-US" altLang="zh-CN" sz="2400" dirty="0">
                <a:solidFill>
                  <a:schemeClr val="bg1"/>
                </a:solidFill>
                <a:latin typeface="微软雅黑" panose="020B0503020204020204" charset="-122"/>
                <a:ea typeface="微软雅黑" panose="020B0503020204020204" charset="-122"/>
              </a:rPr>
              <a:t>1</a:t>
            </a:r>
            <a:r>
              <a:rPr lang="zh-CN" altLang="en-US" sz="2400" dirty="0">
                <a:solidFill>
                  <a:schemeClr val="bg1"/>
                </a:solidFill>
                <a:latin typeface="微软雅黑" panose="020B0503020204020204" charset="-122"/>
                <a:ea typeface="微软雅黑" panose="020B0503020204020204" charset="-122"/>
              </a:rPr>
              <a:t>说明在选择穿搭类视频的</a:t>
            </a:r>
            <a:r>
              <a:rPr lang="en-US" altLang="zh-CN" sz="2400" dirty="0">
                <a:solidFill>
                  <a:schemeClr val="bg1"/>
                </a:solidFill>
                <a:latin typeface="微软雅黑" panose="020B0503020204020204" charset="-122"/>
                <a:ea typeface="微软雅黑" panose="020B0503020204020204" charset="-122"/>
              </a:rPr>
              <a:t>BGM</a:t>
            </a:r>
            <a:r>
              <a:rPr lang="zh-CN" altLang="en-US" sz="2400" dirty="0">
                <a:solidFill>
                  <a:schemeClr val="bg1"/>
                </a:solidFill>
                <a:latin typeface="微软雅黑" panose="020B0503020204020204" charset="-122"/>
                <a:ea typeface="微软雅黑" panose="020B0503020204020204" charset="-122"/>
              </a:rPr>
              <a:t>时，单独根据</a:t>
            </a:r>
            <a:r>
              <a:rPr lang="en-US" altLang="zh-CN" sz="2400" dirty="0">
                <a:solidFill>
                  <a:schemeClr val="bg1"/>
                </a:solidFill>
                <a:latin typeface="微软雅黑" panose="020B0503020204020204" charset="-122"/>
                <a:ea typeface="微软雅黑" panose="020B0503020204020204" charset="-122"/>
              </a:rPr>
              <a:t>BGM</a:t>
            </a:r>
            <a:r>
              <a:rPr lang="zh-CN" altLang="en-US" sz="2400" dirty="0">
                <a:solidFill>
                  <a:schemeClr val="bg1"/>
                </a:solidFill>
                <a:latin typeface="微软雅黑" panose="020B0503020204020204" charset="-122"/>
                <a:ea typeface="微软雅黑" panose="020B0503020204020204" charset="-122"/>
              </a:rPr>
              <a:t>的频谱质心</a:t>
            </a:r>
            <a:r>
              <a:rPr lang="en-US" altLang="zh-CN" sz="2400"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音调</a:t>
            </a:r>
            <a:r>
              <a:rPr lang="en-US" altLang="zh-CN" sz="2400"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、平均每分钟节拍数（节奏</a:t>
            </a:r>
            <a:r>
              <a:rPr lang="en-US" altLang="zh-CN" sz="2400"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、过零率</a:t>
            </a:r>
            <a:r>
              <a:rPr lang="en-US" altLang="zh-CN" sz="2400"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强度</a:t>
            </a:r>
            <a:r>
              <a:rPr lang="en-US" altLang="zh-CN" sz="2400"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、滚降频率</a:t>
            </a:r>
            <a:r>
              <a:rPr lang="en-US" altLang="zh-CN" sz="2400"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音调变化</a:t>
            </a:r>
            <a:r>
              <a:rPr lang="en-US" altLang="zh-CN" sz="2400"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中的某一项进行选择对视频的点赞数是无益的。</a:t>
            </a:r>
            <a:endParaRPr lang="en-US" altLang="zh-CN" sz="2400" dirty="0">
              <a:solidFill>
                <a:schemeClr val="bg1"/>
              </a:solidFill>
              <a:latin typeface="微软雅黑" panose="020B0503020204020204" charset="-122"/>
              <a:ea typeface="微软雅黑" panose="020B0503020204020204" charset="-122"/>
            </a:endParaRPr>
          </a:p>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结论</a:t>
            </a:r>
            <a:r>
              <a:rPr lang="en-US" altLang="zh-CN" sz="2400" dirty="0">
                <a:solidFill>
                  <a:schemeClr val="bg1"/>
                </a:solidFill>
                <a:latin typeface="微软雅黑" panose="020B0503020204020204" charset="-122"/>
                <a:ea typeface="微软雅黑" panose="020B0503020204020204" charset="-122"/>
              </a:rPr>
              <a:t>2</a:t>
            </a:r>
            <a:r>
              <a:rPr lang="zh-CN" altLang="en-US" sz="2400" dirty="0">
                <a:solidFill>
                  <a:schemeClr val="bg1"/>
                </a:solidFill>
                <a:latin typeface="微软雅黑" panose="020B0503020204020204" charset="-122"/>
                <a:ea typeface="微软雅黑" panose="020B0503020204020204" charset="-122"/>
              </a:rPr>
              <a:t>说明抖音穿搭热门视频的创作者选择的</a:t>
            </a:r>
            <a:r>
              <a:rPr lang="en-US" altLang="zh-CN" sz="2400" dirty="0">
                <a:solidFill>
                  <a:schemeClr val="bg1"/>
                </a:solidFill>
                <a:latin typeface="微软雅黑" panose="020B0503020204020204" charset="-122"/>
                <a:ea typeface="微软雅黑" panose="020B0503020204020204" charset="-122"/>
              </a:rPr>
              <a:t>BGM</a:t>
            </a:r>
            <a:r>
              <a:rPr lang="zh-CN" altLang="en-US" sz="2400" dirty="0">
                <a:solidFill>
                  <a:schemeClr val="bg1"/>
                </a:solidFill>
                <a:latin typeface="微软雅黑" panose="020B0503020204020204" charset="-122"/>
                <a:ea typeface="微软雅黑" panose="020B0503020204020204" charset="-122"/>
              </a:rPr>
              <a:t>在音乐特征上体现了一定的趋同性，对于每一种音乐特征，都落在正负一个标准差的区间内。</a:t>
            </a:r>
          </a:p>
        </p:txBody>
      </p:sp>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推论</a:t>
              </a: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Tree>
    <p:custDataLst>
      <p:tags r:id="rId1"/>
    </p:custDataLst>
    <p:extLst>
      <p:ext uri="{BB962C8B-B14F-4D97-AF65-F5344CB8AC3E}">
        <p14:creationId xmlns:p14="http://schemas.microsoft.com/office/powerpoint/2010/main" val="3971430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2135" y="1398540"/>
            <a:ext cx="5559425" cy="4635594"/>
          </a:xfrm>
        </p:spPr>
        <p:txBody>
          <a:bodyPr/>
          <a:lstStyle/>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我们的研究仍然有许多不足之处：</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在进行音乐特征与点赞数的相关</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分析时我们没有剔除也没有能力剔除其他因素如</a:t>
            </a:r>
            <a:r>
              <a:rPr lang="en-US" altLang="zh-CN" sz="2400"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视频创作者、视频内容</a:t>
            </a:r>
            <a:r>
              <a:rPr lang="en-US" altLang="zh-CN" sz="2400"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对视频点赞数的影响</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我们的数据维数也很低，研究内容和结论都相对扁平化</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未对数据噪声进行处理</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样本数据少</a:t>
            </a:r>
          </a:p>
        </p:txBody>
      </p:sp>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不足</a:t>
              </a: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Tree>
    <p:custDataLst>
      <p:tags r:id="rId1"/>
    </p:custDataLst>
    <p:extLst>
      <p:ext uri="{BB962C8B-B14F-4D97-AF65-F5344CB8AC3E}">
        <p14:creationId xmlns:p14="http://schemas.microsoft.com/office/powerpoint/2010/main" val="3935415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2135" y="1398540"/>
            <a:ext cx="5559425" cy="4635594"/>
          </a:xfrm>
        </p:spPr>
        <p:txBody>
          <a:bodyPr/>
          <a:lstStyle/>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我们的研究未来的发展：</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可以对其他类型的视频进行类似的研究方法</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对获取的数据里面存在的白噪声进行去噪的处理</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加入更多特征进行选择</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探讨特征之间的相关性</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使用更多数据进行分析</a:t>
            </a:r>
            <a:endParaRPr lang="en-US" altLang="zh-CN" sz="24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未来目标</a:t>
              </a: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Tree>
    <p:custDataLst>
      <p:tags r:id="rId1"/>
    </p:custDataLst>
    <p:extLst>
      <p:ext uri="{BB962C8B-B14F-4D97-AF65-F5344CB8AC3E}">
        <p14:creationId xmlns:p14="http://schemas.microsoft.com/office/powerpoint/2010/main" val="2919145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custDataLst>
              <p:tags r:id="rId2"/>
            </p:custDataLst>
          </p:nvPr>
        </p:nvSpPr>
        <p:spPr>
          <a:xfrm>
            <a:off x="4359275" y="2052955"/>
            <a:ext cx="5455285" cy="89916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r"/>
            <a:r>
              <a:rPr lang="zh-CN" altLang="en-US" sz="6600">
                <a:solidFill>
                  <a:srgbClr val="6CFEFE"/>
                </a:solidFill>
                <a:effectLst/>
                <a:latin typeface="思源黑体 CN Heavy" panose="020B0A00000000000000" charset="-122"/>
                <a:ea typeface="思源黑体 CN Heavy" panose="020B0A00000000000000" charset="-122"/>
                <a:cs typeface="思源黑体 CN Medium" panose="020B0600000000000000" charset="-122"/>
              </a:rPr>
              <a:t>谢谢观看</a:t>
            </a:r>
          </a:p>
        </p:txBody>
      </p:sp>
      <p:sp>
        <p:nvSpPr>
          <p:cNvPr id="7" name="标题 1"/>
          <p:cNvSpPr>
            <a:spLocks noGrp="1"/>
          </p:cNvSpPr>
          <p:nvPr>
            <p:custDataLst>
              <p:tags r:id="rId3"/>
            </p:custDataLst>
          </p:nvPr>
        </p:nvSpPr>
        <p:spPr>
          <a:xfrm>
            <a:off x="4363720" y="2012315"/>
            <a:ext cx="5455285" cy="899160"/>
          </a:xfrm>
          <a:prstGeom prst="rect">
            <a:avLst/>
          </a:prstGeom>
          <a:effectLst>
            <a:outerShdw blurRad="50800" dist="38100" dir="5400000" algn="t" rotWithShape="0">
              <a:srgbClr val="B82DFF">
                <a:alpha val="61000"/>
              </a:srgbClr>
            </a:outerShdw>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r"/>
            <a:r>
              <a:rPr lang="zh-CN" altLang="en-US" sz="6600">
                <a:solidFill>
                  <a:schemeClr val="bg1"/>
                </a:solidFill>
                <a:effectLst/>
                <a:latin typeface="思源黑体 CN Heavy" panose="020B0A00000000000000" charset="-122"/>
                <a:ea typeface="思源黑体 CN Heavy" panose="020B0A00000000000000" charset="-122"/>
                <a:cs typeface="思源黑体 CN Medium" panose="020B0600000000000000" charset="-122"/>
              </a:rPr>
              <a:t>谢谢观看</a:t>
            </a:r>
          </a:p>
        </p:txBody>
      </p:sp>
      <p:grpSp>
        <p:nvGrpSpPr>
          <p:cNvPr id="6" name="组合 5"/>
          <p:cNvGrpSpPr/>
          <p:nvPr/>
        </p:nvGrpSpPr>
        <p:grpSpPr>
          <a:xfrm rot="5400000" flipV="1">
            <a:off x="8919210" y="3543300"/>
            <a:ext cx="430530" cy="1085215"/>
            <a:chOff x="-46" y="1768"/>
            <a:chExt cx="1980" cy="3978"/>
          </a:xfrm>
        </p:grpSpPr>
        <p:sp>
          <p:nvSpPr>
            <p:cNvPr id="36" name="矩形 35"/>
            <p:cNvSpPr/>
            <p:nvPr/>
          </p:nvSpPr>
          <p:spPr>
            <a:xfrm>
              <a:off x="182" y="1994"/>
              <a:ext cx="1752" cy="3753"/>
            </a:xfrm>
            <a:prstGeom prst="rect">
              <a:avLst/>
            </a:prstGeom>
            <a:solidFill>
              <a:srgbClr val="FD4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3" name="矩形 32"/>
            <p:cNvSpPr/>
            <p:nvPr/>
          </p:nvSpPr>
          <p:spPr>
            <a:xfrm>
              <a:off x="-46" y="1768"/>
              <a:ext cx="1752" cy="3753"/>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182" y="1994"/>
              <a:ext cx="1524" cy="3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42" name="矩形 41"/>
          <p:cNvSpPr/>
          <p:nvPr/>
        </p:nvSpPr>
        <p:spPr>
          <a:xfrm>
            <a:off x="1464945" y="1266190"/>
            <a:ext cx="9262110" cy="438912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标题 1"/>
          <p:cNvSpPr>
            <a:spLocks noGrp="1"/>
          </p:cNvSpPr>
          <p:nvPr>
            <p:custDataLst>
              <p:tags r:id="rId4"/>
            </p:custDataLst>
          </p:nvPr>
        </p:nvSpPr>
        <p:spPr>
          <a:xfrm>
            <a:off x="4357370" y="3061970"/>
            <a:ext cx="5455285" cy="899160"/>
          </a:xfrm>
          <a:prstGeom prst="rect">
            <a:avLst/>
          </a:prstGeom>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r"/>
            <a:r>
              <a:rPr lang="en-US" altLang="zh-CN" sz="4800">
                <a:solidFill>
                  <a:srgbClr val="FB1450"/>
                </a:solidFill>
                <a:effectLst/>
                <a:latin typeface="思源黑体 CN Medium" panose="020B0600000000000000" charset="-122"/>
                <a:ea typeface="思源黑体 CN Medium" panose="020B0600000000000000" charset="-122"/>
                <a:cs typeface="思源黑体 CN Medium" panose="020B0600000000000000" charset="-122"/>
              </a:rPr>
              <a:t>THANK  YOU</a:t>
            </a:r>
          </a:p>
        </p:txBody>
      </p:sp>
      <p:sp>
        <p:nvSpPr>
          <p:cNvPr id="14" name="标题 1"/>
          <p:cNvSpPr>
            <a:spLocks noGrp="1"/>
          </p:cNvSpPr>
          <p:nvPr>
            <p:custDataLst>
              <p:tags r:id="rId5"/>
            </p:custDataLst>
          </p:nvPr>
        </p:nvSpPr>
        <p:spPr>
          <a:xfrm>
            <a:off x="4363720" y="3021330"/>
            <a:ext cx="5455285" cy="899160"/>
          </a:xfrm>
          <a:prstGeom prst="rect">
            <a:avLst/>
          </a:prstGeom>
          <a:effectLst>
            <a:outerShdw blurRad="50800" dist="38100" dir="5400000" algn="t" rotWithShape="0">
              <a:srgbClr val="B82DFF">
                <a:alpha val="61000"/>
              </a:srgbClr>
            </a:outerShdw>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r"/>
            <a:r>
              <a:rPr lang="en-US" altLang="zh-CN" sz="4800">
                <a:solidFill>
                  <a:schemeClr val="bg1"/>
                </a:solidFill>
                <a:effectLst/>
                <a:latin typeface="思源黑体 CN Medium" panose="020B0600000000000000" charset="-122"/>
                <a:ea typeface="思源黑体 CN Medium" panose="020B0600000000000000" charset="-122"/>
                <a:cs typeface="思源黑体 CN Medium" panose="020B0600000000000000" charset="-122"/>
              </a:rPr>
              <a:t>THANK  YOU</a:t>
            </a:r>
          </a:p>
        </p:txBody>
      </p:sp>
      <p:sp>
        <p:nvSpPr>
          <p:cNvPr id="4" name="矩形 3"/>
          <p:cNvSpPr/>
          <p:nvPr/>
        </p:nvSpPr>
        <p:spPr>
          <a:xfrm>
            <a:off x="3792220" y="2412365"/>
            <a:ext cx="1112520" cy="238315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5" name="矩形 4"/>
          <p:cNvSpPr/>
          <p:nvPr/>
        </p:nvSpPr>
        <p:spPr>
          <a:xfrm>
            <a:off x="3647440" y="2268855"/>
            <a:ext cx="1112520" cy="238315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8" name="矩形 7"/>
          <p:cNvSpPr/>
          <p:nvPr/>
        </p:nvSpPr>
        <p:spPr>
          <a:xfrm>
            <a:off x="3792220" y="2412365"/>
            <a:ext cx="967740" cy="2245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469005" y="2811553"/>
            <a:ext cx="4410086" cy="1112732"/>
            <a:chOff x="6056" y="4853"/>
            <a:chExt cx="6680" cy="1416"/>
          </a:xfrm>
        </p:grpSpPr>
        <p:sp>
          <p:nvSpPr>
            <p:cNvPr id="7" name="标题 1"/>
            <p:cNvSpPr>
              <a:spLocks noGrp="1"/>
            </p:cNvSpPr>
            <p:nvPr>
              <p:custDataLst>
                <p:tags r:id="rId2"/>
              </p:custDataLst>
            </p:nvPr>
          </p:nvSpPr>
          <p:spPr>
            <a:xfrm>
              <a:off x="7220" y="4853"/>
              <a:ext cx="5291" cy="1416"/>
            </a:xfrm>
            <a:prstGeom prst="rect">
              <a:avLst/>
            </a:prstGeom>
            <a:effectLst>
              <a:outerShdw blurRad="50800" dist="38100" dir="5400000" algn="t" rotWithShape="0">
                <a:srgbClr val="7030A0">
                  <a:alpha val="61000"/>
                </a:srgbClr>
              </a:outerShdw>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lnSpc>
                  <a:spcPct val="130000"/>
                </a:lnSpc>
              </a:pPr>
              <a:r>
                <a:rPr lang="zh-CN" altLang="en-US" sz="3600" b="1" spc="120" dirty="0">
                  <a:solidFill>
                    <a:schemeClr val="bg1"/>
                  </a:solidFill>
                  <a:latin typeface="微软雅黑" panose="020B0503020204020204" charset="-122"/>
                  <a:ea typeface="微软雅黑" panose="020B0503020204020204" charset="-122"/>
                  <a:cs typeface="微软雅黑" panose="020B0503020204020204" charset="-122"/>
                  <a:sym typeface="+mn-ea"/>
                </a:rPr>
                <a:t>工作介绍</a:t>
              </a:r>
              <a:endParaRPr lang="zh-CN" altLang="en-US" sz="3600" dirty="0">
                <a:solidFill>
                  <a:schemeClr val="bg1"/>
                </a:solidFill>
                <a:effectLst/>
                <a:latin typeface="思源黑体 CN Heavy" panose="020B0A00000000000000" charset="-122"/>
                <a:ea typeface="思源黑体 CN Heavy" panose="020B0A00000000000000" charset="-122"/>
                <a:cs typeface="思源黑体 CN Medium" panose="020B0600000000000000" charset="-122"/>
              </a:endParaRPr>
            </a:p>
          </p:txBody>
        </p:sp>
        <p:grpSp>
          <p:nvGrpSpPr>
            <p:cNvPr id="17" name="组合 16"/>
            <p:cNvGrpSpPr/>
            <p:nvPr/>
          </p:nvGrpSpPr>
          <p:grpSpPr>
            <a:xfrm flipV="1">
              <a:off x="6056" y="6107"/>
              <a:ext cx="6680" cy="120"/>
              <a:chOff x="2794" y="6365"/>
              <a:chExt cx="13158" cy="294"/>
            </a:xfrm>
          </p:grpSpPr>
          <p:sp>
            <p:nvSpPr>
              <p:cNvPr id="10" name="矩形 9"/>
              <p:cNvSpPr/>
              <p:nvPr/>
            </p:nvSpPr>
            <p:spPr>
              <a:xfrm>
                <a:off x="7180" y="6365"/>
                <a:ext cx="4386" cy="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794" y="6365"/>
                <a:ext cx="4386" cy="29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6" name="矩形 15"/>
              <p:cNvSpPr/>
              <p:nvPr/>
            </p:nvSpPr>
            <p:spPr>
              <a:xfrm>
                <a:off x="11566" y="6365"/>
                <a:ext cx="4386" cy="29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6" name="文本框 5"/>
            <p:cNvSpPr txBox="1"/>
            <p:nvPr/>
          </p:nvSpPr>
          <p:spPr>
            <a:xfrm>
              <a:off x="6638" y="5017"/>
              <a:ext cx="1164" cy="821"/>
            </a:xfrm>
            <a:prstGeom prst="rect">
              <a:avLst/>
            </a:prstGeom>
            <a:noFill/>
          </p:spPr>
          <p:txBody>
            <a:bodyPr wrap="square" rtlCol="0" anchor="t">
              <a:spAutoFit/>
            </a:bodyPr>
            <a:lstStyle/>
            <a:p>
              <a:r>
                <a:rPr lang="en-US" altLang="zh-CN" sz="3600" dirty="0">
                  <a:solidFill>
                    <a:srgbClr val="FB1450"/>
                  </a:solidFill>
                  <a:effectLst/>
                  <a:latin typeface="思源黑体 CN Heavy" panose="020B0A00000000000000" charset="-122"/>
                  <a:ea typeface="思源黑体 CN Heavy" panose="020B0A00000000000000" charset="-122"/>
                  <a:cs typeface="思源黑体 CN Heavy" panose="020B0A00000000000000" charset="-122"/>
                  <a:sym typeface="+mn-ea"/>
                </a:rPr>
                <a:t>01</a:t>
              </a:r>
            </a:p>
          </p:txBody>
        </p:sp>
        <p:sp>
          <p:nvSpPr>
            <p:cNvPr id="2" name="文本框 1"/>
            <p:cNvSpPr txBox="1"/>
            <p:nvPr/>
          </p:nvSpPr>
          <p:spPr>
            <a:xfrm>
              <a:off x="6587" y="4989"/>
              <a:ext cx="1164" cy="821"/>
            </a:xfrm>
            <a:prstGeom prst="rect">
              <a:avLst/>
            </a:prstGeom>
            <a:noFill/>
            <a:effectLst>
              <a:outerShdw blurRad="50800" dist="38100" dir="5400000" algn="t" rotWithShape="0">
                <a:srgbClr val="B82DFF">
                  <a:alpha val="40000"/>
                </a:srgbClr>
              </a:outerShdw>
            </a:effectLst>
          </p:spPr>
          <p:txBody>
            <a:bodyPr wrap="square" rtlCol="0" anchor="t">
              <a:spAutoFit/>
            </a:bodyPr>
            <a:lstStyle/>
            <a:p>
              <a:r>
                <a:rPr lang="en-US" altLang="zh-CN" sz="3600" dirty="0">
                  <a:solidFill>
                    <a:schemeClr val="bg1"/>
                  </a:solidFill>
                  <a:effectLst/>
                  <a:latin typeface="思源黑体 CN Heavy" panose="020B0A00000000000000" charset="-122"/>
                  <a:ea typeface="思源黑体 CN Heavy" panose="020B0A00000000000000" charset="-122"/>
                  <a:cs typeface="思源黑体 CN Heavy" panose="020B0A00000000000000" charset="-122"/>
                  <a:sym typeface="+mn-ea"/>
                </a:rPr>
                <a:t>01</a:t>
              </a:r>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30065" y="1835150"/>
            <a:ext cx="5559425" cy="4583579"/>
          </a:xfrm>
        </p:spPr>
        <p:txBody>
          <a:bodyPr/>
          <a:lstStyle/>
          <a:p>
            <a:pPr marL="0" indent="0">
              <a:lnSpc>
                <a:spcPct val="120000"/>
              </a:lnSpc>
              <a:buNone/>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为什么要分析抖音的</a:t>
            </a: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BGM</a:t>
            </a:r>
            <a:r>
              <a:rPr sz="2400" b="1" dirty="0">
                <a:solidFill>
                  <a:schemeClr val="bg1"/>
                </a:solidFill>
                <a:latin typeface="微软雅黑" panose="020B0503020204020204" charset="-122"/>
                <a:ea typeface="微软雅黑" panose="020B0503020204020204" charset="-122"/>
                <a:cs typeface="微软雅黑" panose="020B0503020204020204" charset="-122"/>
              </a:rPr>
              <a:t>？</a:t>
            </a:r>
            <a:endParaRPr lang="en-US" altLang="zh-TW"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作为一款音乐创意短视频社交软件，如何创作出受欢迎、热度高的优质短视频是所有抖音所有创作者最为关注的问题。</a:t>
            </a:r>
            <a:endParaRPr lang="en-US" altLang="zh-CN" sz="2400"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作为发布在音乐短视频平台上的作品，除却视频本身的题材和内容，视频</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BGM</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的选择也是相当重要的一环。</a:t>
            </a:r>
            <a:endParaRPr sz="2400" dirty="0">
              <a:solidFill>
                <a:schemeClr val="bg1"/>
              </a:solidFill>
              <a:latin typeface="微软雅黑" panose="020B0503020204020204" charset="-122"/>
              <a:ea typeface="微软雅黑" panose="020B0503020204020204" charset="-122"/>
              <a:cs typeface="微软雅黑" panose="020B0503020204020204" charset="-122"/>
            </a:endParaRPr>
          </a:p>
        </p:txBody>
      </p:sp>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研究背景</a:t>
              </a: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30065" y="1835150"/>
            <a:ext cx="5559425" cy="4583579"/>
          </a:xfrm>
        </p:spPr>
        <p:txBody>
          <a:bodyPr/>
          <a:lstStyle/>
          <a:p>
            <a:pPr marL="0" indent="0">
              <a:lnSpc>
                <a:spcPct val="120000"/>
              </a:lnSpc>
              <a:buNone/>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为什么要分析穿搭类视频</a:t>
            </a:r>
            <a:endParaRPr lang="en-US" altLang="zh-CN"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日常穿搭跟人们日常的生活具有较大的关联，穿搭类视频具有引领时尚风向和商品宣传的作用，因此选取此类视频</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BGM</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作为研究对象，通过研究样本音频的特征与热度的关系以及对应特征的分布情况，可以观测并总结出影响视频热度的歌曲的特点以及被广泛运用的歌曲的特征。</a:t>
            </a:r>
            <a:endParaRPr lang="en-US" altLang="zh-CN" sz="2400" dirty="0">
              <a:solidFill>
                <a:schemeClr val="bg1"/>
              </a:solidFill>
              <a:latin typeface="微软雅黑" panose="020B0503020204020204" charset="-122"/>
              <a:ea typeface="微软雅黑" panose="020B0503020204020204" charset="-122"/>
              <a:cs typeface="微软雅黑" panose="020B0503020204020204" charset="-122"/>
            </a:endParaRPr>
          </a:p>
        </p:txBody>
      </p:sp>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研究背景</a:t>
              </a: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Tree>
    <p:custDataLst>
      <p:tags r:id="rId1"/>
    </p:custDataLst>
    <p:extLst>
      <p:ext uri="{BB962C8B-B14F-4D97-AF65-F5344CB8AC3E}">
        <p14:creationId xmlns:p14="http://schemas.microsoft.com/office/powerpoint/2010/main" val="153619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469005" y="2822555"/>
            <a:ext cx="4963328" cy="1112732"/>
            <a:chOff x="6056" y="4867"/>
            <a:chExt cx="7518" cy="1416"/>
          </a:xfrm>
        </p:grpSpPr>
        <p:sp>
          <p:nvSpPr>
            <p:cNvPr id="7" name="标题 1"/>
            <p:cNvSpPr>
              <a:spLocks noGrp="1"/>
            </p:cNvSpPr>
            <p:nvPr>
              <p:custDataLst>
                <p:tags r:id="rId2"/>
              </p:custDataLst>
            </p:nvPr>
          </p:nvSpPr>
          <p:spPr>
            <a:xfrm>
              <a:off x="8283" y="4867"/>
              <a:ext cx="5291" cy="1416"/>
            </a:xfrm>
            <a:prstGeom prst="rect">
              <a:avLst/>
            </a:prstGeom>
            <a:effectLst>
              <a:outerShdw blurRad="50800" dist="38100" dir="5400000" algn="t" rotWithShape="0">
                <a:srgbClr val="7030A0">
                  <a:alpha val="61000"/>
                </a:srgbClr>
              </a:outerShdw>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nSpc>
                  <a:spcPct val="130000"/>
                </a:lnSpc>
              </a:pPr>
              <a:r>
                <a:rPr lang="zh-CN" altLang="en-US" sz="3600" b="1" spc="120" dirty="0">
                  <a:solidFill>
                    <a:schemeClr val="bg1"/>
                  </a:solidFill>
                  <a:latin typeface="微软雅黑" panose="020B0503020204020204" charset="-122"/>
                  <a:ea typeface="微软雅黑" panose="020B0503020204020204" charset="-122"/>
                  <a:cs typeface="微软雅黑" panose="020B0503020204020204" charset="-122"/>
                  <a:sym typeface="+mn-ea"/>
                </a:rPr>
                <a:t>数据获取与处理</a:t>
              </a:r>
            </a:p>
          </p:txBody>
        </p:sp>
        <p:grpSp>
          <p:nvGrpSpPr>
            <p:cNvPr id="17" name="组合 16"/>
            <p:cNvGrpSpPr/>
            <p:nvPr/>
          </p:nvGrpSpPr>
          <p:grpSpPr>
            <a:xfrm flipV="1">
              <a:off x="6056" y="6107"/>
              <a:ext cx="6680" cy="120"/>
              <a:chOff x="2794" y="6365"/>
              <a:chExt cx="13158" cy="294"/>
            </a:xfrm>
          </p:grpSpPr>
          <p:sp>
            <p:nvSpPr>
              <p:cNvPr id="10" name="矩形 9"/>
              <p:cNvSpPr/>
              <p:nvPr/>
            </p:nvSpPr>
            <p:spPr>
              <a:xfrm>
                <a:off x="7180" y="6365"/>
                <a:ext cx="4386" cy="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794" y="6365"/>
                <a:ext cx="4386" cy="29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6" name="矩形 15"/>
              <p:cNvSpPr/>
              <p:nvPr/>
            </p:nvSpPr>
            <p:spPr>
              <a:xfrm>
                <a:off x="11566" y="6365"/>
                <a:ext cx="4386" cy="29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6" name="文本框 5"/>
            <p:cNvSpPr txBox="1"/>
            <p:nvPr/>
          </p:nvSpPr>
          <p:spPr>
            <a:xfrm>
              <a:off x="6638" y="5017"/>
              <a:ext cx="1164" cy="821"/>
            </a:xfrm>
            <a:prstGeom prst="rect">
              <a:avLst/>
            </a:prstGeom>
            <a:noFill/>
          </p:spPr>
          <p:txBody>
            <a:bodyPr wrap="square" rtlCol="0" anchor="t">
              <a:spAutoFit/>
            </a:bodyPr>
            <a:lstStyle/>
            <a:p>
              <a:r>
                <a:rPr lang="en-US" altLang="zh-CN" sz="3600" dirty="0">
                  <a:solidFill>
                    <a:srgbClr val="FB1450"/>
                  </a:solidFill>
                  <a:effectLst/>
                  <a:latin typeface="思源黑体 CN Heavy" panose="020B0A00000000000000" charset="-122"/>
                  <a:ea typeface="思源黑体 CN Heavy" panose="020B0A00000000000000" charset="-122"/>
                  <a:cs typeface="思源黑体 CN Heavy" panose="020B0A00000000000000" charset="-122"/>
                  <a:sym typeface="+mn-ea"/>
                </a:rPr>
                <a:t>02</a:t>
              </a:r>
            </a:p>
          </p:txBody>
        </p:sp>
        <p:sp>
          <p:nvSpPr>
            <p:cNvPr id="2" name="文本框 1"/>
            <p:cNvSpPr txBox="1"/>
            <p:nvPr/>
          </p:nvSpPr>
          <p:spPr>
            <a:xfrm>
              <a:off x="6587" y="5016"/>
              <a:ext cx="1164" cy="821"/>
            </a:xfrm>
            <a:prstGeom prst="rect">
              <a:avLst/>
            </a:prstGeom>
            <a:noFill/>
            <a:effectLst>
              <a:outerShdw blurRad="50800" dist="38100" dir="5400000" algn="t" rotWithShape="0">
                <a:srgbClr val="B82DFF">
                  <a:alpha val="40000"/>
                </a:srgbClr>
              </a:outerShdw>
            </a:effectLst>
          </p:spPr>
          <p:txBody>
            <a:bodyPr wrap="square" rtlCol="0" anchor="t">
              <a:spAutoFit/>
            </a:bodyPr>
            <a:lstStyle/>
            <a:p>
              <a:r>
                <a:rPr lang="en-US" altLang="zh-CN" sz="3600" dirty="0">
                  <a:solidFill>
                    <a:schemeClr val="bg1"/>
                  </a:solidFill>
                  <a:effectLst/>
                  <a:latin typeface="思源黑体 CN Heavy" panose="020B0A00000000000000" charset="-122"/>
                  <a:ea typeface="思源黑体 CN Heavy" panose="020B0A00000000000000" charset="-122"/>
                  <a:cs typeface="思源黑体 CN Heavy" panose="020B0A00000000000000" charset="-122"/>
                  <a:sym typeface="+mn-ea"/>
                </a:rPr>
                <a:t>02</a:t>
              </a:r>
            </a:p>
          </p:txBody>
        </p:sp>
      </p:grpSp>
    </p:spTree>
    <p:custDataLst>
      <p:tags r:id="rId1"/>
    </p:custDataLst>
    <p:extLst>
      <p:ext uri="{BB962C8B-B14F-4D97-AF65-F5344CB8AC3E}">
        <p14:creationId xmlns:p14="http://schemas.microsoft.com/office/powerpoint/2010/main" val="234039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30065" y="1835150"/>
            <a:ext cx="5559425" cy="4709085"/>
          </a:xfrm>
        </p:spPr>
        <p:txBody>
          <a:bodyPr/>
          <a:lstStyle/>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本研究中所用的数据依靠</a:t>
            </a:r>
            <a:r>
              <a:rPr lang="en-US" altLang="zh-CN" sz="2400" dirty="0">
                <a:solidFill>
                  <a:schemeClr val="bg1"/>
                </a:solidFill>
                <a:latin typeface="微软雅黑" panose="020B0503020204020204" charset="-122"/>
                <a:ea typeface="微软雅黑" panose="020B0503020204020204" charset="-122"/>
              </a:rPr>
              <a:t>python</a:t>
            </a:r>
            <a:r>
              <a:rPr lang="zh-CN" altLang="en-US" sz="2400" dirty="0">
                <a:solidFill>
                  <a:schemeClr val="bg1"/>
                </a:solidFill>
                <a:latin typeface="微软雅黑" panose="020B0503020204020204" charset="-122"/>
                <a:ea typeface="微软雅黑" panose="020B0503020204020204" charset="-122"/>
              </a:rPr>
              <a:t>爬虫从抖音开放</a:t>
            </a:r>
            <a:r>
              <a:rPr lang="en-US" altLang="zh-CN" sz="2400" dirty="0">
                <a:solidFill>
                  <a:schemeClr val="bg1"/>
                </a:solidFill>
                <a:latin typeface="微软雅黑" panose="020B0503020204020204" charset="-122"/>
                <a:ea typeface="微软雅黑" panose="020B0503020204020204" charset="-122"/>
              </a:rPr>
              <a:t>API</a:t>
            </a:r>
            <a:r>
              <a:rPr lang="zh-CN" altLang="en-US" sz="2400" dirty="0">
                <a:solidFill>
                  <a:schemeClr val="bg1"/>
                </a:solidFill>
                <a:latin typeface="微软雅黑" panose="020B0503020204020204" charset="-122"/>
                <a:ea typeface="微软雅黑" panose="020B0503020204020204" charset="-122"/>
              </a:rPr>
              <a:t>上获取，选择抖音穿搭相关话题下播放量最高的部分进行爬取。</a:t>
            </a:r>
            <a:endParaRPr lang="en-US" altLang="zh-CN" sz="2400" dirty="0">
              <a:solidFill>
                <a:schemeClr val="bg1"/>
              </a:solidFill>
              <a:latin typeface="微软雅黑" panose="020B0503020204020204" charset="-122"/>
              <a:ea typeface="微软雅黑" panose="020B0503020204020204" charset="-122"/>
            </a:endParaRPr>
          </a:p>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爬取的内容包括视频作者</a:t>
            </a:r>
            <a:r>
              <a:rPr lang="en-US" altLang="zh-CN" sz="2400" dirty="0">
                <a:solidFill>
                  <a:schemeClr val="bg1"/>
                </a:solidFill>
                <a:latin typeface="微软雅黑" panose="020B0503020204020204" charset="-122"/>
                <a:ea typeface="微软雅黑" panose="020B0503020204020204" charset="-122"/>
              </a:rPr>
              <a:t>id</a:t>
            </a:r>
            <a:r>
              <a:rPr lang="zh-CN" altLang="en-US" sz="2400" dirty="0">
                <a:solidFill>
                  <a:schemeClr val="bg1"/>
                </a:solidFill>
                <a:latin typeface="微软雅黑" panose="020B0503020204020204" charset="-122"/>
                <a:ea typeface="微软雅黑" panose="020B0503020204020204" charset="-122"/>
              </a:rPr>
              <a:t>和名称、视频地址与内容详细描述、音乐地址、</a:t>
            </a:r>
            <a:r>
              <a:rPr lang="en-US" altLang="zh-CN" sz="2400" dirty="0">
                <a:solidFill>
                  <a:schemeClr val="bg1"/>
                </a:solidFill>
                <a:latin typeface="微软雅黑" panose="020B0503020204020204" charset="-122"/>
                <a:ea typeface="微软雅黑" panose="020B0503020204020204" charset="-122"/>
              </a:rPr>
              <a:t>BGM</a:t>
            </a:r>
            <a:r>
              <a:rPr lang="zh-CN" altLang="en-US" sz="2400" dirty="0">
                <a:solidFill>
                  <a:schemeClr val="bg1"/>
                </a:solidFill>
                <a:latin typeface="微软雅黑" panose="020B0503020204020204" charset="-122"/>
                <a:ea typeface="微软雅黑" panose="020B0503020204020204" charset="-122"/>
              </a:rPr>
              <a:t>音频文件等可通过开放接口直接获取的相关信息。</a:t>
            </a:r>
            <a:endParaRPr lang="en-US" altLang="zh-CN" sz="2400" dirty="0">
              <a:solidFill>
                <a:schemeClr val="bg1"/>
              </a:solidFill>
              <a:latin typeface="微软雅黑" panose="020B0503020204020204" charset="-122"/>
              <a:ea typeface="微软雅黑" panose="020B0503020204020204" charset="-122"/>
            </a:endParaRPr>
          </a:p>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最终生成</a:t>
            </a:r>
            <a:r>
              <a:rPr lang="en-US" altLang="zh-CN" sz="2400" dirty="0">
                <a:solidFill>
                  <a:schemeClr val="bg1"/>
                </a:solidFill>
                <a:latin typeface="微软雅黑" panose="020B0503020204020204" charset="-122"/>
                <a:ea typeface="微软雅黑" panose="020B0503020204020204" charset="-122"/>
              </a:rPr>
              <a:t>json</a:t>
            </a:r>
            <a:r>
              <a:rPr lang="zh-CN" altLang="en-US" sz="2400" dirty="0">
                <a:solidFill>
                  <a:schemeClr val="bg1"/>
                </a:solidFill>
                <a:latin typeface="微软雅黑" panose="020B0503020204020204" charset="-122"/>
                <a:ea typeface="微软雅黑" panose="020B0503020204020204" charset="-122"/>
              </a:rPr>
              <a:t>数据，共计</a:t>
            </a:r>
            <a:r>
              <a:rPr lang="en-US" altLang="zh-CN" sz="2400" dirty="0">
                <a:solidFill>
                  <a:schemeClr val="bg1"/>
                </a:solidFill>
                <a:latin typeface="微软雅黑" panose="020B0503020204020204" charset="-122"/>
                <a:ea typeface="微软雅黑" panose="020B0503020204020204" charset="-122"/>
              </a:rPr>
              <a:t>4515</a:t>
            </a:r>
            <a:r>
              <a:rPr lang="zh-CN" altLang="en-US" sz="2400" dirty="0">
                <a:solidFill>
                  <a:schemeClr val="bg1"/>
                </a:solidFill>
                <a:latin typeface="微软雅黑" panose="020B0503020204020204" charset="-122"/>
                <a:ea typeface="微软雅黑" panose="020B0503020204020204" charset="-122"/>
              </a:rPr>
              <a:t>条数据。</a:t>
            </a:r>
          </a:p>
        </p:txBody>
      </p:sp>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数据获取</a:t>
              </a: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Tree>
    <p:custDataLst>
      <p:tags r:id="rId1"/>
    </p:custDataLst>
    <p:extLst>
      <p:ext uri="{BB962C8B-B14F-4D97-AF65-F5344CB8AC3E}">
        <p14:creationId xmlns:p14="http://schemas.microsoft.com/office/powerpoint/2010/main" val="197233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21100" y="1281037"/>
            <a:ext cx="5559425" cy="4583579"/>
          </a:xfrm>
        </p:spPr>
        <p:txBody>
          <a:bodyPr/>
          <a:lstStyle/>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音频处理工具选用</a:t>
            </a:r>
            <a:r>
              <a:rPr lang="en-US" altLang="zh-CN" sz="2400" dirty="0" err="1">
                <a:solidFill>
                  <a:schemeClr val="bg1"/>
                </a:solidFill>
                <a:latin typeface="微软雅黑" panose="020B0503020204020204" charset="-122"/>
                <a:ea typeface="微软雅黑" panose="020B0503020204020204" charset="-122"/>
              </a:rPr>
              <a:t>librosa</a:t>
            </a:r>
            <a:r>
              <a:rPr lang="zh-CN" altLang="en-US" sz="2400" dirty="0">
                <a:solidFill>
                  <a:schemeClr val="bg1"/>
                </a:solidFill>
                <a:latin typeface="微软雅黑" panose="020B0503020204020204" charset="-122"/>
                <a:ea typeface="微软雅黑" panose="020B0503020204020204" charset="-122"/>
              </a:rPr>
              <a:t>，共提取四种较为直观的特征变量用于分析</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Clr>
                <a:schemeClr val="bg1"/>
              </a:buClr>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节拍速度</a:t>
            </a:r>
            <a:r>
              <a:rPr lang="en-US" altLang="zh-CN" sz="2400" dirty="0">
                <a:solidFill>
                  <a:schemeClr val="bg1"/>
                </a:solidFill>
                <a:latin typeface="微软雅黑" panose="020B0503020204020204" charset="-122"/>
                <a:ea typeface="微软雅黑" panose="020B0503020204020204" charset="-122"/>
              </a:rPr>
              <a:t>(tempo)</a:t>
            </a:r>
            <a:r>
              <a:rPr lang="zh-CN" altLang="en-US" sz="2400" dirty="0">
                <a:solidFill>
                  <a:schemeClr val="bg1"/>
                </a:solidFill>
                <a:latin typeface="微软雅黑" panose="020B0503020204020204" charset="-122"/>
                <a:ea typeface="微软雅黑" panose="020B0503020204020204" charset="-122"/>
              </a:rPr>
              <a:t>是衡量音乐节奏的基础变量</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Clr>
                <a:schemeClr val="bg1"/>
              </a:buClr>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谱质心</a:t>
            </a:r>
            <a:r>
              <a:rPr lang="en-US" altLang="zh-CN" sz="2400" dirty="0">
                <a:solidFill>
                  <a:schemeClr val="bg1"/>
                </a:solidFill>
                <a:latin typeface="微软雅黑" panose="020B0503020204020204" charset="-122"/>
                <a:ea typeface="微软雅黑" panose="020B0503020204020204" charset="-122"/>
              </a:rPr>
              <a:t>(spectral-centroid)</a:t>
            </a:r>
            <a:r>
              <a:rPr lang="zh-CN" altLang="en-US" sz="2400" dirty="0">
                <a:solidFill>
                  <a:schemeClr val="bg1"/>
                </a:solidFill>
                <a:latin typeface="微软雅黑" panose="020B0503020204020204" charset="-122"/>
                <a:ea typeface="微软雅黑" panose="020B0503020204020204" charset="-122"/>
              </a:rPr>
              <a:t>显示了每帧音频信号的重心</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Clr>
                <a:schemeClr val="bg1"/>
              </a:buClr>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过零率</a:t>
            </a:r>
            <a:r>
              <a:rPr lang="en-US" altLang="zh-CN" sz="2400" dirty="0">
                <a:solidFill>
                  <a:schemeClr val="bg1"/>
                </a:solidFill>
                <a:latin typeface="微软雅黑" panose="020B0503020204020204" charset="-122"/>
                <a:ea typeface="微软雅黑" panose="020B0503020204020204" charset="-122"/>
              </a:rPr>
              <a:t>(zero-crossing rate)</a:t>
            </a:r>
            <a:r>
              <a:rPr lang="zh-CN" altLang="en-US" sz="2400" dirty="0">
                <a:solidFill>
                  <a:schemeClr val="bg1"/>
                </a:solidFill>
                <a:latin typeface="微软雅黑" panose="020B0503020204020204" charset="-122"/>
                <a:ea typeface="微软雅黑" panose="020B0503020204020204" charset="-122"/>
              </a:rPr>
              <a:t>显示了每帧信号内音频过零点的次数</a:t>
            </a:r>
            <a:endParaRPr lang="en-US" altLang="zh-CN" sz="2400" dirty="0">
              <a:solidFill>
                <a:schemeClr val="bg1"/>
              </a:solidFill>
              <a:latin typeface="微软雅黑" panose="020B0503020204020204" charset="-122"/>
              <a:ea typeface="微软雅黑" panose="020B0503020204020204" charset="-122"/>
            </a:endParaRPr>
          </a:p>
          <a:p>
            <a:pPr lvl="1">
              <a:lnSpc>
                <a:spcPct val="120000"/>
              </a:lnSpc>
              <a:buClr>
                <a:schemeClr val="bg1"/>
              </a:buClr>
              <a:buSzPct val="70000"/>
              <a:buFont typeface="Wingdings" panose="05000000000000000000" pitchFamily="2" charset="2"/>
              <a:buChar char="p"/>
            </a:pPr>
            <a:r>
              <a:rPr lang="zh-CN" altLang="en-US" sz="2400" dirty="0">
                <a:solidFill>
                  <a:schemeClr val="bg1"/>
                </a:solidFill>
                <a:latin typeface="微软雅黑" panose="020B0503020204020204" charset="-122"/>
                <a:ea typeface="微软雅黑" panose="020B0503020204020204" charset="-122"/>
              </a:rPr>
              <a:t>频谱滚降率</a:t>
            </a:r>
            <a:r>
              <a:rPr lang="en-US" altLang="zh-CN" sz="2400" dirty="0">
                <a:solidFill>
                  <a:schemeClr val="bg1"/>
                </a:solidFill>
                <a:latin typeface="微软雅黑" panose="020B0503020204020204" charset="-122"/>
                <a:ea typeface="微软雅黑" panose="020B0503020204020204" charset="-122"/>
              </a:rPr>
              <a:t>(spectral-</a:t>
            </a:r>
            <a:r>
              <a:rPr lang="en-US" altLang="zh-CN" sz="2400" dirty="0" err="1">
                <a:solidFill>
                  <a:schemeClr val="bg1"/>
                </a:solidFill>
                <a:latin typeface="微软雅黑" panose="020B0503020204020204" charset="-122"/>
                <a:ea typeface="微软雅黑" panose="020B0503020204020204" charset="-122"/>
              </a:rPr>
              <a:t>rolloff</a:t>
            </a:r>
            <a:r>
              <a:rPr lang="en-US" altLang="zh-CN" sz="2400"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显示每一帧信号的滚降频率。</a:t>
            </a:r>
          </a:p>
        </p:txBody>
      </p:sp>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数据</a:t>
              </a:r>
              <a:r>
                <a:rPr lang="zh-CN" altLang="en-US" sz="1800" spc="120" dirty="0">
                  <a:effectLst/>
                  <a:latin typeface="微软雅黑" panose="020B0503020204020204" charset="-122"/>
                  <a:ea typeface="微软雅黑" panose="020B0503020204020204" charset="-122"/>
                  <a:cs typeface="思源黑体 CN Heavy" panose="020B0A00000000000000" charset="-122"/>
                  <a:sym typeface="+mn-ea"/>
                </a:rPr>
                <a:t>处理 </a:t>
              </a:r>
              <a:r>
                <a:rPr lang="en-US" altLang="zh-CN" sz="1800" spc="120" dirty="0">
                  <a:effectLst/>
                  <a:latin typeface="微软雅黑" panose="020B0503020204020204" charset="-122"/>
                  <a:ea typeface="微软雅黑" panose="020B0503020204020204" charset="-122"/>
                  <a:cs typeface="思源黑体 CN Heavy" panose="020B0A00000000000000" charset="-122"/>
                  <a:sym typeface="+mn-ea"/>
                </a:rPr>
                <a:t>- 1</a:t>
              </a:r>
              <a:endPar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endParaRP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Tree>
    <p:custDataLst>
      <p:tags r:id="rId1"/>
    </p:custDataLst>
    <p:extLst>
      <p:ext uri="{BB962C8B-B14F-4D97-AF65-F5344CB8AC3E}">
        <p14:creationId xmlns:p14="http://schemas.microsoft.com/office/powerpoint/2010/main" val="127819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30065" y="1835150"/>
            <a:ext cx="5559425" cy="4709085"/>
          </a:xfrm>
        </p:spPr>
        <p:txBody>
          <a:bodyPr/>
          <a:lstStyle/>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除节拍速度之外，其余三个特征量均逐帧分析音频获取数据返回相关列表，出于更为方便直观地处理和呈现数据的考虑，故将所获对应特征列表内容取均值存入</a:t>
            </a:r>
            <a:r>
              <a:rPr lang="en-US" altLang="zh-CN" sz="2400" dirty="0">
                <a:solidFill>
                  <a:schemeClr val="bg1"/>
                </a:solidFill>
                <a:latin typeface="微软雅黑" panose="020B0503020204020204" charset="-122"/>
                <a:ea typeface="微软雅黑" panose="020B0503020204020204" charset="-122"/>
              </a:rPr>
              <a:t>json</a:t>
            </a:r>
            <a:r>
              <a:rPr lang="zh-CN" altLang="en-US" sz="2400" dirty="0">
                <a:solidFill>
                  <a:schemeClr val="bg1"/>
                </a:solidFill>
                <a:latin typeface="微软雅黑" panose="020B0503020204020204" charset="-122"/>
                <a:ea typeface="微软雅黑" panose="020B0503020204020204" charset="-122"/>
              </a:rPr>
              <a:t>数据中。</a:t>
            </a:r>
            <a:endParaRPr lang="en-US" altLang="zh-CN" sz="2400" dirty="0">
              <a:solidFill>
                <a:schemeClr val="bg1"/>
              </a:solidFill>
              <a:latin typeface="微软雅黑" panose="020B0503020204020204" charset="-122"/>
              <a:ea typeface="微软雅黑" panose="020B0503020204020204" charset="-122"/>
            </a:endParaRPr>
          </a:p>
          <a:p>
            <a:pPr>
              <a:lnSpc>
                <a:spcPct val="120000"/>
              </a:lnSpc>
              <a:buSzPct val="70000"/>
              <a:buFont typeface="Wingdings" panose="05000000000000000000" pitchFamily="2" charset="2"/>
              <a:buChar char="l"/>
            </a:pPr>
            <a:r>
              <a:rPr lang="zh-CN" altLang="en-US" sz="2400" dirty="0">
                <a:solidFill>
                  <a:schemeClr val="bg1"/>
                </a:solidFill>
                <a:latin typeface="微软雅黑" panose="020B0503020204020204" charset="-122"/>
                <a:ea typeface="微软雅黑" panose="020B0503020204020204" charset="-122"/>
              </a:rPr>
              <a:t>选取点赞数作为最终衡量视频热度的因素，选题表明是热门视频，因此将视频数据中点赞数小于</a:t>
            </a:r>
            <a:r>
              <a:rPr lang="en-US" altLang="zh-CN" sz="2400" dirty="0">
                <a:solidFill>
                  <a:schemeClr val="bg1"/>
                </a:solidFill>
                <a:latin typeface="微软雅黑" panose="020B0503020204020204" charset="-122"/>
                <a:ea typeface="微软雅黑" panose="020B0503020204020204" charset="-122"/>
              </a:rPr>
              <a:t>10000</a:t>
            </a:r>
            <a:r>
              <a:rPr lang="zh-CN" altLang="en-US" sz="2400" dirty="0">
                <a:solidFill>
                  <a:schemeClr val="bg1"/>
                </a:solidFill>
                <a:latin typeface="微软雅黑" panose="020B0503020204020204" charset="-122"/>
                <a:ea typeface="微软雅黑" panose="020B0503020204020204" charset="-122"/>
              </a:rPr>
              <a:t>的数据统统剔除，同时去除少许点赞数过高的极端数据防止干扰。</a:t>
            </a:r>
          </a:p>
        </p:txBody>
      </p:sp>
      <p:grpSp>
        <p:nvGrpSpPr>
          <p:cNvPr id="4" name="组合 3"/>
          <p:cNvGrpSpPr/>
          <p:nvPr/>
        </p:nvGrpSpPr>
        <p:grpSpPr>
          <a:xfrm>
            <a:off x="-266700" y="402590"/>
            <a:ext cx="4146550" cy="731520"/>
            <a:chOff x="3570" y="8314"/>
            <a:chExt cx="6530" cy="1152"/>
          </a:xfrm>
        </p:grpSpPr>
        <p:grpSp>
          <p:nvGrpSpPr>
            <p:cNvPr id="20" name="组合 19"/>
            <p:cNvGrpSpPr/>
            <p:nvPr/>
          </p:nvGrpSpPr>
          <p:grpSpPr>
            <a:xfrm>
              <a:off x="4590" y="8314"/>
              <a:ext cx="4506" cy="1152"/>
              <a:chOff x="5082" y="4617"/>
              <a:chExt cx="1776" cy="1776"/>
            </a:xfrm>
          </p:grpSpPr>
          <p:sp>
            <p:nvSpPr>
              <p:cNvPr id="21" name="矩形 20"/>
              <p:cNvSpPr/>
              <p:nvPr/>
            </p:nvSpPr>
            <p:spPr>
              <a:xfrm>
                <a:off x="5310" y="4845"/>
                <a:ext cx="1548" cy="1548"/>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2" name="矩形 21"/>
              <p:cNvSpPr/>
              <p:nvPr/>
            </p:nvSpPr>
            <p:spPr>
              <a:xfrm>
                <a:off x="5082" y="4617"/>
                <a:ext cx="1548" cy="1548"/>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23" name="矩形 22"/>
              <p:cNvSpPr/>
              <p:nvPr/>
            </p:nvSpPr>
            <p:spPr>
              <a:xfrm>
                <a:off x="5310" y="4845"/>
                <a:ext cx="1320" cy="1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grpSp>
        <p:sp>
          <p:nvSpPr>
            <p:cNvPr id="33" name="标题 1"/>
            <p:cNvSpPr>
              <a:spLocks noGrp="1"/>
            </p:cNvSpPr>
            <p:nvPr>
              <p:custDataLst>
                <p:tags r:id="rId2"/>
              </p:custDataLst>
            </p:nvPr>
          </p:nvSpPr>
          <p:spPr>
            <a:xfrm>
              <a:off x="3570" y="8501"/>
              <a:ext cx="6531" cy="838"/>
            </a:xfrm>
            <a:prstGeom prst="rect">
              <a:avLst/>
            </a:prstGeom>
            <a:ln w="12700">
              <a:noFill/>
            </a:ln>
            <a:effectLst/>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ctr"/>
              <a:r>
                <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数据处理 </a:t>
              </a:r>
              <a:r>
                <a:rPr lang="en-US" altLang="zh-CN"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rPr>
                <a:t>- 2</a:t>
              </a:r>
              <a:endParaRPr lang="zh-CN" altLang="en-US" sz="1800" spc="120" dirty="0">
                <a:solidFill>
                  <a:schemeClr val="tx1"/>
                </a:solidFill>
                <a:effectLst/>
                <a:latin typeface="微软雅黑" panose="020B0503020204020204" charset="-122"/>
                <a:ea typeface="微软雅黑" panose="020B0503020204020204" charset="-122"/>
                <a:cs typeface="思源黑体 CN Heavy" panose="020B0A00000000000000" charset="-122"/>
                <a:sym typeface="+mn-ea"/>
              </a:endParaRPr>
            </a:p>
          </p:txBody>
        </p:sp>
      </p:grpSp>
      <p:sp>
        <p:nvSpPr>
          <p:cNvPr id="36" name="矩形 35"/>
          <p:cNvSpPr/>
          <p:nvPr/>
        </p:nvSpPr>
        <p:spPr>
          <a:xfrm>
            <a:off x="2695575" y="2752725"/>
            <a:ext cx="1112520" cy="1927225"/>
          </a:xfrm>
          <a:prstGeom prst="rect">
            <a:avLst/>
          </a:prstGeom>
          <a:solidFill>
            <a:srgbClr val="FD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11" name="矩形 10"/>
          <p:cNvSpPr/>
          <p:nvPr/>
        </p:nvSpPr>
        <p:spPr>
          <a:xfrm>
            <a:off x="2550795" y="2609215"/>
            <a:ext cx="1112520" cy="1927225"/>
          </a:xfrm>
          <a:prstGeom prst="rect">
            <a:avLst/>
          </a:prstGeom>
          <a:solidFill>
            <a:srgbClr val="6C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
        <p:nvSpPr>
          <p:cNvPr id="30" name="矩形 29"/>
          <p:cNvSpPr/>
          <p:nvPr/>
        </p:nvSpPr>
        <p:spPr>
          <a:xfrm>
            <a:off x="2695575" y="2735580"/>
            <a:ext cx="967740" cy="1815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Medium" panose="020B0600000000000000" charset="-122"/>
            </a:endParaRPr>
          </a:p>
        </p:txBody>
      </p:sp>
    </p:spTree>
    <p:custDataLst>
      <p:tags r:id="rId1"/>
    </p:custDataLst>
    <p:extLst>
      <p:ext uri="{BB962C8B-B14F-4D97-AF65-F5344CB8AC3E}">
        <p14:creationId xmlns:p14="http://schemas.microsoft.com/office/powerpoint/2010/main" val="1869820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0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1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ID" val="custom20187308_15"/>
  <p:tag name="KSO_WM_TEMPLATE_SUBCATEGORY" val="19"/>
  <p:tag name="KSO_WM_TEMPLATE_MASTER_TYPE" val="0"/>
  <p:tag name="KSO_WM_TEMPLATE_COLOR_TYPE" val="0"/>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187308"/>
  <p:tag name="KSO_WM_SLIDE_LAYOUT" val="a"/>
  <p:tag name="KSO_WM_SLIDE_LAYOUT_CNT" val="1"/>
</p:tagLst>
</file>

<file path=ppt/tags/tag1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思源黑体 CN Medium"/>
        <a:ea typeface="思源黑体 CN Medium"/>
        <a:cs typeface=""/>
      </a:majorFont>
      <a:minorFont>
        <a:latin typeface="思源黑体 CN Medium"/>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思源黑体 CN Medium"/>
        <a:font script="Hebr" typeface="思源黑体 CN 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Medium"/>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思源黑体 CN Medium"/>
        <a:font script="Hebr" typeface="思源黑体 CN 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Medium"/>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TotalTime>
  <Words>1173</Words>
  <Application>Microsoft Office PowerPoint</Application>
  <PresentationFormat>寬螢幕</PresentationFormat>
  <Paragraphs>147</Paragraphs>
  <Slides>24</Slides>
  <Notes>7</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24</vt:i4>
      </vt:variant>
    </vt:vector>
  </HeadingPairs>
  <TitlesOfParts>
    <vt:vector size="32" baseType="lpstr">
      <vt:lpstr>微软雅黑</vt:lpstr>
      <vt:lpstr>SimSun</vt:lpstr>
      <vt:lpstr>思源黑体 CN Heavy</vt:lpstr>
      <vt:lpstr>思源黑体 CN Medium</vt:lpstr>
      <vt:lpstr>Arial</vt:lpstr>
      <vt:lpstr>Calibri</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劉育麟</dc:creator>
  <cp:lastModifiedBy>育麟 劉</cp:lastModifiedBy>
  <cp:revision>314</cp:revision>
  <dcterms:created xsi:type="dcterms:W3CDTF">2019-06-19T02:08:00Z</dcterms:created>
  <dcterms:modified xsi:type="dcterms:W3CDTF">2020-07-30T02:24:27Z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2052-11.1.0.9672</vt:lpwstr>
  </property>
</Properties>
</file>