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0" r:id="rId4"/>
    <p:sldId id="264" r:id="rId5"/>
    <p:sldId id="259" r:id="rId7"/>
    <p:sldId id="260" r:id="rId8"/>
    <p:sldId id="261" r:id="rId9"/>
    <p:sldId id="258" r:id="rId10"/>
    <p:sldId id="271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软件学院课程体系介绍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毕业学分要求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88490"/>
            <a:ext cx="10515600" cy="42462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62980" y="2380615"/>
            <a:ext cx="1073785" cy="432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77190" y="107315"/>
            <a:ext cx="10515600" cy="1325563"/>
          </a:xfrm>
        </p:spPr>
        <p:txBody>
          <a:bodyPr/>
          <a:p>
            <a:r>
              <a:rPr lang="zh-CN" altLang="en-US"/>
              <a:t>南京大学软件学院课程体系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92505" y="4773930"/>
            <a:ext cx="7677785" cy="123190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0070C0"/>
                </a:solidFill>
              </a:rPr>
              <a:t>学科平台课课（</a:t>
            </a:r>
            <a:r>
              <a:rPr lang="en-US" altLang="zh-CN" sz="2000" b="1">
                <a:solidFill>
                  <a:srgbClr val="0070C0"/>
                </a:solidFill>
              </a:rPr>
              <a:t>6</a:t>
            </a:r>
            <a:r>
              <a:rPr lang="zh-CN" altLang="en-US" sz="2000" b="1">
                <a:solidFill>
                  <a:srgbClr val="0070C0"/>
                </a:solidFill>
              </a:rPr>
              <a:t>门课程</a:t>
            </a:r>
            <a:r>
              <a:rPr lang="zh-CN" altLang="en-US">
                <a:solidFill>
                  <a:srgbClr val="0070C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计算系统基础（4学分）数据结构与算法（4学分）离散数学（3学分）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计算机操作系统（4学分）计算机组织结构（3学分）C++高级程序设计（3学分）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2505" y="2546985"/>
            <a:ext cx="3702050" cy="2112645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0070C0"/>
                </a:solidFill>
              </a:rPr>
              <a:t>面向计算思维的</a:t>
            </a:r>
            <a:endParaRPr lang="zh-CN" altLang="en-US" sz="2000" b="1">
              <a:solidFill>
                <a:srgbClr val="0070C0"/>
              </a:solidFill>
            </a:endParaRPr>
          </a:p>
          <a:p>
            <a:pPr algn="ctr"/>
            <a:r>
              <a:rPr lang="zh-CN" altLang="en-US" sz="2000" b="1">
                <a:solidFill>
                  <a:srgbClr val="0070C0"/>
                </a:solidFill>
              </a:rPr>
              <a:t>专业核心课程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软件工程与计算I（4学分）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软件工程与计算II（4学分）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软件工程与计算 III （3学分）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软件系统设计（3学分）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软件质量与管理（3学分）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05045" y="2544445"/>
            <a:ext cx="3865245" cy="2115185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0070C0"/>
                </a:solidFill>
              </a:rPr>
              <a:t>面向互联网、大数据、人工智能思维的专业核心课程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互联网计算（4学分）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数据科学基础（3学分）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数据管理基础（4学分）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需求与商业模式创新（3学分）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人机交互系统（3学分）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04570" y="1492250"/>
            <a:ext cx="1078230" cy="8013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数据科学系统方向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98370" y="1492250"/>
            <a:ext cx="1117600" cy="8013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数据科学应用方向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6460" y="1492250"/>
            <a:ext cx="1280160" cy="8013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面向互联网+的软件开发技术方向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17110" y="1492250"/>
            <a:ext cx="1260475" cy="8013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嵌入式物联网方向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87440" y="1492250"/>
            <a:ext cx="1136015" cy="8013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软件工程高级技术方向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400925" y="1492250"/>
            <a:ext cx="1228090" cy="8013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专业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自构建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4</a:t>
            </a:r>
            <a:r>
              <a:rPr lang="zh-CN" altLang="en-US" sz="1600">
                <a:solidFill>
                  <a:schemeClr val="tx1"/>
                </a:solidFill>
              </a:rPr>
              <a:t>门课程）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83210" y="1421130"/>
            <a:ext cx="1567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/>
                </a:solidFill>
              </a:rPr>
              <a:t>“</a:t>
            </a:r>
            <a:r>
              <a:rPr lang="zh-CN" altLang="en-US">
                <a:solidFill>
                  <a:schemeClr val="accent2"/>
                </a:solidFill>
              </a:rPr>
              <a:t>多</a:t>
            </a:r>
            <a:r>
              <a:rPr lang="en-US" altLang="zh-CN">
                <a:solidFill>
                  <a:schemeClr val="accent2"/>
                </a:solidFill>
              </a:rPr>
              <a:t>”</a:t>
            </a:r>
            <a:endParaRPr lang="en-US" altLang="zh-CN"/>
          </a:p>
          <a:p>
            <a:pPr algn="ctr"/>
            <a:r>
              <a:rPr lang="zh-CN" altLang="en-US"/>
              <a:t>领域方向</a:t>
            </a:r>
            <a:endParaRPr lang="zh-CN" altLang="en-US"/>
          </a:p>
          <a:p>
            <a:pPr algn="ctr"/>
            <a:r>
              <a:rPr lang="zh-CN" altLang="en-US"/>
              <a:t>融合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240030" y="3108325"/>
            <a:ext cx="1472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/>
                </a:solidFill>
              </a:rPr>
              <a:t>“</a:t>
            </a:r>
            <a:r>
              <a:rPr lang="zh-CN" altLang="en-US">
                <a:solidFill>
                  <a:schemeClr val="accent2"/>
                </a:solidFill>
              </a:rPr>
              <a:t>双</a:t>
            </a:r>
            <a:r>
              <a:rPr lang="en-US" altLang="zh-CN">
                <a:solidFill>
                  <a:schemeClr val="accent2"/>
                </a:solidFill>
              </a:rPr>
              <a:t>”</a:t>
            </a:r>
            <a:endParaRPr lang="en-US" altLang="zh-CN"/>
          </a:p>
          <a:p>
            <a:pPr algn="ctr"/>
            <a:r>
              <a:rPr lang="zh-CN" altLang="en-US"/>
              <a:t>思维核心</a:t>
            </a:r>
            <a:endParaRPr lang="zh-CN" altLang="en-US"/>
          </a:p>
          <a:p>
            <a:pPr algn="ctr"/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217170" y="4775200"/>
            <a:ext cx="1456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2"/>
                </a:solidFill>
              </a:rPr>
              <a:t>“</a:t>
            </a:r>
            <a:r>
              <a:rPr lang="zh-CN" altLang="en-US">
                <a:solidFill>
                  <a:schemeClr val="accent2"/>
                </a:solidFill>
              </a:rPr>
              <a:t>重</a:t>
            </a:r>
            <a:r>
              <a:rPr lang="en-US" altLang="zh-CN">
                <a:solidFill>
                  <a:schemeClr val="accent2"/>
                </a:solidFill>
              </a:rPr>
              <a:t>”</a:t>
            </a:r>
            <a:endParaRPr lang="en-US" altLang="zh-CN"/>
          </a:p>
          <a:p>
            <a:pPr algn="ctr"/>
            <a:r>
              <a:rPr lang="zh-CN" altLang="en-US"/>
              <a:t>计算系统</a:t>
            </a:r>
            <a:endParaRPr lang="zh-CN" altLang="en-US"/>
          </a:p>
          <a:p>
            <a:pPr algn="ctr"/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726170" y="1490345"/>
            <a:ext cx="669925" cy="4477385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贯穿式软件工程实践教学云平台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60230" y="1490345"/>
            <a:ext cx="2918460" cy="101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学习能动性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自构建知识体系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适应自构建的主动学习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拥有自学习和再学习能力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60865" y="2600960"/>
            <a:ext cx="1431925" cy="2091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计算思维</a:t>
            </a:r>
            <a:endParaRPr lang="zh-CN" altLang="en-US"/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1. </a:t>
            </a:r>
            <a:r>
              <a:rPr lang="zh-CN" altLang="en-US" sz="1400">
                <a:solidFill>
                  <a:schemeClr val="tx1"/>
                </a:solidFill>
              </a:rPr>
              <a:t>面向问题求解的数学思维</a:t>
            </a:r>
            <a:endParaRPr lang="zh-CN" altLang="en-US" sz="14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2. </a:t>
            </a:r>
            <a:r>
              <a:rPr lang="zh-CN" altLang="en-US" sz="1400">
                <a:solidFill>
                  <a:schemeClr val="tx1"/>
                </a:solidFill>
              </a:rPr>
              <a:t>面向复杂系统设计与评估的工程思维</a:t>
            </a:r>
            <a:endParaRPr lang="zh-CN" altLang="en-US" sz="14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3.</a:t>
            </a:r>
            <a:r>
              <a:rPr lang="zh-CN" altLang="en-US" sz="1400">
                <a:solidFill>
                  <a:schemeClr val="tx1"/>
                </a:solidFill>
              </a:rPr>
              <a:t>面向复杂性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智能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心理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行为理解的科学思维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892790" y="2600960"/>
            <a:ext cx="1485900" cy="2091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互联网思维</a:t>
            </a:r>
            <a:endParaRPr lang="zh-CN" altLang="en-US"/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1. </a:t>
            </a:r>
            <a:r>
              <a:rPr lang="zh-CN" altLang="en-US" sz="1400">
                <a:solidFill>
                  <a:schemeClr val="tx1"/>
                </a:solidFill>
              </a:rPr>
              <a:t>面向问题求解的数学思维</a:t>
            </a:r>
            <a:endParaRPr lang="zh-CN" altLang="en-US" sz="14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2. </a:t>
            </a:r>
            <a:r>
              <a:rPr lang="zh-CN" altLang="en-US" sz="1400">
                <a:solidFill>
                  <a:schemeClr val="tx1"/>
                </a:solidFill>
              </a:rPr>
              <a:t>面向复杂系统设计与评估的工程思维</a:t>
            </a:r>
            <a:endParaRPr lang="zh-CN" altLang="en-US" sz="14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3. </a:t>
            </a:r>
            <a:r>
              <a:rPr lang="zh-CN" altLang="en-US" sz="1400">
                <a:solidFill>
                  <a:schemeClr val="tx1"/>
                </a:solidFill>
              </a:rPr>
              <a:t>面向复杂性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智能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心理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行为理解的科学思维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60230" y="4774565"/>
            <a:ext cx="2918460" cy="122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基础素质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良好的语言能力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认知法律道德伦理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数学思维，历史方法论训练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自然科学、工程学和艺术基础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学科平台课程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计算系统基础（4学分）</a:t>
            </a:r>
            <a:endParaRPr lang="zh-CN" altLang="en-US"/>
          </a:p>
          <a:p>
            <a:r>
              <a:rPr lang="zh-CN" altLang="en-US"/>
              <a:t>数据结构与算法（4学分）</a:t>
            </a:r>
            <a:endParaRPr lang="zh-CN" altLang="en-US"/>
          </a:p>
          <a:p>
            <a:r>
              <a:rPr lang="zh-CN" altLang="en-US"/>
              <a:t>离散数学（3学分）</a:t>
            </a:r>
            <a:endParaRPr lang="zh-CN" altLang="en-US"/>
          </a:p>
          <a:p>
            <a:r>
              <a:rPr lang="zh-CN" altLang="en-US"/>
              <a:t>计算机操作系统（4学分）</a:t>
            </a:r>
            <a:endParaRPr lang="zh-CN" altLang="en-US"/>
          </a:p>
          <a:p>
            <a:r>
              <a:rPr lang="zh-CN" altLang="en-US"/>
              <a:t>计算机组织结构（3学分）</a:t>
            </a:r>
            <a:endParaRPr lang="zh-CN" altLang="en-US"/>
          </a:p>
          <a:p>
            <a:r>
              <a:rPr lang="zh-CN" altLang="en-US"/>
              <a:t>C++高级程序设计（3学分）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面向计算思维的专业核心课程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软件工程与计算I（4学分）</a:t>
            </a:r>
            <a:endParaRPr lang="zh-CN" altLang="en-US"/>
          </a:p>
          <a:p>
            <a:r>
              <a:rPr lang="zh-CN" altLang="en-US"/>
              <a:t>软件工程与计算II（4学分）</a:t>
            </a:r>
            <a:endParaRPr lang="zh-CN" altLang="en-US"/>
          </a:p>
          <a:p>
            <a:r>
              <a:rPr lang="zh-CN" altLang="en-US"/>
              <a:t>软件工程与计算 III （3学分）</a:t>
            </a:r>
            <a:endParaRPr lang="zh-CN" altLang="en-US"/>
          </a:p>
          <a:p>
            <a:r>
              <a:rPr lang="zh-CN" altLang="en-US"/>
              <a:t>软件系统设计（3学分）</a:t>
            </a:r>
            <a:endParaRPr lang="zh-CN" altLang="en-US"/>
          </a:p>
          <a:p>
            <a:r>
              <a:rPr lang="zh-CN" altLang="en-US"/>
              <a:t>软件质量与管理（3学分）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面向互联网、大数据、人工智能思维的专业核心课程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互联网计算（4学分）</a:t>
            </a:r>
            <a:endParaRPr lang="zh-CN" altLang="en-US"/>
          </a:p>
          <a:p>
            <a:r>
              <a:rPr lang="zh-CN" altLang="en-US"/>
              <a:t>数据科学基础（3学分）</a:t>
            </a:r>
            <a:endParaRPr lang="zh-CN" altLang="en-US"/>
          </a:p>
          <a:p>
            <a:r>
              <a:rPr lang="zh-CN" altLang="en-US"/>
              <a:t>数据管理基础（4学分）</a:t>
            </a:r>
            <a:endParaRPr lang="zh-CN" altLang="en-US"/>
          </a:p>
          <a:p>
            <a:r>
              <a:rPr lang="zh-CN" altLang="en-US"/>
              <a:t>需求与商业模式创新（3学分）</a:t>
            </a:r>
            <a:endParaRPr lang="zh-CN" altLang="en-US"/>
          </a:p>
          <a:p>
            <a:r>
              <a:rPr lang="zh-CN" altLang="en-US"/>
              <a:t>人机交互系统（3学分）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专业方向课程 </a:t>
            </a:r>
            <a:r>
              <a:rPr lang="zh-CN" altLang="en-US">
                <a:solidFill>
                  <a:schemeClr val="accent1"/>
                </a:solidFill>
              </a:rPr>
              <a:t>（要求8个学分）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9675" cy="4351655"/>
          </a:xfrm>
        </p:spPr>
        <p:txBody>
          <a:bodyPr>
            <a:normAutofit fontScale="55000"/>
          </a:bodyPr>
          <a:p>
            <a:r>
              <a:rPr lang="zh-CN" altLang="en-US"/>
              <a:t>嵌入式物联网专业方向：</a:t>
            </a:r>
            <a:endParaRPr lang="zh-CN" altLang="en-US"/>
          </a:p>
          <a:p>
            <a:pPr lvl="1"/>
            <a:r>
              <a:rPr lang="zh-CN" altLang="en-US"/>
              <a:t>嵌入式系统概论（2学分），</a:t>
            </a:r>
            <a:endParaRPr lang="zh-CN" altLang="en-US"/>
          </a:p>
          <a:p>
            <a:pPr lvl="1"/>
            <a:r>
              <a:rPr lang="zh-CN" altLang="en-US"/>
              <a:t>Linux程序设计（2学分），</a:t>
            </a:r>
            <a:endParaRPr lang="zh-CN" altLang="en-US"/>
          </a:p>
          <a:p>
            <a:pPr lvl="1"/>
            <a:r>
              <a:rPr lang="zh-CN" altLang="en-US"/>
              <a:t>物联网应用软件开发（2学分），</a:t>
            </a:r>
            <a:endParaRPr lang="zh-CN" altLang="en-US"/>
          </a:p>
          <a:p>
            <a:pPr lvl="1"/>
            <a:r>
              <a:rPr lang="zh-CN" altLang="en-US"/>
              <a:t>方向实践课程（</a:t>
            </a:r>
            <a:r>
              <a:rPr lang="en-US" altLang="zh-CN"/>
              <a:t>2</a:t>
            </a:r>
            <a:r>
              <a:rPr lang="zh-CN" altLang="en-US"/>
              <a:t>学分）。</a:t>
            </a:r>
            <a:endParaRPr lang="zh-CN" altLang="en-US"/>
          </a:p>
          <a:p>
            <a:r>
              <a:rPr lang="zh-CN" altLang="en-US"/>
              <a:t>数据科学系统</a:t>
            </a:r>
            <a:endParaRPr lang="zh-CN" altLang="en-US"/>
          </a:p>
          <a:p>
            <a:pPr lvl="1"/>
            <a:r>
              <a:rPr lang="zh-CN" altLang="en-US"/>
              <a:t>云计算（2学分），</a:t>
            </a:r>
            <a:endParaRPr lang="zh-CN" altLang="en-US"/>
          </a:p>
          <a:p>
            <a:pPr lvl="1"/>
            <a:r>
              <a:rPr lang="zh-CN" altLang="en-US"/>
              <a:t>商务智能（2学分），</a:t>
            </a:r>
            <a:endParaRPr lang="zh-CN" altLang="en-US"/>
          </a:p>
          <a:p>
            <a:pPr lvl="1"/>
            <a:r>
              <a:rPr lang="zh-CN" altLang="en-US"/>
              <a:t>数据集成（2学分），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方向实践课程（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学分）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数据科学应用</a:t>
            </a:r>
            <a:endParaRPr lang="zh-CN" altLang="en-US"/>
          </a:p>
          <a:p>
            <a:pPr lvl="1"/>
            <a:r>
              <a:rPr lang="zh-CN" altLang="en-US"/>
              <a:t>大数据分析（2学分），</a:t>
            </a:r>
            <a:endParaRPr lang="zh-CN" altLang="en-US"/>
          </a:p>
          <a:p>
            <a:pPr lvl="1"/>
            <a:r>
              <a:rPr lang="zh-CN" altLang="en-US"/>
              <a:t>机器学习（2学分），</a:t>
            </a:r>
            <a:endParaRPr lang="zh-CN" altLang="en-US"/>
          </a:p>
          <a:p>
            <a:pPr lvl="1"/>
            <a:r>
              <a:rPr lang="zh-CN" altLang="en-US"/>
              <a:t>计算机视觉（2学分），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方向实践课程（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学分）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64630" y="1825625"/>
            <a:ext cx="5019675" cy="43516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软件工程高级技术：</a:t>
            </a:r>
            <a:endParaRPr lang="zh-CN" altLang="en-US" sz="1600"/>
          </a:p>
          <a:p>
            <a:pPr lvl="1"/>
            <a:r>
              <a:rPr lang="zh-CN" altLang="en-US" sz="1400">
                <a:sym typeface="+mn-ea"/>
              </a:rPr>
              <a:t>自动化测试（2学分），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面向服务的软件工程（2学分），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经验软件工程（2学分），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方向实践课程（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学分）。</a:t>
            </a:r>
            <a:endParaRPr lang="zh-CN" altLang="en-US" sz="1400"/>
          </a:p>
          <a:p>
            <a:r>
              <a:rPr lang="zh-CN" altLang="en-US" sz="1600">
                <a:sym typeface="+mn-ea"/>
              </a:rPr>
              <a:t>面向互联网+的软件开发技术</a:t>
            </a:r>
            <a:endParaRPr lang="zh-CN" altLang="en-US" sz="1600"/>
          </a:p>
          <a:p>
            <a:pPr lvl="1"/>
            <a:r>
              <a:rPr lang="zh-CN" altLang="en-US" sz="1400">
                <a:sym typeface="+mn-ea"/>
              </a:rPr>
              <a:t>Web前端开发（2学分），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服务端开发（2学分），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服务计算和SOA开发（2学分），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方向实践课程（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学分）。</a:t>
            </a:r>
            <a:endParaRPr lang="zh-CN" altLang="en-US" sz="1400"/>
          </a:p>
          <a:p>
            <a:r>
              <a:rPr lang="zh-CN" altLang="en-US" sz="1600">
                <a:sym typeface="+mn-ea"/>
              </a:rPr>
              <a:t>自构建专业方向：</a:t>
            </a:r>
            <a:endParaRPr lang="zh-CN" altLang="en-US" sz="1600"/>
          </a:p>
          <a:p>
            <a:pPr lvl="1"/>
            <a:r>
              <a:rPr lang="zh-CN" altLang="en-US" sz="1400">
                <a:sym typeface="+mn-ea"/>
              </a:rPr>
              <a:t>4门课程，学生自主提出的4门体系化专业课程，经学院在三年级第一周审定备案，即构成自助构建专业方向。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  <a:sym typeface="+mn-ea"/>
              </a:rPr>
              <a:t>必须包含一个方向的实践课程。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  <a:sym typeface="+mn-ea"/>
              </a:rPr>
              <a:t>自构建申请有学院教学委员会评议，不通过由学院统一安排。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第二三方向课程（</a:t>
            </a:r>
            <a:r>
              <a:rPr lang="en-US" altLang="zh-CN">
                <a:solidFill>
                  <a:schemeClr val="accent1"/>
                </a:solidFill>
              </a:rPr>
              <a:t>8</a:t>
            </a:r>
            <a:r>
              <a:rPr lang="zh-CN" altLang="en-US">
                <a:solidFill>
                  <a:schemeClr val="accent1"/>
                </a:solidFill>
              </a:rPr>
              <a:t>个学分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每个学生必须选修其它两个专业方向课程模块的4门课程。</a:t>
            </a:r>
            <a:endParaRPr lang="zh-CN" altLang="en-US"/>
          </a:p>
          <a:p>
            <a:r>
              <a:rPr lang="zh-CN" altLang="en-US"/>
              <a:t>每个方向各要求</a:t>
            </a:r>
            <a:r>
              <a:rPr lang="en-US" altLang="zh-CN"/>
              <a:t>2</a:t>
            </a:r>
            <a:r>
              <a:rPr lang="zh-CN" altLang="en-US"/>
              <a:t>门（</a:t>
            </a:r>
            <a:r>
              <a:rPr lang="en-US" altLang="zh-CN">
                <a:solidFill>
                  <a:srgbClr val="FF0000"/>
                </a:solidFill>
              </a:rPr>
              <a:t>2+2</a:t>
            </a:r>
            <a:r>
              <a:rPr lang="zh-CN" altLang="en-US">
                <a:solidFill>
                  <a:srgbClr val="FF0000"/>
                </a:solidFill>
              </a:rPr>
              <a:t>，不可以</a:t>
            </a:r>
            <a:r>
              <a:rPr lang="en-US" altLang="zh-CN">
                <a:solidFill>
                  <a:srgbClr val="FF0000"/>
                </a:solidFill>
              </a:rPr>
              <a:t>3+1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不包括方向实践课程（</a:t>
            </a:r>
            <a:r>
              <a:rPr lang="zh-CN" altLang="en-US">
                <a:solidFill>
                  <a:srgbClr val="FF0000"/>
                </a:solidFill>
              </a:rPr>
              <a:t>每个人方向实践课程只能选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门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任意选修课程</a:t>
            </a:r>
            <a:r>
              <a:rPr lang="zh-CN" altLang="en-US">
                <a:solidFill>
                  <a:schemeClr val="accent1"/>
                </a:solidFill>
              </a:rPr>
              <a:t>（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要求1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学分）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其它专业方向课程模块中的课程；</a:t>
            </a:r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</a:rPr>
              <a:t>目录内课程</a:t>
            </a:r>
            <a:endParaRPr lang="zh-CN" altLang="en-US"/>
          </a:p>
          <a:p>
            <a:pPr lvl="1"/>
            <a:r>
              <a:rPr lang="zh-CN" altLang="en-US"/>
              <a:t>移动互联网软件工程（2学分）</a:t>
            </a:r>
            <a:r>
              <a:rPr lang="en-US" altLang="zh-CN"/>
              <a:t>*</a:t>
            </a:r>
            <a:endParaRPr lang="zh-CN" altLang="en-US"/>
          </a:p>
          <a:p>
            <a:pPr lvl="1"/>
            <a:r>
              <a:rPr lang="zh-CN" altLang="en-US"/>
              <a:t>Linux系统基础（2学分）</a:t>
            </a:r>
            <a:r>
              <a:rPr lang="en-US" altLang="zh-CN"/>
              <a:t>*</a:t>
            </a:r>
            <a:endParaRPr lang="zh-CN" altLang="en-US"/>
          </a:p>
          <a:p>
            <a:pPr lvl="1"/>
            <a:r>
              <a:rPr lang="zh-CN" altLang="en-US"/>
              <a:t>编译原理（2学分）</a:t>
            </a:r>
            <a:r>
              <a:rPr lang="en-US" altLang="zh-CN"/>
              <a:t>*</a:t>
            </a:r>
            <a:endParaRPr lang="zh-CN" altLang="en-US"/>
          </a:p>
          <a:p>
            <a:pPr lvl="1"/>
            <a:r>
              <a:rPr lang="zh-CN" altLang="en-US"/>
              <a:t>管理信息系统（2学分）</a:t>
            </a:r>
            <a:endParaRPr lang="zh-CN" altLang="en-US"/>
          </a:p>
          <a:p>
            <a:pPr lvl="1"/>
            <a:r>
              <a:rPr lang="zh-CN" altLang="en-US"/>
              <a:t>基于多核的并行编程（2学分）</a:t>
            </a:r>
            <a:endParaRPr lang="zh-CN" altLang="en-US"/>
          </a:p>
          <a:p>
            <a:pPr lvl="1"/>
            <a:r>
              <a:rPr lang="zh-CN" altLang="en-US"/>
              <a:t>电子商务（2学分）</a:t>
            </a:r>
            <a:r>
              <a:rPr lang="en-US" altLang="zh-CN"/>
              <a:t>*</a:t>
            </a:r>
            <a:endParaRPr lang="zh-CN" altLang="en-US"/>
          </a:p>
          <a:p>
            <a:pPr lvl="1"/>
            <a:r>
              <a:rPr lang="zh-CN" altLang="en-US"/>
              <a:t>计算机图形学（2学分）</a:t>
            </a:r>
            <a:r>
              <a:rPr lang="en-US" altLang="zh-CN"/>
              <a:t>*</a:t>
            </a:r>
            <a:endParaRPr lang="zh-CN" altLang="en-US"/>
          </a:p>
          <a:p>
            <a:pPr lvl="1"/>
            <a:r>
              <a:rPr lang="zh-CN" altLang="en-US"/>
              <a:t>软件工程经济学（2学分）</a:t>
            </a:r>
            <a:endParaRPr lang="zh-CN" altLang="en-US"/>
          </a:p>
          <a:p>
            <a:pPr lvl="1"/>
            <a:r>
              <a:rPr lang="zh-CN" altLang="en-US"/>
              <a:t>分布式人工智能（2学分）</a:t>
            </a:r>
            <a:endParaRPr lang="zh-CN" altLang="en-US"/>
          </a:p>
          <a:p>
            <a:pPr lvl="1"/>
            <a:r>
              <a:rPr lang="zh-CN" altLang="en-US"/>
              <a:t>虚拟机技术（2学分）</a:t>
            </a:r>
            <a:endParaRPr lang="zh-CN" altLang="en-US"/>
          </a:p>
          <a:p>
            <a:pPr lvl="1"/>
            <a:r>
              <a:rPr lang="zh-CN" altLang="en-US"/>
              <a:t>DevOps（2学分）</a:t>
            </a:r>
            <a:r>
              <a:rPr lang="en-US" altLang="zh-CN"/>
              <a:t>*</a:t>
            </a:r>
            <a:endParaRPr lang="zh-CN" altLang="en-US"/>
          </a:p>
          <a:p>
            <a:pPr lvl="1"/>
            <a:r>
              <a:rPr lang="zh-CN" altLang="en-US"/>
              <a:t>数据库开发（2学分）</a:t>
            </a:r>
            <a:r>
              <a:rPr lang="en-US" altLang="zh-CN"/>
              <a:t>*</a:t>
            </a:r>
            <a:endParaRPr lang="en-US" altLang="zh-CN"/>
          </a:p>
          <a:p>
            <a:r>
              <a:rPr lang="zh-CN" altLang="en-US" b="1">
                <a:sym typeface="+mn-ea"/>
              </a:rPr>
              <a:t>目录外课程：2学分/门，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如：外籍教师、企业界专家开设的课程；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b="1"/>
              <a:t>其它院系课程（</a:t>
            </a:r>
            <a:r>
              <a:rPr lang="zh-CN" altLang="en-US" b="1">
                <a:solidFill>
                  <a:srgbClr val="FF0000"/>
                </a:solidFill>
              </a:rPr>
              <a:t>限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  <a:r>
              <a:rPr lang="zh-CN" altLang="en-US" b="1">
                <a:solidFill>
                  <a:srgbClr val="FF0000"/>
                </a:solidFill>
              </a:rPr>
              <a:t>学分</a:t>
            </a:r>
            <a:r>
              <a:rPr lang="zh-CN" altLang="en-US" b="1"/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演示</Application>
  <PresentationFormat>宽屏</PresentationFormat>
  <Paragraphs>159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软件学院课程体系介绍</vt:lpstr>
      <vt:lpstr>毕业学分要求</vt:lpstr>
      <vt:lpstr>南京大学软件学院课程体系</vt:lpstr>
      <vt:lpstr>学科平台课程 </vt:lpstr>
      <vt:lpstr>面向计算思维的专业核心课程</vt:lpstr>
      <vt:lpstr>面向互联网、大数据、人工智能思维的专业核心课程</vt:lpstr>
      <vt:lpstr>专业方向课程 （要求8个学分）</vt:lpstr>
      <vt:lpstr>第二三方向课程（8个学分）</vt:lpstr>
      <vt:lpstr>任意选修课程（要求10学分）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qinliu</dc:creator>
  <cp:lastModifiedBy>qinliu</cp:lastModifiedBy>
  <cp:revision>18</cp:revision>
  <dcterms:created xsi:type="dcterms:W3CDTF">2020-06-10T09:11:57Z</dcterms:created>
  <dcterms:modified xsi:type="dcterms:W3CDTF">2020-06-10T09:11:57Z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