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85" r:id="rId3"/>
    <p:sldId id="286" r:id="rId4"/>
    <p:sldId id="288" r:id="rId5"/>
    <p:sldId id="369" r:id="rId6"/>
    <p:sldId id="358" r:id="rId7"/>
    <p:sldId id="375" r:id="rId8"/>
    <p:sldId id="368" r:id="rId9"/>
    <p:sldId id="365" r:id="rId10"/>
    <p:sldId id="366" r:id="rId11"/>
    <p:sldId id="367" r:id="rId12"/>
    <p:sldId id="373" r:id="rId13"/>
    <p:sldId id="372" r:id="rId14"/>
    <p:sldId id="371" r:id="rId15"/>
    <p:sldId id="360" r:id="rId16"/>
    <p:sldId id="311" r:id="rId1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田晓亮" initials="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FECD2"/>
          </a:solidFill>
        </a:fill>
      </a:tcStyle>
    </a:wholeTbl>
    <a:band2H>
      <a:tcTxStyle/>
      <a:tcStyle>
        <a:tcBdr/>
        <a:fill>
          <a:solidFill>
            <a:srgbClr val="FFF6EA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6E6D9"/>
          </a:solidFill>
        </a:fill>
      </a:tcStyle>
    </a:wholeTbl>
    <a:band2H>
      <a:tcTxStyle/>
      <a:tcStyle>
        <a:tcBdr/>
        <a:fill>
          <a:solidFill>
            <a:srgbClr val="FAF3ED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03" autoAdjust="0"/>
    <p:restoredTop sz="75223" autoAdjust="0"/>
  </p:normalViewPr>
  <p:slideViewPr>
    <p:cSldViewPr>
      <p:cViewPr varScale="1">
        <p:scale>
          <a:sx n="80" d="100"/>
          <a:sy n="80" d="100"/>
        </p:scale>
        <p:origin x="1323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3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u/i386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984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docker pull redis</a:t>
            </a:r>
          </a:p>
          <a:p>
            <a:pPr marL="0" indent="0">
              <a:buNone/>
            </a:pPr>
            <a:r>
              <a:rPr lang="en-US" altLang="zh-CN"/>
              <a:t>docker run -d --name myredis  redis</a:t>
            </a:r>
          </a:p>
          <a:p>
            <a:pPr marL="0" indent="0">
              <a:buNone/>
            </a:pPr>
            <a:r>
              <a:rPr lang="en-US" altLang="zh-CN"/>
              <a:t>docker run -it --rm --link myredis:taozs redis redis-cli -h taozs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980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docker pull mysql:5.7</a:t>
            </a:r>
          </a:p>
          <a:p>
            <a:r>
              <a:rPr lang="en-US" altLang="zh-CN"/>
              <a:t>docker run --name my-</a:t>
            </a:r>
            <a:r>
              <a:rPr lang="en-US" altLang="zh-CN" err="1"/>
              <a:t>mysql</a:t>
            </a:r>
            <a:r>
              <a:rPr lang="en-US" altLang="zh-CN"/>
              <a:t> -e MYSQL_ROOT_PASSWORD=exampledb20 -d mysql:5.7</a:t>
            </a:r>
          </a:p>
          <a:p>
            <a:r>
              <a:rPr lang="en-US" altLang="zh-CN"/>
              <a:t>docker run -it --rm --link my-mysql:taozs  mysql mysql –htaozs -uroot -pexampledb20</a:t>
            </a:r>
          </a:p>
          <a:p>
            <a:r>
              <a:rPr lang="en-US" altLang="zh-CN"/>
              <a:t>source /data/test-for-mysql.sql </a:t>
            </a:r>
          </a:p>
          <a:p>
            <a:endParaRPr lang="en-US" altLang="zh-CN"/>
          </a:p>
          <a:p>
            <a:r>
              <a:rPr lang="en-US" altLang="zh-CN"/>
              <a:t>docker run -it --rm --link </a:t>
            </a:r>
            <a:r>
              <a:rPr lang="en-US" altLang="zh-CN" err="1"/>
              <a:t>my-mysql:taozs</a:t>
            </a:r>
            <a:r>
              <a:rPr lang="en-US" altLang="zh-CN"/>
              <a:t> -v C:\codej\section6-1\src\test\resources\com\example\db\jdbc:/data </a:t>
            </a:r>
            <a:r>
              <a:rPr lang="en-US" altLang="zh-CN" err="1"/>
              <a:t>mysql</a:t>
            </a:r>
            <a:r>
              <a:rPr lang="en-US" altLang="zh-CN"/>
              <a:t> </a:t>
            </a:r>
            <a:r>
              <a:rPr lang="en-US" altLang="zh-CN" err="1"/>
              <a:t>mysql</a:t>
            </a:r>
            <a:r>
              <a:rPr lang="en-US" altLang="zh-CN"/>
              <a:t> –</a:t>
            </a:r>
            <a:r>
              <a:rPr lang="en-US" altLang="zh-CN" err="1"/>
              <a:t>htaozs</a:t>
            </a:r>
            <a:r>
              <a:rPr lang="en-US" altLang="zh-CN"/>
              <a:t> -</a:t>
            </a:r>
            <a:r>
              <a:rPr lang="en-US" altLang="zh-CN" err="1"/>
              <a:t>uroot</a:t>
            </a:r>
            <a:r>
              <a:rPr lang="en-US" altLang="zh-CN"/>
              <a:t> -pexampledb20</a:t>
            </a:r>
          </a:p>
          <a:p>
            <a:r>
              <a:rPr lang="en-US" altLang="zh-CN"/>
              <a:t>source /data/test-for-</a:t>
            </a:r>
            <a:r>
              <a:rPr lang="en-US" altLang="zh-CN" err="1"/>
              <a:t>mysql.sql</a:t>
            </a:r>
            <a:r>
              <a:rPr lang="en-US" altLang="zh-CN"/>
              <a:t> </a:t>
            </a:r>
          </a:p>
          <a:p>
            <a:endParaRPr lang="en-US" altLang="zh-CN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docker run --name my-</a:t>
            </a:r>
            <a:r>
              <a:rPr lang="en-US" altLang="zh-CN" err="1"/>
              <a:t>mysql</a:t>
            </a:r>
            <a:r>
              <a:rPr lang="en-US" altLang="zh-CN"/>
              <a:t>  -v c:/temp2:/var/lib/mysql -e MYSQL_ROOT_PASSWORD=exampledb20 -d mysql:5.7</a:t>
            </a:r>
          </a:p>
          <a:p>
            <a:endParaRPr lang="en-US" altLang="zh-CN"/>
          </a:p>
          <a:p>
            <a:r>
              <a:rPr lang="en-US" altLang="zh-CN"/>
              <a:t>docker volume create mysql-volume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docker run --name my-mysql  -v mysql-volume:/var/lib/mysql -e MYSQL_ROOT_PASSWORD=exampledb20 -d mysql:5.7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docker run -it --rm --link ab6e86ea74b2:taozs mysql:5.7 mysql –htaozs -uroot -pexampledb20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369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59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>
                <a:effectLst/>
                <a:latin typeface="+mn-lt"/>
                <a:ea typeface="+mn-ea"/>
                <a:cs typeface="+mn-cs"/>
                <a:sym typeface="Calibri"/>
              </a:rPr>
              <a:t>volumes</a:t>
            </a:r>
            <a:r>
              <a:rPr lang="zh-CN" altLang="en-US" sz="1200" b="0" i="0">
                <a:effectLst/>
                <a:latin typeface="+mn-lt"/>
                <a:ea typeface="+mn-ea"/>
                <a:cs typeface="+mn-cs"/>
                <a:sym typeface="Calibri"/>
              </a:rPr>
              <a:t>：</a:t>
            </a:r>
            <a:r>
              <a:rPr lang="en-US" altLang="zh-CN" sz="1200" b="0" i="0">
                <a:effectLst/>
                <a:latin typeface="+mn-lt"/>
                <a:ea typeface="+mn-ea"/>
                <a:cs typeface="+mn-cs"/>
                <a:sym typeface="Calibri"/>
              </a:rPr>
              <a:t>Docker</a:t>
            </a:r>
            <a:r>
              <a:rPr lang="zh-CN" altLang="en-US" sz="1200" b="0" i="0">
                <a:effectLst/>
                <a:latin typeface="+mn-lt"/>
                <a:ea typeface="+mn-ea"/>
                <a:cs typeface="+mn-cs"/>
                <a:sym typeface="Calibri"/>
              </a:rPr>
              <a:t>管理宿主机文件系统的一部分，默认位于 </a:t>
            </a:r>
            <a:r>
              <a:rPr lang="en-US" altLang="zh-CN" sz="1200" b="0" i="0">
                <a:effectLst/>
                <a:latin typeface="+mn-lt"/>
                <a:ea typeface="+mn-ea"/>
                <a:cs typeface="+mn-cs"/>
                <a:sym typeface="Calibri"/>
              </a:rPr>
              <a:t>/var/lib/docker/volumes </a:t>
            </a:r>
            <a:r>
              <a:rPr lang="zh-CN" altLang="en-US" sz="1200" b="0" i="0">
                <a:effectLst/>
                <a:latin typeface="+mn-lt"/>
                <a:ea typeface="+mn-ea"/>
                <a:cs typeface="+mn-cs"/>
                <a:sym typeface="Calibri"/>
              </a:rPr>
              <a:t>目录中</a:t>
            </a:r>
            <a:endParaRPr lang="en-US" altLang="zh-CN" sz="1200" b="0" i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b="0" i="0">
                <a:effectLst/>
                <a:latin typeface="+mn-lt"/>
                <a:ea typeface="+mn-ea"/>
                <a:cs typeface="+mn-cs"/>
                <a:sym typeface="Calibri"/>
              </a:rPr>
              <a:t>bind mounts</a:t>
            </a:r>
            <a:r>
              <a:rPr lang="zh-CN" altLang="en-US" sz="1200" b="0" i="0">
                <a:effectLst/>
                <a:latin typeface="+mn-lt"/>
                <a:ea typeface="+mn-ea"/>
                <a:cs typeface="+mn-cs"/>
                <a:sym typeface="Calibri"/>
              </a:rPr>
              <a:t>：意味着可以存储在宿主机系统的任意位置</a:t>
            </a:r>
            <a:endParaRPr lang="en-US" altLang="zh-CN" sz="1200" b="0" i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b="0" i="0" err="1">
                <a:effectLst/>
                <a:latin typeface="+mn-lt"/>
                <a:ea typeface="+mn-ea"/>
                <a:cs typeface="+mn-cs"/>
                <a:sym typeface="Calibri"/>
              </a:rPr>
              <a:t>tmpfs</a:t>
            </a:r>
            <a:r>
              <a:rPr lang="zh-CN" altLang="en-US" sz="1200" b="0" i="0">
                <a:effectLst/>
                <a:latin typeface="+mn-lt"/>
                <a:ea typeface="+mn-ea"/>
                <a:cs typeface="+mn-cs"/>
                <a:sym typeface="Calibri"/>
              </a:rPr>
              <a:t>：挂载存储在宿主机系统的内存中，而不会写入宿主机的文件系统</a:t>
            </a:r>
            <a:endParaRPr lang="en-US" altLang="zh-CN" sz="1200" b="0" i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en-US" altLang="zh-CN" sz="1200" b="0" i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/>
              <a:t># docker volume create </a:t>
            </a:r>
            <a:r>
              <a:rPr lang="en-US" altLang="zh-CN" err="1"/>
              <a:t>edc</a:t>
            </a:r>
            <a:r>
              <a:rPr lang="en-US" altLang="zh-CN"/>
              <a:t>-</a:t>
            </a:r>
            <a:r>
              <a:rPr lang="en-US" altLang="zh-CN" err="1"/>
              <a:t>nginx</a:t>
            </a:r>
            <a:r>
              <a:rPr lang="en-US" altLang="zh-CN"/>
              <a:t>-vol 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// 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创建一个自定义容器卷</a:t>
            </a:r>
            <a:r>
              <a:rPr lang="zh-CN" altLang="en-US"/>
              <a:t> </a:t>
            </a:r>
            <a:endParaRPr lang="en-US" altLang="zh-CN"/>
          </a:p>
          <a:p>
            <a:r>
              <a:rPr lang="en-US" altLang="zh-CN"/>
              <a:t># docker volume 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ls</a:t>
            </a:r>
            <a:r>
              <a:rPr lang="en-US" altLang="zh-CN"/>
              <a:t> 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// 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查看所有容器卷</a:t>
            </a:r>
            <a:endParaRPr lang="en-US" altLang="zh-CN" sz="120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/>
              <a:t># docker volume inspect </a:t>
            </a:r>
            <a:r>
              <a:rPr lang="en-US" altLang="zh-CN" err="1"/>
              <a:t>edc</a:t>
            </a:r>
            <a:r>
              <a:rPr lang="en-US" altLang="zh-CN"/>
              <a:t>-</a:t>
            </a:r>
            <a:r>
              <a:rPr lang="en-US" altLang="zh-CN" err="1"/>
              <a:t>nginx</a:t>
            </a:r>
            <a:r>
              <a:rPr lang="en-US" altLang="zh-CN"/>
              <a:t>-vol 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// 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查看指定容器卷详情信息</a:t>
            </a:r>
            <a:endParaRPr lang="en-US" altLang="zh-CN" sz="120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docker inspect -f {{.Mounts}} b1</a:t>
            </a:r>
          </a:p>
          <a:p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#docker volume rm</a:t>
            </a:r>
            <a:r>
              <a:rPr lang="en-US" altLang="zh-CN"/>
              <a:t> </a:t>
            </a:r>
            <a:r>
              <a:rPr lang="en-US" altLang="zh-CN" err="1"/>
              <a:t>edc</a:t>
            </a:r>
            <a:r>
              <a:rPr lang="en-US" altLang="zh-CN"/>
              <a:t>-</a:t>
            </a:r>
            <a:r>
              <a:rPr lang="en-US" altLang="zh-CN" err="1"/>
              <a:t>nginx</a:t>
            </a:r>
            <a:r>
              <a:rPr lang="en-US" altLang="zh-CN"/>
              <a:t>-vol 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// 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删除自定义数据卷</a:t>
            </a:r>
            <a:endParaRPr lang="en-US" altLang="zh-CN" sz="120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创建使用指定卷的容器</a:t>
            </a:r>
            <a:endParaRPr lang="en-US" altLang="zh-CN" sz="120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/>
              <a:t>docker run -d --name=</a:t>
            </a:r>
            <a:r>
              <a:rPr lang="en-US" altLang="zh-CN" err="1"/>
              <a:t>edc-nginx</a:t>
            </a:r>
            <a:r>
              <a:rPr lang="en-US" altLang="zh-CN"/>
              <a:t> -p 8800:80 -v </a:t>
            </a:r>
            <a:r>
              <a:rPr lang="en-US" altLang="zh-CN" err="1"/>
              <a:t>edc</a:t>
            </a:r>
            <a:r>
              <a:rPr lang="en-US" altLang="zh-CN"/>
              <a:t>-</a:t>
            </a:r>
            <a:r>
              <a:rPr lang="en-US" altLang="zh-CN" err="1"/>
              <a:t>nginx</a:t>
            </a:r>
            <a:r>
              <a:rPr lang="en-US" altLang="zh-CN"/>
              <a:t>-vol:/</a:t>
            </a:r>
            <a:r>
              <a:rPr lang="en-US" altLang="zh-CN" err="1"/>
              <a:t>usr</a:t>
            </a:r>
            <a:r>
              <a:rPr lang="en-US" altLang="zh-CN"/>
              <a:t>/share/</a:t>
            </a:r>
            <a:r>
              <a:rPr lang="en-US" altLang="zh-CN" err="1"/>
              <a:t>nginx</a:t>
            </a:r>
            <a:r>
              <a:rPr lang="en-US" altLang="zh-CN"/>
              <a:t>/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html 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nginx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   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注意：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-v 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后面只有一个目录名，则指的是在容器中目录，然后会自动创建一个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volume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与它对应。如果</a:t>
            </a:r>
            <a:r>
              <a:rPr lang="en-US" altLang="zh-CN" err="1"/>
              <a:t>edc</a:t>
            </a:r>
            <a:r>
              <a:rPr lang="en-US" altLang="zh-CN"/>
              <a:t>-</a:t>
            </a:r>
            <a:r>
              <a:rPr lang="en-US" altLang="zh-CN" err="1"/>
              <a:t>nginx</a:t>
            </a:r>
            <a:r>
              <a:rPr lang="en-US" altLang="zh-CN"/>
              <a:t>-vol</a:t>
            </a:r>
            <a:r>
              <a:rPr lang="zh-CN" altLang="en-US"/>
              <a:t>不存在，则会自动创建一个</a:t>
            </a:r>
            <a:r>
              <a:rPr lang="en-US" altLang="zh-CN"/>
              <a:t>volume</a:t>
            </a:r>
            <a:endParaRPr lang="en-US" altLang="zh-CN" sz="120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/>
              <a:t>docker run -d  --name=</a:t>
            </a:r>
            <a:r>
              <a:rPr lang="en-US" altLang="zh-CN" err="1"/>
              <a:t>edc-nginx</a:t>
            </a:r>
            <a:r>
              <a:rPr lang="en-US" altLang="zh-CN"/>
              <a:t> -v /app/</a:t>
            </a:r>
            <a:r>
              <a:rPr lang="en-US" altLang="zh-CN" err="1"/>
              <a:t>wwwroot</a:t>
            </a:r>
            <a:r>
              <a:rPr lang="en-US" altLang="zh-CN"/>
              <a:t>:/</a:t>
            </a:r>
            <a:r>
              <a:rPr lang="en-US" altLang="zh-CN" err="1"/>
              <a:t>usr</a:t>
            </a:r>
            <a:r>
              <a:rPr lang="en-US" altLang="zh-CN"/>
              <a:t>/share/</a:t>
            </a:r>
            <a:r>
              <a:rPr lang="en-US" altLang="zh-CN" err="1"/>
              <a:t>nginx</a:t>
            </a:r>
            <a:r>
              <a:rPr lang="en-US" altLang="zh-CN"/>
              <a:t>/html </a:t>
            </a:r>
            <a:r>
              <a:rPr lang="en-US" altLang="zh-CN" err="1"/>
              <a:t>nginx</a:t>
            </a:r>
            <a:endParaRPr lang="en-US" altLang="zh-CN"/>
          </a:p>
          <a:p>
            <a:endParaRPr lang="en-US" altLang="zh-CN"/>
          </a:p>
          <a:p>
            <a:r>
              <a:rPr lang="en-US" altLang="zh-CN" sz="1200" b="0" i="0">
                <a:effectLst/>
                <a:latin typeface="+mn-lt"/>
                <a:ea typeface="+mn-ea"/>
                <a:cs typeface="+mn-cs"/>
                <a:sym typeface="Calibri"/>
              </a:rPr>
              <a:t>docker rm -v </a:t>
            </a:r>
            <a:r>
              <a:rPr lang="zh-CN" altLang="en-US" sz="1200" b="0" i="0">
                <a:effectLst/>
                <a:latin typeface="+mn-lt"/>
                <a:ea typeface="+mn-ea"/>
                <a:cs typeface="+mn-cs"/>
                <a:sym typeface="Calibri"/>
              </a:rPr>
              <a:t>命令在删除容器时删除该容器的卷</a:t>
            </a:r>
            <a:endParaRPr lang="en-US" altLang="zh-CN" sz="1200" b="0" i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/>
              <a:t>docker volume prune</a:t>
            </a:r>
          </a:p>
          <a:p>
            <a:endParaRPr lang="en-US" altLang="zh-CN"/>
          </a:p>
          <a:p>
            <a:pPr marL="0" indent="0">
              <a:buNone/>
            </a:pPr>
            <a:r>
              <a:rPr lang="en-US" altLang="zh-CN" sz="1200"/>
              <a:t>docker cp c:/temp1 first:/data    </a:t>
            </a:r>
            <a:r>
              <a:rPr lang="zh-CN" altLang="en-US" sz="1200"/>
              <a:t>在主机与容器之间</a:t>
            </a:r>
            <a:r>
              <a:rPr lang="en-US" altLang="zh-CN" sz="1200"/>
              <a:t>COPY</a:t>
            </a:r>
          </a:p>
          <a:p>
            <a:pPr marL="0" indent="0">
              <a:buNone/>
            </a:pPr>
            <a:r>
              <a:rPr lang="en-US" altLang="zh-CN" sz="1200"/>
              <a:t>docker cp first:/data  /</a:t>
            </a:r>
            <a:r>
              <a:rPr lang="en-US" altLang="zh-CN" sz="1200" err="1"/>
              <a:t>tmp</a:t>
            </a:r>
            <a:endParaRPr lang="en-US" altLang="zh-CN" sz="120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708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注意针对容器导出，然后导入到镜像</a:t>
            </a:r>
          </a:p>
        </p:txBody>
      </p:sp>
    </p:spTree>
    <p:extLst>
      <p:ext uri="{BB962C8B-B14F-4D97-AF65-F5344CB8AC3E}">
        <p14:creationId xmlns:p14="http://schemas.microsoft.com/office/powerpoint/2010/main" val="1974145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 connect  NETWORK CONTAINER    Connect a container to a network</a:t>
            </a:r>
          </a:p>
          <a:p>
            <a:r>
              <a:rPr lang="en-US" altLang="zh-CN" b="1"/>
              <a:t>  create      </a:t>
            </a:r>
            <a:r>
              <a:rPr lang="en-US" altLang="zh-CN" b="1" err="1"/>
              <a:t>Create</a:t>
            </a:r>
            <a:r>
              <a:rPr lang="en-US" altLang="zh-CN" b="1"/>
              <a:t> a network</a:t>
            </a:r>
          </a:p>
          <a:p>
            <a:r>
              <a:rPr lang="en-US" altLang="zh-CN" b="1"/>
              <a:t>  disconnect  NETWORK CONTAINER  Disconnect a container from a network</a:t>
            </a:r>
          </a:p>
          <a:p>
            <a:r>
              <a:rPr lang="en-US" altLang="zh-CN" b="1"/>
              <a:t>  inspect     Display detailed information on one or more networks</a:t>
            </a:r>
          </a:p>
          <a:p>
            <a:r>
              <a:rPr lang="en-US" altLang="zh-CN" b="1"/>
              <a:t>  ls          List networks</a:t>
            </a:r>
          </a:p>
          <a:p>
            <a:r>
              <a:rPr lang="en-US" altLang="zh-CN" b="1"/>
              <a:t>  prune       Remove all unused networks</a:t>
            </a:r>
          </a:p>
          <a:p>
            <a:r>
              <a:rPr lang="en-US" altLang="zh-CN" b="1"/>
              <a:t>  rm          Remove one or more networks</a:t>
            </a:r>
          </a:p>
          <a:p>
            <a:endParaRPr lang="en-US" altLang="zh-CN" b="1"/>
          </a:p>
          <a:p>
            <a:r>
              <a:rPr lang="en-US" altLang="zh-CN"/>
              <a:t>docker network create my-network</a:t>
            </a:r>
          </a:p>
          <a:p>
            <a:pPr marL="0" indent="0">
              <a:buNone/>
            </a:pPr>
            <a:r>
              <a:rPr lang="en-US" altLang="zh-CN"/>
              <a:t>docker run --net=my-network --name mymongo -d mongo </a:t>
            </a:r>
          </a:p>
          <a:p>
            <a:pPr marL="0" indent="0">
              <a:buNone/>
            </a:pPr>
            <a:r>
              <a:rPr lang="en-US" altLang="zh-CN"/>
              <a:t>docker run --net=my-network  -it  --rm mongo mongo --host mymongo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079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2" name="Shape 7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08" name="Shape 8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3" name="Shape 8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u="sng">
              <a:solidFill>
                <a:srgbClr val="FF9900"/>
              </a:solidFill>
              <a:uFill>
                <a:solidFill>
                  <a:srgbClr val="FF9900"/>
                </a:solidFill>
              </a:uFill>
              <a:hlinkClick r:id="rId3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363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-P </a:t>
            </a:r>
            <a:r>
              <a:rPr lang="zh-CN" altLang="en-US"/>
              <a:t>是在</a:t>
            </a:r>
            <a:r>
              <a:rPr lang="en-US" altLang="zh-CN"/>
              <a:t>Dockerfile</a:t>
            </a:r>
            <a:r>
              <a:rPr lang="zh-CN" altLang="en-US"/>
              <a:t>中使用了命令</a:t>
            </a:r>
            <a:r>
              <a:rPr lang="en-US" altLang="zh-CN"/>
              <a:t>expose</a:t>
            </a:r>
            <a:r>
              <a:rPr lang="zh-CN" altLang="en-US"/>
              <a:t>时才起作用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872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571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docker run --rm -v C:\codec\hw:/hw -w /</a:t>
            </a:r>
            <a:r>
              <a:rPr lang="en-US" altLang="zh-CN" err="1"/>
              <a:t>hw</a:t>
            </a:r>
            <a:r>
              <a:rPr lang="en-US" altLang="zh-CN"/>
              <a:t> –it --name=server gcc</a:t>
            </a:r>
          </a:p>
          <a:p>
            <a:r>
              <a:rPr lang="en-US" altLang="zh-CN"/>
              <a:t>docker run --rm -v C:\codec\hw:/hw -w /hw –it --name=client gcc</a:t>
            </a:r>
          </a:p>
          <a:p>
            <a:endParaRPr lang="en-US" altLang="zh-CN"/>
          </a:p>
          <a:p>
            <a:endParaRPr lang="en-US" altLang="zh-CN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docker run --rm -v C:\codec\hw:/hw -w /hw –it  gcc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193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docker run --name mymongo -d mongo</a:t>
            </a:r>
          </a:p>
          <a:p>
            <a:pPr marL="0" indent="0">
              <a:buNone/>
            </a:pPr>
            <a:r>
              <a:rPr lang="en-US" altLang="zh-CN"/>
              <a:t>docker run -it --link mymongo:taozs --rm mongo mongo --host taozs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310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/>
          </p:nvPr>
        </p:nvSpPr>
        <p:spPr>
          <a:xfrm>
            <a:off x="585634" y="274639"/>
            <a:ext cx="8229840" cy="1143001"/>
          </a:xfrm>
          <a:prstGeom prst="rect">
            <a:avLst/>
          </a:prstGeom>
        </p:spPr>
        <p:txBody>
          <a:bodyPr lIns="34280" tIns="34280" rIns="34280" bIns="34280"/>
          <a:lstStyle/>
          <a:p>
            <a:r>
              <a:t>标题文本</a:t>
            </a:r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标题文本"/>
          <p:cNvSpPr txBox="1">
            <a:spLocks noGrp="1"/>
          </p:cNvSpPr>
          <p:nvPr>
            <p:ph type="title"/>
          </p:nvPr>
        </p:nvSpPr>
        <p:spPr>
          <a:xfrm>
            <a:off x="755650" y="369035"/>
            <a:ext cx="7632700" cy="745784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297018"/>
            <a:ext cx="7596000" cy="4800002"/>
          </a:xfrm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  <a:defRPr sz="2400"/>
            </a:lvl1pPr>
            <a:lvl2pPr marL="800100" indent="-342900">
              <a:buClr>
                <a:srgbClr val="777777"/>
              </a:buClr>
              <a:defRPr sz="2400"/>
            </a:lvl2pPr>
            <a:lvl3pPr marL="1219200" indent="-304800">
              <a:buClr>
                <a:srgbClr val="777777"/>
              </a:buClr>
              <a:defRPr sz="2400"/>
            </a:lvl3pPr>
            <a:lvl4pPr marL="1714500" indent="-342900">
              <a:buClr>
                <a:srgbClr val="777777"/>
              </a:buClr>
              <a:defRPr sz="2400"/>
            </a:lvl4pPr>
            <a:lvl5pPr marL="2220685" indent="-391885">
              <a:buClr>
                <a:srgbClr val="777777"/>
              </a:buClr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75931" y="6509742"/>
            <a:ext cx="290867" cy="305105"/>
          </a:xfrm>
          <a:prstGeom prst="rect">
            <a:avLst/>
          </a:prstGeom>
        </p:spPr>
        <p:txBody>
          <a:bodyPr lIns="19201" tIns="19201" rIns="19201" bIns="19201" anchor="t"/>
          <a:lstStyle>
            <a:lvl1pPr algn="l"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标题文本</a:t>
            </a:r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9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755650" y="325438"/>
            <a:ext cx="7632700" cy="871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628775"/>
            <a:ext cx="7632700" cy="4194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0070" tIns="40070" rIns="40070" bIns="4007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7" r:id="rId6"/>
    <p:sldLayoutId id="2147483659" r:id="rId7"/>
    <p:sldLayoutId id="2147483661" r:id="rId8"/>
    <p:sldLayoutId id="2147483662" r:id="rId9"/>
    <p:sldLayoutId id="2147483663" r:id="rId10"/>
    <p:sldLayoutId id="2147483665" r:id="rId11"/>
    <p:sldLayoutId id="2147483667" r:id="rId12"/>
    <p:sldLayoutId id="2147483669" r:id="rId13"/>
    <p:sldLayoutId id="2147483670" r:id="rId14"/>
    <p:sldLayoutId id="2147483671" r:id="rId15"/>
    <p:sldLayoutId id="2147483672" r:id="rId16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6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1pPr>
      <a:lvl2pPr marL="774700" marR="0" indent="-3175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p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2pPr>
      <a:lvl3pPr marL="1200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■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3pPr>
      <a:lvl4pPr marL="1698171" marR="0" indent="-326571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–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4pPr>
      <a:lvl5pPr marL="2209800" marR="0" indent="-3810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5pPr>
      <a:lvl6pPr marL="25717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6pPr>
      <a:lvl7pPr marL="30289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7pPr>
      <a:lvl8pPr marL="3486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8pPr>
      <a:lvl9pPr marL="39433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标题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/>
              <a:t>2021-</a:t>
            </a:r>
            <a:r>
              <a:rPr lang="zh-CN" altLang="en-US"/>
              <a:t>服务端开发</a:t>
            </a:r>
            <a:endParaRPr b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213" name="副标题 11"/>
          <p:cNvSpPr txBox="1">
            <a:spLocks noGrp="1"/>
          </p:cNvSpPr>
          <p:nvPr>
            <p:ph type="body" sz="quarter" idx="1"/>
          </p:nvPr>
        </p:nvSpPr>
        <p:spPr>
          <a:xfrm>
            <a:off x="1763687" y="3068959"/>
            <a:ext cx="5320682" cy="492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pPr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节   容器概念、</a:t>
            </a:r>
            <a:r>
              <a:rPr lang="en-US" altLang="zh-CN"/>
              <a:t>docker</a:t>
            </a:r>
            <a:r>
              <a:rPr lang="zh-CN" altLang="en-US"/>
              <a:t>命令使用</a:t>
            </a:r>
            <a:endParaRPr>
              <a:latin typeface="黑体"/>
              <a:ea typeface="黑体"/>
              <a:cs typeface="黑体"/>
              <a:sym typeface="黑体"/>
            </a:endParaRPr>
          </a:p>
        </p:txBody>
      </p:sp>
    </p:spTree>
  </p:cSld>
  <p:clrMapOvr>
    <a:masterClrMapping/>
  </p:clrMapOvr>
  <p:transition spd="med" advClick="0" advTm="8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D3334-FC92-49DE-B73B-D67F028E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练习： </a:t>
            </a:r>
            <a:r>
              <a:rPr lang="en-US" altLang="zh-CN"/>
              <a:t>Redis</a:t>
            </a:r>
            <a:r>
              <a:rPr lang="zh-CN" altLang="en-US"/>
              <a:t>的启动和访问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9AAE9-EE63-426C-BD02-4CB6C486D67C}"/>
              </a:ext>
            </a:extLst>
          </p:cNvPr>
          <p:cNvSpPr txBox="1">
            <a:spLocks/>
          </p:cNvSpPr>
          <p:nvPr/>
        </p:nvSpPr>
        <p:spPr>
          <a:xfrm>
            <a:off x="827584" y="1822361"/>
            <a:ext cx="7704856" cy="419892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None/>
            </a:pPr>
            <a:r>
              <a:rPr lang="en-US" altLang="zh-CN"/>
              <a:t>docker pull </a:t>
            </a:r>
            <a:r>
              <a:rPr lang="en-US" altLang="zh-CN" err="1"/>
              <a:t>redis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docker run -d --name </a:t>
            </a:r>
            <a:r>
              <a:rPr lang="en-US" altLang="zh-CN" err="1"/>
              <a:t>myredis</a:t>
            </a:r>
            <a:r>
              <a:rPr lang="en-US" altLang="zh-CN"/>
              <a:t>  </a:t>
            </a:r>
            <a:r>
              <a:rPr lang="en-US" altLang="zh-CN" err="1"/>
              <a:t>redis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docker run -it --rm --link </a:t>
            </a:r>
            <a:r>
              <a:rPr lang="en-US" altLang="zh-CN" err="1"/>
              <a:t>myredis:taozs</a:t>
            </a:r>
            <a:r>
              <a:rPr lang="en-US" altLang="zh-CN"/>
              <a:t> </a:t>
            </a:r>
            <a:r>
              <a:rPr lang="en-US" altLang="zh-CN" err="1"/>
              <a:t>redis</a:t>
            </a:r>
            <a:r>
              <a:rPr lang="en-US" altLang="zh-CN"/>
              <a:t> </a:t>
            </a:r>
            <a:r>
              <a:rPr lang="en-US" altLang="zh-CN" err="1"/>
              <a:t>redis</a:t>
            </a:r>
            <a:r>
              <a:rPr lang="en-US" altLang="zh-CN"/>
              <a:t>-cli -h </a:t>
            </a:r>
            <a:r>
              <a:rPr lang="en-US" altLang="zh-CN" err="1"/>
              <a:t>taozs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40990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D3334-FC92-49DE-B73B-D67F028E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练习： </a:t>
            </a:r>
            <a:r>
              <a:rPr lang="en-US" altLang="zh-CN" err="1"/>
              <a:t>mysql</a:t>
            </a:r>
            <a:r>
              <a:rPr lang="zh-CN" altLang="en-US"/>
              <a:t>的启动和访问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9AAE9-EE63-426C-BD02-4CB6C486D67C}"/>
              </a:ext>
            </a:extLst>
          </p:cNvPr>
          <p:cNvSpPr txBox="1">
            <a:spLocks/>
          </p:cNvSpPr>
          <p:nvPr/>
        </p:nvSpPr>
        <p:spPr>
          <a:xfrm>
            <a:off x="683568" y="1628801"/>
            <a:ext cx="7920880" cy="43924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zh-CN"/>
              <a:t>docker pull mysql:5.7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/>
              <a:t>docker run --name my-</a:t>
            </a:r>
            <a:r>
              <a:rPr lang="en-US" altLang="zh-CN" err="1"/>
              <a:t>mysql</a:t>
            </a:r>
            <a:r>
              <a:rPr lang="en-US" altLang="zh-CN"/>
              <a:t> -e MYSQL_ROOT_PASSWORD=exampledb20 -d mysql:5.7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/>
              <a:t>docker run -it --rm --link </a:t>
            </a:r>
            <a:r>
              <a:rPr lang="en-US" altLang="zh-CN" err="1"/>
              <a:t>my-mysql:taozs</a:t>
            </a:r>
            <a:r>
              <a:rPr lang="en-US" altLang="zh-CN"/>
              <a:t> mysql </a:t>
            </a:r>
            <a:r>
              <a:rPr lang="en-US" altLang="zh-CN" err="1"/>
              <a:t>mysql</a:t>
            </a:r>
            <a:r>
              <a:rPr lang="en-US" altLang="zh-CN"/>
              <a:t> –</a:t>
            </a:r>
            <a:r>
              <a:rPr lang="en-US" altLang="zh-CN" err="1"/>
              <a:t>htaozs</a:t>
            </a:r>
            <a:r>
              <a:rPr lang="en-US" altLang="zh-CN"/>
              <a:t> -</a:t>
            </a:r>
            <a:r>
              <a:rPr lang="en-US" altLang="zh-CN" err="1"/>
              <a:t>uroot</a:t>
            </a:r>
            <a:r>
              <a:rPr lang="en-US" altLang="zh-CN"/>
              <a:t> -pexampledb20</a:t>
            </a:r>
          </a:p>
        </p:txBody>
      </p:sp>
    </p:spTree>
    <p:extLst>
      <p:ext uri="{BB962C8B-B14F-4D97-AF65-F5344CB8AC3E}">
        <p14:creationId xmlns:p14="http://schemas.microsoft.com/office/powerpoint/2010/main" val="192652884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D3334-FC92-49DE-B73B-D67F028E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359509"/>
            <a:ext cx="7632700" cy="871538"/>
          </a:xfrm>
        </p:spPr>
        <p:txBody>
          <a:bodyPr>
            <a:normAutofit/>
          </a:bodyPr>
          <a:lstStyle/>
          <a:p>
            <a:r>
              <a:rPr lang="zh-CN" altLang="en-US"/>
              <a:t>镜像分层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9AAE9-EE63-426C-BD02-4CB6C486D67C}"/>
              </a:ext>
            </a:extLst>
          </p:cNvPr>
          <p:cNvSpPr txBox="1">
            <a:spLocks/>
          </p:cNvSpPr>
          <p:nvPr/>
        </p:nvSpPr>
        <p:spPr>
          <a:xfrm>
            <a:off x="896785" y="1338498"/>
            <a:ext cx="6912768" cy="8715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zh-CN" altLang="en-US"/>
              <a:t>写时复制</a:t>
            </a:r>
            <a:r>
              <a:rPr lang="en-US" altLang="zh-CN"/>
              <a:t>(COW, Copy-On- Write)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C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780F07-FD7E-44F0-90FA-76DF9A26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348880"/>
            <a:ext cx="62865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76496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D3334-FC92-49DE-B73B-D67F028E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数据卷</a:t>
            </a:r>
            <a:r>
              <a:rPr lang="en-US" altLang="zh-CN"/>
              <a:t>(Volume)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9AAE9-EE63-426C-BD02-4CB6C486D67C}"/>
              </a:ext>
            </a:extLst>
          </p:cNvPr>
          <p:cNvSpPr txBox="1">
            <a:spLocks/>
          </p:cNvSpPr>
          <p:nvPr/>
        </p:nvSpPr>
        <p:spPr>
          <a:xfrm>
            <a:off x="683568" y="1412776"/>
            <a:ext cx="7920880" cy="460851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zh-CN"/>
              <a:t>Docker-managed volume</a:t>
            </a:r>
            <a:r>
              <a:rPr lang="zh-CN" altLang="en-US"/>
              <a:t>（</a:t>
            </a:r>
            <a:r>
              <a:rPr lang="en-US" altLang="zh-CN"/>
              <a:t>docker</a:t>
            </a:r>
            <a:r>
              <a:rPr lang="zh-CN" altLang="en-US"/>
              <a:t>管理卷）</a:t>
            </a:r>
            <a:endParaRPr lang="en-US" altLang="zh-CN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/>
              <a:t>Bind mount volume</a:t>
            </a:r>
            <a:r>
              <a:rPr lang="zh-CN" altLang="en-US"/>
              <a:t>（绑定挂载卷）</a:t>
            </a:r>
            <a:endParaRPr lang="en-US" altLang="zh-C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C9EF72E-564B-48CE-83D3-1FB7775BB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82" y="2852936"/>
            <a:ext cx="76009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93792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39027-5269-4B7E-808C-E0D245B2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26" y="548680"/>
            <a:ext cx="7632700" cy="727298"/>
          </a:xfrm>
        </p:spPr>
        <p:txBody>
          <a:bodyPr/>
          <a:lstStyle/>
          <a:p>
            <a:r>
              <a:rPr lang="zh-CN" altLang="en-US"/>
              <a:t>导出和导入容器镜像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B9E250-301B-40F7-8D17-44E23C84725E}"/>
              </a:ext>
            </a:extLst>
          </p:cNvPr>
          <p:cNvSpPr txBox="1">
            <a:spLocks/>
          </p:cNvSpPr>
          <p:nvPr/>
        </p:nvSpPr>
        <p:spPr>
          <a:xfrm>
            <a:off x="755576" y="1556792"/>
            <a:ext cx="8280920" cy="280831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None/>
            </a:pPr>
            <a:r>
              <a:rPr lang="en-US" altLang="zh-CN"/>
              <a:t>docker export 1e560fca3906 &gt; ubuntu.tar</a:t>
            </a:r>
          </a:p>
          <a:p>
            <a:pPr marL="0" indent="0">
              <a:buNone/>
            </a:pPr>
            <a:r>
              <a:rPr lang="zh-CN" altLang="en-US"/>
              <a:t>导出容器 </a:t>
            </a:r>
            <a:r>
              <a:rPr lang="en-US" altLang="zh-CN"/>
              <a:t>1e560fca3906 </a:t>
            </a:r>
            <a:r>
              <a:rPr lang="zh-CN" altLang="en-US"/>
              <a:t>快照到本地文件 </a:t>
            </a:r>
            <a:r>
              <a:rPr lang="en-US" altLang="zh-CN"/>
              <a:t>ubuntu.tar</a:t>
            </a:r>
          </a:p>
          <a:p>
            <a:pPr marL="0" indent="0">
              <a:buNone/>
            </a:pPr>
            <a:r>
              <a:rPr lang="en-US" altLang="zh-CN"/>
              <a:t>docker import ubuntu.tar test/ubuntu:v1</a:t>
            </a:r>
          </a:p>
          <a:p>
            <a:pPr marL="0" indent="0">
              <a:buNone/>
            </a:pPr>
            <a:r>
              <a:rPr lang="zh-CN" altLang="en-US"/>
              <a:t>将快照文件 </a:t>
            </a:r>
            <a:r>
              <a:rPr lang="en-US" altLang="zh-CN"/>
              <a:t>ubuntu.tar </a:t>
            </a:r>
            <a:r>
              <a:rPr lang="zh-CN" altLang="en-US"/>
              <a:t>导入到镜像 </a:t>
            </a:r>
            <a:r>
              <a:rPr lang="en-US" altLang="zh-CN"/>
              <a:t>test/ubuntu:v1</a:t>
            </a:r>
          </a:p>
          <a:p>
            <a:pPr marL="0" indent="0">
              <a:buNone/>
            </a:pPr>
            <a:r>
              <a:rPr lang="en-US" altLang="zh-CN"/>
              <a:t> docker import http://example.com/exampleimage.tgz example/</a:t>
            </a:r>
            <a:r>
              <a:rPr lang="en-US" altLang="zh-CN" err="1"/>
              <a:t>imagerepo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613900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83B3C-E01F-4FAD-85E8-D919C54E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67518"/>
            <a:ext cx="7632700" cy="871538"/>
          </a:xfr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</a:rPr>
              <a:t>容器网络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F04D396-8F1D-4A3C-B0DA-6DED5FFF5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924944"/>
            <a:ext cx="3707453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26C517D-2357-4CF9-B1FA-537094256640}"/>
              </a:ext>
            </a:extLst>
          </p:cNvPr>
          <p:cNvSpPr txBox="1">
            <a:spLocks/>
          </p:cNvSpPr>
          <p:nvPr/>
        </p:nvSpPr>
        <p:spPr>
          <a:xfrm>
            <a:off x="755650" y="939057"/>
            <a:ext cx="7344742" cy="19858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none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网络，</a:t>
            </a:r>
            <a:r>
              <a:rPr lang="en-US" altLang="zh-CN"/>
              <a:t>--net=none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host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网络，</a:t>
            </a:r>
            <a:r>
              <a:rPr lang="en-US" altLang="zh-CN"/>
              <a:t>--net=host</a:t>
            </a:r>
            <a:endParaRPr lang="zh-CN" altLang="en-US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bridge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网络，</a:t>
            </a:r>
            <a:r>
              <a:rPr lang="en-US" altLang="zh-CN"/>
              <a:t>--net=bridge  </a:t>
            </a:r>
            <a:r>
              <a:rPr lang="zh-CN" altLang="en-US"/>
              <a:t>，</a:t>
            </a:r>
            <a:r>
              <a:rPr lang="en-US" altLang="zh-CN"/>
              <a:t> docker0 </a:t>
            </a:r>
            <a:r>
              <a:rPr lang="zh-CN" altLang="en-US"/>
              <a:t>的 </a:t>
            </a:r>
            <a:r>
              <a:rPr lang="en-US" altLang="zh-CN" err="1"/>
              <a:t>linux</a:t>
            </a:r>
            <a:r>
              <a:rPr lang="en-US" altLang="zh-CN"/>
              <a:t> bridge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container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模式，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--net=</a:t>
            </a:r>
            <a:r>
              <a:rPr lang="en-US" altLang="zh-CN" err="1">
                <a:latin typeface="黑体"/>
                <a:ea typeface="黑体"/>
                <a:cs typeface="黑体"/>
                <a:sym typeface="黑体"/>
              </a:rPr>
              <a:t>container:NAME_or_ID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7589230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extBox 1"/>
          <p:cNvSpPr txBox="1"/>
          <p:nvPr/>
        </p:nvSpPr>
        <p:spPr>
          <a:xfrm>
            <a:off x="3635895" y="2708919"/>
            <a:ext cx="165618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谢谢！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矩形 91"/>
          <p:cNvSpPr/>
          <p:nvPr/>
        </p:nvSpPr>
        <p:spPr>
          <a:xfrm>
            <a:off x="4309621" y="1196751"/>
            <a:ext cx="4236161" cy="496456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lIns="45719" rIns="45719"/>
          <a:lstStyle/>
          <a:p>
            <a:pPr algn="ctr">
              <a:defRPr sz="1000">
                <a:solidFill>
                  <a:srgbClr val="D9D9D9"/>
                </a:solidFill>
                <a:latin typeface="华文细黑"/>
                <a:ea typeface="华文细黑"/>
                <a:cs typeface="华文细黑"/>
                <a:sym typeface="华文细黑"/>
              </a:defRPr>
            </a:pPr>
            <a:endParaRPr/>
          </a:p>
        </p:txBody>
      </p:sp>
      <p:sp>
        <p:nvSpPr>
          <p:cNvPr id="519" name="矩形 89"/>
          <p:cNvSpPr/>
          <p:nvPr/>
        </p:nvSpPr>
        <p:spPr>
          <a:xfrm>
            <a:off x="228540" y="1340767"/>
            <a:ext cx="2481297" cy="3973288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lIns="45719" rIns="45719"/>
          <a:lstStyle/>
          <a:p>
            <a:pPr algn="ctr">
              <a:defRPr sz="1000">
                <a:solidFill>
                  <a:srgbClr val="D9D9D9"/>
                </a:solidFill>
                <a:latin typeface="华文细黑"/>
                <a:ea typeface="华文细黑"/>
                <a:cs typeface="华文细黑"/>
                <a:sym typeface="华文细黑"/>
              </a:defRPr>
            </a:pPr>
            <a:endParaRPr/>
          </a:p>
        </p:txBody>
      </p:sp>
      <p:sp>
        <p:nvSpPr>
          <p:cNvPr id="520" name="Rectangle 2"/>
          <p:cNvSpPr txBox="1">
            <a:spLocks noGrp="1"/>
          </p:cNvSpPr>
          <p:nvPr>
            <p:ph type="title"/>
          </p:nvPr>
        </p:nvSpPr>
        <p:spPr>
          <a:xfrm>
            <a:off x="395288" y="44449"/>
            <a:ext cx="7745411" cy="568738"/>
          </a:xfrm>
          <a:prstGeom prst="rect">
            <a:avLst/>
          </a:prstGeom>
        </p:spPr>
        <p:txBody>
          <a:bodyPr/>
          <a:lstStyle>
            <a:lvl1pPr defTabSz="673176"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什么是容器</a:t>
            </a:r>
          </a:p>
        </p:txBody>
      </p:sp>
      <p:grpSp>
        <p:nvGrpSpPr>
          <p:cNvPr id="523" name="矩形 150"/>
          <p:cNvGrpSpPr/>
          <p:nvPr/>
        </p:nvGrpSpPr>
        <p:grpSpPr>
          <a:xfrm>
            <a:off x="366918" y="3128747"/>
            <a:ext cx="432086" cy="366714"/>
            <a:chOff x="0" y="0"/>
            <a:chExt cx="432085" cy="366713"/>
          </a:xfrm>
        </p:grpSpPr>
        <p:sp>
          <p:nvSpPr>
            <p:cNvPr id="521" name="矩形"/>
            <p:cNvSpPr/>
            <p:nvPr/>
          </p:nvSpPr>
          <p:spPr>
            <a:xfrm>
              <a:off x="-1" y="-1"/>
              <a:ext cx="432087" cy="366715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22" name="/"/>
            <p:cNvSpPr txBox="1"/>
            <p:nvPr/>
          </p:nvSpPr>
          <p:spPr>
            <a:xfrm>
              <a:off x="-1" y="61436"/>
              <a:ext cx="432087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/</a:t>
              </a:r>
            </a:p>
          </p:txBody>
        </p:sp>
      </p:grpSp>
      <p:grpSp>
        <p:nvGrpSpPr>
          <p:cNvPr id="526" name="矩形 151"/>
          <p:cNvGrpSpPr/>
          <p:nvPr/>
        </p:nvGrpSpPr>
        <p:grpSpPr>
          <a:xfrm>
            <a:off x="1245370" y="1647928"/>
            <a:ext cx="432086" cy="243841"/>
            <a:chOff x="0" y="0"/>
            <a:chExt cx="432085" cy="243840"/>
          </a:xfrm>
        </p:grpSpPr>
        <p:sp>
          <p:nvSpPr>
            <p:cNvPr id="524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525" name="bin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bin</a:t>
              </a:r>
            </a:p>
          </p:txBody>
        </p:sp>
      </p:grpSp>
      <p:grpSp>
        <p:nvGrpSpPr>
          <p:cNvPr id="529" name="矩形 152"/>
          <p:cNvGrpSpPr/>
          <p:nvPr/>
        </p:nvGrpSpPr>
        <p:grpSpPr>
          <a:xfrm>
            <a:off x="1245370" y="1919390"/>
            <a:ext cx="432086" cy="243841"/>
            <a:chOff x="0" y="0"/>
            <a:chExt cx="432085" cy="243840"/>
          </a:xfrm>
        </p:grpSpPr>
        <p:sp>
          <p:nvSpPr>
            <p:cNvPr id="527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528" name="boot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boot</a:t>
              </a:r>
            </a:p>
          </p:txBody>
        </p:sp>
      </p:grpSp>
      <p:grpSp>
        <p:nvGrpSpPr>
          <p:cNvPr id="532" name="矩形 153"/>
          <p:cNvGrpSpPr/>
          <p:nvPr/>
        </p:nvGrpSpPr>
        <p:grpSpPr>
          <a:xfrm>
            <a:off x="1245370" y="2200378"/>
            <a:ext cx="432086" cy="243841"/>
            <a:chOff x="0" y="0"/>
            <a:chExt cx="432085" cy="243840"/>
          </a:xfrm>
        </p:grpSpPr>
        <p:sp>
          <p:nvSpPr>
            <p:cNvPr id="530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531" name="dev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dev</a:t>
              </a:r>
            </a:p>
          </p:txBody>
        </p:sp>
      </p:grpSp>
      <p:grpSp>
        <p:nvGrpSpPr>
          <p:cNvPr id="535" name="矩形 154"/>
          <p:cNvGrpSpPr/>
          <p:nvPr/>
        </p:nvGrpSpPr>
        <p:grpSpPr>
          <a:xfrm>
            <a:off x="1245370" y="2471046"/>
            <a:ext cx="432086" cy="243841"/>
            <a:chOff x="0" y="0"/>
            <a:chExt cx="432085" cy="243840"/>
          </a:xfrm>
        </p:grpSpPr>
        <p:sp>
          <p:nvSpPr>
            <p:cNvPr id="533" name="矩形"/>
            <p:cNvSpPr/>
            <p:nvPr/>
          </p:nvSpPr>
          <p:spPr>
            <a:xfrm>
              <a:off x="0" y="3650"/>
              <a:ext cx="432086" cy="236539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534" name="etc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etc</a:t>
              </a:r>
            </a:p>
          </p:txBody>
        </p:sp>
      </p:grpSp>
      <p:grpSp>
        <p:nvGrpSpPr>
          <p:cNvPr id="538" name="矩形 155"/>
          <p:cNvGrpSpPr/>
          <p:nvPr/>
        </p:nvGrpSpPr>
        <p:grpSpPr>
          <a:xfrm>
            <a:off x="1245370" y="2742509"/>
            <a:ext cx="432086" cy="243841"/>
            <a:chOff x="0" y="0"/>
            <a:chExt cx="432085" cy="243840"/>
          </a:xfrm>
        </p:grpSpPr>
        <p:sp>
          <p:nvSpPr>
            <p:cNvPr id="536" name="矩形"/>
            <p:cNvSpPr/>
            <p:nvPr/>
          </p:nvSpPr>
          <p:spPr>
            <a:xfrm>
              <a:off x="0" y="3651"/>
              <a:ext cx="432086" cy="236537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537" name="home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home</a:t>
              </a:r>
            </a:p>
          </p:txBody>
        </p:sp>
      </p:grpSp>
      <p:grpSp>
        <p:nvGrpSpPr>
          <p:cNvPr id="541" name="矩形 156"/>
          <p:cNvGrpSpPr/>
          <p:nvPr/>
        </p:nvGrpSpPr>
        <p:grpSpPr>
          <a:xfrm>
            <a:off x="1245370" y="3022703"/>
            <a:ext cx="432086" cy="243841"/>
            <a:chOff x="0" y="0"/>
            <a:chExt cx="432085" cy="243840"/>
          </a:xfrm>
        </p:grpSpPr>
        <p:sp>
          <p:nvSpPr>
            <p:cNvPr id="539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540" name="lib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lib</a:t>
              </a:r>
            </a:p>
          </p:txBody>
        </p:sp>
      </p:grpSp>
      <p:grpSp>
        <p:nvGrpSpPr>
          <p:cNvPr id="544" name="矩形 157"/>
          <p:cNvGrpSpPr/>
          <p:nvPr/>
        </p:nvGrpSpPr>
        <p:grpSpPr>
          <a:xfrm>
            <a:off x="1245370" y="3284640"/>
            <a:ext cx="432086" cy="243841"/>
            <a:chOff x="0" y="0"/>
            <a:chExt cx="432085" cy="243840"/>
          </a:xfrm>
        </p:grpSpPr>
        <p:sp>
          <p:nvSpPr>
            <p:cNvPr id="542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43" name="mnt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mnt</a:t>
              </a:r>
            </a:p>
          </p:txBody>
        </p:sp>
      </p:grpSp>
      <p:grpSp>
        <p:nvGrpSpPr>
          <p:cNvPr id="547" name="矩形 158"/>
          <p:cNvGrpSpPr/>
          <p:nvPr/>
        </p:nvGrpSpPr>
        <p:grpSpPr>
          <a:xfrm>
            <a:off x="1245370" y="3556103"/>
            <a:ext cx="432086" cy="243841"/>
            <a:chOff x="0" y="0"/>
            <a:chExt cx="432085" cy="243840"/>
          </a:xfrm>
        </p:grpSpPr>
        <p:sp>
          <p:nvSpPr>
            <p:cNvPr id="545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546" name="root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root</a:t>
              </a:r>
            </a:p>
          </p:txBody>
        </p:sp>
      </p:grpSp>
      <p:grpSp>
        <p:nvGrpSpPr>
          <p:cNvPr id="550" name="矩形 159"/>
          <p:cNvGrpSpPr/>
          <p:nvPr/>
        </p:nvGrpSpPr>
        <p:grpSpPr>
          <a:xfrm>
            <a:off x="1245370" y="3837090"/>
            <a:ext cx="432086" cy="243841"/>
            <a:chOff x="0" y="0"/>
            <a:chExt cx="432085" cy="243840"/>
          </a:xfrm>
        </p:grpSpPr>
        <p:sp>
          <p:nvSpPr>
            <p:cNvPr id="548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49" name="sbin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sbin</a:t>
              </a:r>
            </a:p>
          </p:txBody>
        </p:sp>
      </p:grpSp>
      <p:grpSp>
        <p:nvGrpSpPr>
          <p:cNvPr id="553" name="矩形 160"/>
          <p:cNvGrpSpPr/>
          <p:nvPr/>
        </p:nvGrpSpPr>
        <p:grpSpPr>
          <a:xfrm>
            <a:off x="1245370" y="4099028"/>
            <a:ext cx="432086" cy="243841"/>
            <a:chOff x="0" y="0"/>
            <a:chExt cx="432085" cy="243840"/>
          </a:xfrm>
        </p:grpSpPr>
        <p:sp>
          <p:nvSpPr>
            <p:cNvPr id="551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52" name="tmp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tmp</a:t>
              </a:r>
            </a:p>
          </p:txBody>
        </p:sp>
      </p:grpSp>
      <p:grpSp>
        <p:nvGrpSpPr>
          <p:cNvPr id="556" name="矩形 161"/>
          <p:cNvGrpSpPr/>
          <p:nvPr/>
        </p:nvGrpSpPr>
        <p:grpSpPr>
          <a:xfrm>
            <a:off x="1245370" y="4370490"/>
            <a:ext cx="432086" cy="243841"/>
            <a:chOff x="0" y="0"/>
            <a:chExt cx="432085" cy="243840"/>
          </a:xfrm>
        </p:grpSpPr>
        <p:sp>
          <p:nvSpPr>
            <p:cNvPr id="554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55" name="usr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usr</a:t>
              </a:r>
            </a:p>
          </p:txBody>
        </p:sp>
      </p:grpSp>
      <p:grpSp>
        <p:nvGrpSpPr>
          <p:cNvPr id="559" name="矩形 162"/>
          <p:cNvGrpSpPr/>
          <p:nvPr/>
        </p:nvGrpSpPr>
        <p:grpSpPr>
          <a:xfrm>
            <a:off x="1245370" y="4641159"/>
            <a:ext cx="432086" cy="243841"/>
            <a:chOff x="0" y="0"/>
            <a:chExt cx="432085" cy="243840"/>
          </a:xfrm>
        </p:grpSpPr>
        <p:sp>
          <p:nvSpPr>
            <p:cNvPr id="557" name="矩形"/>
            <p:cNvSpPr/>
            <p:nvPr/>
          </p:nvSpPr>
          <p:spPr>
            <a:xfrm>
              <a:off x="0" y="3651"/>
              <a:ext cx="432086" cy="236537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58" name="var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var</a:t>
              </a:r>
            </a:p>
          </p:txBody>
        </p:sp>
      </p:grpSp>
      <p:grpSp>
        <p:nvGrpSpPr>
          <p:cNvPr id="562" name="矩形 163"/>
          <p:cNvGrpSpPr/>
          <p:nvPr/>
        </p:nvGrpSpPr>
        <p:grpSpPr>
          <a:xfrm>
            <a:off x="1942894" y="2578203"/>
            <a:ext cx="432086" cy="243841"/>
            <a:chOff x="0" y="0"/>
            <a:chExt cx="432085" cy="243840"/>
          </a:xfrm>
        </p:grpSpPr>
        <p:sp>
          <p:nvSpPr>
            <p:cNvPr id="560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61" name="lizf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lizf</a:t>
              </a:r>
            </a:p>
          </p:txBody>
        </p:sp>
      </p:grpSp>
      <p:grpSp>
        <p:nvGrpSpPr>
          <p:cNvPr id="565" name="矩形 164"/>
          <p:cNvGrpSpPr/>
          <p:nvPr/>
        </p:nvGrpSpPr>
        <p:grpSpPr>
          <a:xfrm>
            <a:off x="1942894" y="2962378"/>
            <a:ext cx="432086" cy="243841"/>
            <a:chOff x="0" y="0"/>
            <a:chExt cx="432085" cy="243840"/>
          </a:xfrm>
        </p:grpSpPr>
        <p:sp>
          <p:nvSpPr>
            <p:cNvPr id="563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564" name="who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who</a:t>
              </a:r>
            </a:p>
          </p:txBody>
        </p:sp>
      </p:grpSp>
      <p:sp>
        <p:nvSpPr>
          <p:cNvPr id="702" name="直接连接符 165"/>
          <p:cNvSpPr/>
          <p:nvPr/>
        </p:nvSpPr>
        <p:spPr>
          <a:xfrm>
            <a:off x="690111" y="1893594"/>
            <a:ext cx="700818" cy="12303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03" name="直接连接符 166"/>
          <p:cNvSpPr/>
          <p:nvPr/>
        </p:nvSpPr>
        <p:spPr>
          <a:xfrm>
            <a:off x="713000" y="2165056"/>
            <a:ext cx="662872" cy="9589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04" name="直接连接符 167"/>
          <p:cNvSpPr/>
          <p:nvPr/>
        </p:nvSpPr>
        <p:spPr>
          <a:xfrm>
            <a:off x="749915" y="2446044"/>
            <a:ext cx="601674" cy="677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05" name="直接连接符 168"/>
          <p:cNvSpPr/>
          <p:nvPr/>
        </p:nvSpPr>
        <p:spPr>
          <a:xfrm>
            <a:off x="803877" y="2715917"/>
            <a:ext cx="507346" cy="415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06" name="直接连接符 169"/>
          <p:cNvSpPr/>
          <p:nvPr/>
        </p:nvSpPr>
        <p:spPr>
          <a:xfrm>
            <a:off x="803877" y="2976955"/>
            <a:ext cx="436731" cy="222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07" name="直接连接符 170"/>
          <p:cNvSpPr/>
          <p:nvPr/>
        </p:nvSpPr>
        <p:spPr>
          <a:xfrm>
            <a:off x="803877" y="3186721"/>
            <a:ext cx="436731" cy="83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08" name="直接连接符 171"/>
          <p:cNvSpPr/>
          <p:nvPr/>
        </p:nvSpPr>
        <p:spPr>
          <a:xfrm>
            <a:off x="803877" y="3335858"/>
            <a:ext cx="436731" cy="46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09" name="直接连接符 172"/>
          <p:cNvSpPr/>
          <p:nvPr/>
        </p:nvSpPr>
        <p:spPr>
          <a:xfrm>
            <a:off x="803877" y="3404127"/>
            <a:ext cx="436731" cy="181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10" name="直接连接符 173"/>
          <p:cNvSpPr/>
          <p:nvPr/>
        </p:nvSpPr>
        <p:spPr>
          <a:xfrm>
            <a:off x="803877" y="3474791"/>
            <a:ext cx="489283" cy="360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575" name="直接连接符 174"/>
          <p:cNvSpPr/>
          <p:nvPr/>
        </p:nvSpPr>
        <p:spPr>
          <a:xfrm>
            <a:off x="799002" y="3312897"/>
            <a:ext cx="446369" cy="917576"/>
          </a:xfrm>
          <a:prstGeom prst="line">
            <a:avLst/>
          </a:pr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711" name="直接连接符 175"/>
          <p:cNvSpPr/>
          <p:nvPr/>
        </p:nvSpPr>
        <p:spPr>
          <a:xfrm>
            <a:off x="722969" y="3500222"/>
            <a:ext cx="646227" cy="868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12" name="直接连接符 176"/>
          <p:cNvSpPr/>
          <p:nvPr/>
        </p:nvSpPr>
        <p:spPr>
          <a:xfrm>
            <a:off x="696851" y="3500222"/>
            <a:ext cx="690028" cy="113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13" name="直接连接符 177"/>
          <p:cNvSpPr/>
          <p:nvPr/>
        </p:nvSpPr>
        <p:spPr>
          <a:xfrm>
            <a:off x="1682329" y="2752135"/>
            <a:ext cx="255804" cy="60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14" name="直接连接符 178"/>
          <p:cNvSpPr/>
          <p:nvPr/>
        </p:nvSpPr>
        <p:spPr>
          <a:xfrm>
            <a:off x="1682329" y="2934065"/>
            <a:ext cx="255804" cy="8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grpSp>
        <p:nvGrpSpPr>
          <p:cNvPr id="582" name="矩形 179"/>
          <p:cNvGrpSpPr/>
          <p:nvPr/>
        </p:nvGrpSpPr>
        <p:grpSpPr>
          <a:xfrm>
            <a:off x="4424317" y="2876550"/>
            <a:ext cx="432086" cy="366714"/>
            <a:chOff x="0" y="0"/>
            <a:chExt cx="432085" cy="366713"/>
          </a:xfrm>
        </p:grpSpPr>
        <p:sp>
          <p:nvSpPr>
            <p:cNvPr id="580" name="矩形"/>
            <p:cNvSpPr/>
            <p:nvPr/>
          </p:nvSpPr>
          <p:spPr>
            <a:xfrm>
              <a:off x="-1" y="-1"/>
              <a:ext cx="432087" cy="366715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81" name="/"/>
            <p:cNvSpPr txBox="1"/>
            <p:nvPr/>
          </p:nvSpPr>
          <p:spPr>
            <a:xfrm>
              <a:off x="-1" y="61436"/>
              <a:ext cx="432087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/</a:t>
              </a:r>
            </a:p>
          </p:txBody>
        </p:sp>
      </p:grpSp>
      <p:grpSp>
        <p:nvGrpSpPr>
          <p:cNvPr id="585" name="矩形 180"/>
          <p:cNvGrpSpPr/>
          <p:nvPr/>
        </p:nvGrpSpPr>
        <p:grpSpPr>
          <a:xfrm>
            <a:off x="5302768" y="1395731"/>
            <a:ext cx="432086" cy="243841"/>
            <a:chOff x="0" y="0"/>
            <a:chExt cx="432085" cy="243840"/>
          </a:xfrm>
        </p:grpSpPr>
        <p:sp>
          <p:nvSpPr>
            <p:cNvPr id="583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584" name="bin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bin</a:t>
              </a:r>
            </a:p>
          </p:txBody>
        </p:sp>
      </p:grpSp>
      <p:grpSp>
        <p:nvGrpSpPr>
          <p:cNvPr id="588" name="矩形 181"/>
          <p:cNvGrpSpPr/>
          <p:nvPr/>
        </p:nvGrpSpPr>
        <p:grpSpPr>
          <a:xfrm>
            <a:off x="5302768" y="1667193"/>
            <a:ext cx="432086" cy="243841"/>
            <a:chOff x="0" y="0"/>
            <a:chExt cx="432085" cy="243840"/>
          </a:xfrm>
        </p:grpSpPr>
        <p:sp>
          <p:nvSpPr>
            <p:cNvPr id="586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587" name="boot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boot</a:t>
              </a:r>
            </a:p>
          </p:txBody>
        </p:sp>
      </p:grpSp>
      <p:grpSp>
        <p:nvGrpSpPr>
          <p:cNvPr id="591" name="矩形 182"/>
          <p:cNvGrpSpPr/>
          <p:nvPr/>
        </p:nvGrpSpPr>
        <p:grpSpPr>
          <a:xfrm>
            <a:off x="5302768" y="1948181"/>
            <a:ext cx="432086" cy="243841"/>
            <a:chOff x="0" y="0"/>
            <a:chExt cx="432085" cy="243840"/>
          </a:xfrm>
        </p:grpSpPr>
        <p:sp>
          <p:nvSpPr>
            <p:cNvPr id="589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590" name="dev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dev</a:t>
              </a:r>
            </a:p>
          </p:txBody>
        </p:sp>
      </p:grpSp>
      <p:grpSp>
        <p:nvGrpSpPr>
          <p:cNvPr id="594" name="矩形 183"/>
          <p:cNvGrpSpPr/>
          <p:nvPr/>
        </p:nvGrpSpPr>
        <p:grpSpPr>
          <a:xfrm>
            <a:off x="5302768" y="2218849"/>
            <a:ext cx="432086" cy="243841"/>
            <a:chOff x="0" y="0"/>
            <a:chExt cx="432085" cy="243840"/>
          </a:xfrm>
        </p:grpSpPr>
        <p:sp>
          <p:nvSpPr>
            <p:cNvPr id="592" name="矩形"/>
            <p:cNvSpPr/>
            <p:nvPr/>
          </p:nvSpPr>
          <p:spPr>
            <a:xfrm>
              <a:off x="0" y="3650"/>
              <a:ext cx="432086" cy="236539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593" name="etc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etc</a:t>
              </a:r>
            </a:p>
          </p:txBody>
        </p:sp>
      </p:grpSp>
      <p:grpSp>
        <p:nvGrpSpPr>
          <p:cNvPr id="597" name="矩形 184"/>
          <p:cNvGrpSpPr/>
          <p:nvPr/>
        </p:nvGrpSpPr>
        <p:grpSpPr>
          <a:xfrm>
            <a:off x="5302768" y="2490312"/>
            <a:ext cx="432086" cy="243841"/>
            <a:chOff x="0" y="0"/>
            <a:chExt cx="432085" cy="243840"/>
          </a:xfrm>
        </p:grpSpPr>
        <p:sp>
          <p:nvSpPr>
            <p:cNvPr id="595" name="矩形"/>
            <p:cNvSpPr/>
            <p:nvPr/>
          </p:nvSpPr>
          <p:spPr>
            <a:xfrm>
              <a:off x="0" y="3651"/>
              <a:ext cx="432086" cy="236537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596" name="home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home</a:t>
              </a:r>
            </a:p>
          </p:txBody>
        </p:sp>
      </p:grpSp>
      <p:grpSp>
        <p:nvGrpSpPr>
          <p:cNvPr id="600" name="矩形 185"/>
          <p:cNvGrpSpPr/>
          <p:nvPr/>
        </p:nvGrpSpPr>
        <p:grpSpPr>
          <a:xfrm>
            <a:off x="5302768" y="2770506"/>
            <a:ext cx="432086" cy="243841"/>
            <a:chOff x="0" y="0"/>
            <a:chExt cx="432085" cy="243840"/>
          </a:xfrm>
        </p:grpSpPr>
        <p:sp>
          <p:nvSpPr>
            <p:cNvPr id="598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599" name="lib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lib</a:t>
              </a:r>
            </a:p>
          </p:txBody>
        </p:sp>
      </p:grpSp>
      <p:grpSp>
        <p:nvGrpSpPr>
          <p:cNvPr id="603" name="矩形 186"/>
          <p:cNvGrpSpPr/>
          <p:nvPr/>
        </p:nvGrpSpPr>
        <p:grpSpPr>
          <a:xfrm>
            <a:off x="5302768" y="3032443"/>
            <a:ext cx="432086" cy="243841"/>
            <a:chOff x="0" y="0"/>
            <a:chExt cx="432085" cy="243840"/>
          </a:xfrm>
        </p:grpSpPr>
        <p:sp>
          <p:nvSpPr>
            <p:cNvPr id="601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602" name="mnt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mnt</a:t>
              </a:r>
            </a:p>
          </p:txBody>
        </p:sp>
      </p:grpSp>
      <p:grpSp>
        <p:nvGrpSpPr>
          <p:cNvPr id="606" name="矩形 187"/>
          <p:cNvGrpSpPr/>
          <p:nvPr/>
        </p:nvGrpSpPr>
        <p:grpSpPr>
          <a:xfrm>
            <a:off x="5302768" y="3303906"/>
            <a:ext cx="432086" cy="243841"/>
            <a:chOff x="0" y="0"/>
            <a:chExt cx="432085" cy="243840"/>
          </a:xfrm>
        </p:grpSpPr>
        <p:sp>
          <p:nvSpPr>
            <p:cNvPr id="604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605" name="root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root</a:t>
              </a:r>
            </a:p>
          </p:txBody>
        </p:sp>
      </p:grpSp>
      <p:grpSp>
        <p:nvGrpSpPr>
          <p:cNvPr id="609" name="矩形 188"/>
          <p:cNvGrpSpPr/>
          <p:nvPr/>
        </p:nvGrpSpPr>
        <p:grpSpPr>
          <a:xfrm>
            <a:off x="5302768" y="3584893"/>
            <a:ext cx="432086" cy="243841"/>
            <a:chOff x="0" y="0"/>
            <a:chExt cx="432085" cy="243840"/>
          </a:xfrm>
        </p:grpSpPr>
        <p:sp>
          <p:nvSpPr>
            <p:cNvPr id="607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608" name="sbin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sbin</a:t>
              </a:r>
            </a:p>
          </p:txBody>
        </p:sp>
      </p:grpSp>
      <p:grpSp>
        <p:nvGrpSpPr>
          <p:cNvPr id="612" name="矩形 189"/>
          <p:cNvGrpSpPr/>
          <p:nvPr/>
        </p:nvGrpSpPr>
        <p:grpSpPr>
          <a:xfrm>
            <a:off x="5302768" y="3846831"/>
            <a:ext cx="432086" cy="243841"/>
            <a:chOff x="0" y="0"/>
            <a:chExt cx="432085" cy="243840"/>
          </a:xfrm>
        </p:grpSpPr>
        <p:sp>
          <p:nvSpPr>
            <p:cNvPr id="610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611" name="tmp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tmp</a:t>
              </a:r>
            </a:p>
          </p:txBody>
        </p:sp>
      </p:grpSp>
      <p:grpSp>
        <p:nvGrpSpPr>
          <p:cNvPr id="615" name="矩形 190"/>
          <p:cNvGrpSpPr/>
          <p:nvPr/>
        </p:nvGrpSpPr>
        <p:grpSpPr>
          <a:xfrm>
            <a:off x="5302768" y="4118293"/>
            <a:ext cx="432086" cy="243841"/>
            <a:chOff x="0" y="0"/>
            <a:chExt cx="432085" cy="243840"/>
          </a:xfrm>
        </p:grpSpPr>
        <p:sp>
          <p:nvSpPr>
            <p:cNvPr id="613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614" name="usr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usr</a:t>
              </a:r>
            </a:p>
          </p:txBody>
        </p:sp>
      </p:grpSp>
      <p:grpSp>
        <p:nvGrpSpPr>
          <p:cNvPr id="618" name="矩形 191"/>
          <p:cNvGrpSpPr/>
          <p:nvPr/>
        </p:nvGrpSpPr>
        <p:grpSpPr>
          <a:xfrm>
            <a:off x="5302768" y="4388962"/>
            <a:ext cx="432086" cy="243841"/>
            <a:chOff x="0" y="0"/>
            <a:chExt cx="432085" cy="243840"/>
          </a:xfrm>
        </p:grpSpPr>
        <p:sp>
          <p:nvSpPr>
            <p:cNvPr id="616" name="矩形"/>
            <p:cNvSpPr/>
            <p:nvPr/>
          </p:nvSpPr>
          <p:spPr>
            <a:xfrm>
              <a:off x="0" y="3651"/>
              <a:ext cx="432086" cy="236537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617" name="var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var</a:t>
              </a:r>
            </a:p>
          </p:txBody>
        </p:sp>
      </p:grpSp>
      <p:grpSp>
        <p:nvGrpSpPr>
          <p:cNvPr id="621" name="矩形 192"/>
          <p:cNvGrpSpPr/>
          <p:nvPr/>
        </p:nvGrpSpPr>
        <p:grpSpPr>
          <a:xfrm>
            <a:off x="6000293" y="2326006"/>
            <a:ext cx="432086" cy="243841"/>
            <a:chOff x="0" y="0"/>
            <a:chExt cx="432085" cy="243840"/>
          </a:xfrm>
        </p:grpSpPr>
        <p:sp>
          <p:nvSpPr>
            <p:cNvPr id="619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620" name="lizf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lizf</a:t>
              </a:r>
            </a:p>
          </p:txBody>
        </p:sp>
      </p:grpSp>
      <p:grpSp>
        <p:nvGrpSpPr>
          <p:cNvPr id="624" name="矩形 193"/>
          <p:cNvGrpSpPr/>
          <p:nvPr/>
        </p:nvGrpSpPr>
        <p:grpSpPr>
          <a:xfrm>
            <a:off x="6000293" y="2710181"/>
            <a:ext cx="432086" cy="243841"/>
            <a:chOff x="0" y="0"/>
            <a:chExt cx="432085" cy="243840"/>
          </a:xfrm>
        </p:grpSpPr>
        <p:sp>
          <p:nvSpPr>
            <p:cNvPr id="622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623" name="who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who</a:t>
              </a:r>
            </a:p>
          </p:txBody>
        </p:sp>
      </p:grpSp>
      <p:sp>
        <p:nvSpPr>
          <p:cNvPr id="715" name="直接连接符 194"/>
          <p:cNvSpPr/>
          <p:nvPr/>
        </p:nvSpPr>
        <p:spPr>
          <a:xfrm>
            <a:off x="4747510" y="1641397"/>
            <a:ext cx="700818" cy="12303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16" name="直接连接符 195"/>
          <p:cNvSpPr/>
          <p:nvPr/>
        </p:nvSpPr>
        <p:spPr>
          <a:xfrm>
            <a:off x="4770399" y="1912859"/>
            <a:ext cx="662872" cy="9589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17" name="直接连接符 196"/>
          <p:cNvSpPr/>
          <p:nvPr/>
        </p:nvSpPr>
        <p:spPr>
          <a:xfrm>
            <a:off x="4807315" y="2193847"/>
            <a:ext cx="601673" cy="677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18" name="直接连接符 197"/>
          <p:cNvSpPr/>
          <p:nvPr/>
        </p:nvSpPr>
        <p:spPr>
          <a:xfrm>
            <a:off x="4861276" y="2463720"/>
            <a:ext cx="507346" cy="415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19" name="直接连接符 198"/>
          <p:cNvSpPr/>
          <p:nvPr/>
        </p:nvSpPr>
        <p:spPr>
          <a:xfrm>
            <a:off x="4861276" y="2724758"/>
            <a:ext cx="436731" cy="222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20" name="直接连接符 199"/>
          <p:cNvSpPr/>
          <p:nvPr/>
        </p:nvSpPr>
        <p:spPr>
          <a:xfrm>
            <a:off x="4861276" y="2934524"/>
            <a:ext cx="436731" cy="83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21" name="直接连接符 200"/>
          <p:cNvSpPr/>
          <p:nvPr/>
        </p:nvSpPr>
        <p:spPr>
          <a:xfrm>
            <a:off x="4861276" y="3083661"/>
            <a:ext cx="436731" cy="46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22" name="直接连接符 201"/>
          <p:cNvSpPr/>
          <p:nvPr/>
        </p:nvSpPr>
        <p:spPr>
          <a:xfrm>
            <a:off x="4861276" y="3151930"/>
            <a:ext cx="436731" cy="181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23" name="直接连接符 202"/>
          <p:cNvSpPr/>
          <p:nvPr/>
        </p:nvSpPr>
        <p:spPr>
          <a:xfrm>
            <a:off x="4861276" y="3222594"/>
            <a:ext cx="489283" cy="360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634" name="直接连接符 203"/>
          <p:cNvSpPr/>
          <p:nvPr/>
        </p:nvSpPr>
        <p:spPr>
          <a:xfrm>
            <a:off x="4856400" y="3060699"/>
            <a:ext cx="446369" cy="917577"/>
          </a:xfrm>
          <a:prstGeom prst="line">
            <a:avLst/>
          </a:pr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724" name="直接连接符 204"/>
          <p:cNvSpPr/>
          <p:nvPr/>
        </p:nvSpPr>
        <p:spPr>
          <a:xfrm>
            <a:off x="4780368" y="3248025"/>
            <a:ext cx="646227" cy="868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25" name="直接连接符 205"/>
          <p:cNvSpPr/>
          <p:nvPr/>
        </p:nvSpPr>
        <p:spPr>
          <a:xfrm>
            <a:off x="4754250" y="3248025"/>
            <a:ext cx="690028" cy="113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26" name="直接连接符 206"/>
          <p:cNvSpPr/>
          <p:nvPr/>
        </p:nvSpPr>
        <p:spPr>
          <a:xfrm>
            <a:off x="5739728" y="2499938"/>
            <a:ext cx="255804" cy="60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27" name="直接连接符 207"/>
          <p:cNvSpPr/>
          <p:nvPr/>
        </p:nvSpPr>
        <p:spPr>
          <a:xfrm>
            <a:off x="5739728" y="2681868"/>
            <a:ext cx="255804" cy="8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grpSp>
        <p:nvGrpSpPr>
          <p:cNvPr id="641" name="矩形 208"/>
          <p:cNvGrpSpPr/>
          <p:nvPr/>
        </p:nvGrpSpPr>
        <p:grpSpPr>
          <a:xfrm>
            <a:off x="7048961" y="3057049"/>
            <a:ext cx="432085" cy="243841"/>
            <a:chOff x="0" y="0"/>
            <a:chExt cx="432083" cy="243840"/>
          </a:xfrm>
        </p:grpSpPr>
        <p:sp>
          <p:nvSpPr>
            <p:cNvPr id="639" name="矩形"/>
            <p:cNvSpPr/>
            <p:nvPr/>
          </p:nvSpPr>
          <p:spPr>
            <a:xfrm>
              <a:off x="0" y="3650"/>
              <a:ext cx="432084" cy="236539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640" name="home"/>
            <p:cNvSpPr txBox="1"/>
            <p:nvPr/>
          </p:nvSpPr>
          <p:spPr>
            <a:xfrm>
              <a:off x="0" y="0"/>
              <a:ext cx="432084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home</a:t>
              </a:r>
            </a:p>
          </p:txBody>
        </p:sp>
      </p:grpSp>
      <p:grpSp>
        <p:nvGrpSpPr>
          <p:cNvPr id="644" name="矩形 209"/>
          <p:cNvGrpSpPr/>
          <p:nvPr/>
        </p:nvGrpSpPr>
        <p:grpSpPr>
          <a:xfrm>
            <a:off x="7048961" y="3328512"/>
            <a:ext cx="432085" cy="243841"/>
            <a:chOff x="0" y="0"/>
            <a:chExt cx="432083" cy="243840"/>
          </a:xfrm>
        </p:grpSpPr>
        <p:sp>
          <p:nvSpPr>
            <p:cNvPr id="642" name="矩形"/>
            <p:cNvSpPr/>
            <p:nvPr/>
          </p:nvSpPr>
          <p:spPr>
            <a:xfrm>
              <a:off x="0" y="3651"/>
              <a:ext cx="432084" cy="236537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643" name="…"/>
            <p:cNvSpPr txBox="1"/>
            <p:nvPr/>
          </p:nvSpPr>
          <p:spPr>
            <a:xfrm>
              <a:off x="0" y="0"/>
              <a:ext cx="432084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…</a:t>
              </a:r>
            </a:p>
          </p:txBody>
        </p:sp>
      </p:grpSp>
      <p:grpSp>
        <p:nvGrpSpPr>
          <p:cNvPr id="647" name="矩形 210"/>
          <p:cNvGrpSpPr/>
          <p:nvPr/>
        </p:nvGrpSpPr>
        <p:grpSpPr>
          <a:xfrm>
            <a:off x="7048961" y="3602355"/>
            <a:ext cx="432085" cy="243841"/>
            <a:chOff x="0" y="0"/>
            <a:chExt cx="432083" cy="243840"/>
          </a:xfrm>
        </p:grpSpPr>
        <p:sp>
          <p:nvSpPr>
            <p:cNvPr id="645" name="矩形"/>
            <p:cNvSpPr/>
            <p:nvPr/>
          </p:nvSpPr>
          <p:spPr>
            <a:xfrm>
              <a:off x="0" y="2857"/>
              <a:ext cx="432084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646" name="lib"/>
            <p:cNvSpPr txBox="1"/>
            <p:nvPr/>
          </p:nvSpPr>
          <p:spPr>
            <a:xfrm>
              <a:off x="0" y="0"/>
              <a:ext cx="432084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lib</a:t>
              </a:r>
            </a:p>
          </p:txBody>
        </p:sp>
      </p:grpSp>
      <p:grpSp>
        <p:nvGrpSpPr>
          <p:cNvPr id="650" name="矩形 211"/>
          <p:cNvGrpSpPr/>
          <p:nvPr/>
        </p:nvGrpSpPr>
        <p:grpSpPr>
          <a:xfrm>
            <a:off x="7048961" y="3880168"/>
            <a:ext cx="432085" cy="243841"/>
            <a:chOff x="0" y="0"/>
            <a:chExt cx="432083" cy="243840"/>
          </a:xfrm>
        </p:grpSpPr>
        <p:sp>
          <p:nvSpPr>
            <p:cNvPr id="648" name="矩形"/>
            <p:cNvSpPr/>
            <p:nvPr/>
          </p:nvSpPr>
          <p:spPr>
            <a:xfrm>
              <a:off x="0" y="2857"/>
              <a:ext cx="432084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649" name="…"/>
            <p:cNvSpPr txBox="1"/>
            <p:nvPr/>
          </p:nvSpPr>
          <p:spPr>
            <a:xfrm>
              <a:off x="0" y="0"/>
              <a:ext cx="432084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…</a:t>
              </a:r>
            </a:p>
          </p:txBody>
        </p:sp>
      </p:grpSp>
      <p:grpSp>
        <p:nvGrpSpPr>
          <p:cNvPr id="653" name="矩形 212"/>
          <p:cNvGrpSpPr/>
          <p:nvPr/>
        </p:nvGrpSpPr>
        <p:grpSpPr>
          <a:xfrm>
            <a:off x="7048961" y="4151630"/>
            <a:ext cx="432085" cy="243841"/>
            <a:chOff x="0" y="0"/>
            <a:chExt cx="432083" cy="243840"/>
          </a:xfrm>
        </p:grpSpPr>
        <p:sp>
          <p:nvSpPr>
            <p:cNvPr id="651" name="矩形"/>
            <p:cNvSpPr/>
            <p:nvPr/>
          </p:nvSpPr>
          <p:spPr>
            <a:xfrm>
              <a:off x="0" y="2857"/>
              <a:ext cx="432084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652" name="var"/>
            <p:cNvSpPr txBox="1"/>
            <p:nvPr/>
          </p:nvSpPr>
          <p:spPr>
            <a:xfrm>
              <a:off x="0" y="0"/>
              <a:ext cx="432084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var</a:t>
              </a:r>
            </a:p>
          </p:txBody>
        </p:sp>
      </p:grpSp>
      <p:grpSp>
        <p:nvGrpSpPr>
          <p:cNvPr id="656" name="矩形 213"/>
          <p:cNvGrpSpPr/>
          <p:nvPr/>
        </p:nvGrpSpPr>
        <p:grpSpPr>
          <a:xfrm>
            <a:off x="7048961" y="4781868"/>
            <a:ext cx="432085" cy="243841"/>
            <a:chOff x="0" y="0"/>
            <a:chExt cx="432083" cy="243840"/>
          </a:xfrm>
        </p:grpSpPr>
        <p:sp>
          <p:nvSpPr>
            <p:cNvPr id="654" name="矩形"/>
            <p:cNvSpPr/>
            <p:nvPr/>
          </p:nvSpPr>
          <p:spPr>
            <a:xfrm>
              <a:off x="0" y="2857"/>
              <a:ext cx="432084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655" name="home"/>
            <p:cNvSpPr txBox="1"/>
            <p:nvPr/>
          </p:nvSpPr>
          <p:spPr>
            <a:xfrm>
              <a:off x="0" y="0"/>
              <a:ext cx="432084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home</a:t>
              </a:r>
            </a:p>
          </p:txBody>
        </p:sp>
      </p:grpSp>
      <p:grpSp>
        <p:nvGrpSpPr>
          <p:cNvPr id="659" name="矩形 214"/>
          <p:cNvGrpSpPr/>
          <p:nvPr/>
        </p:nvGrpSpPr>
        <p:grpSpPr>
          <a:xfrm>
            <a:off x="7048961" y="5053331"/>
            <a:ext cx="432085" cy="243841"/>
            <a:chOff x="0" y="0"/>
            <a:chExt cx="432083" cy="243840"/>
          </a:xfrm>
        </p:grpSpPr>
        <p:sp>
          <p:nvSpPr>
            <p:cNvPr id="657" name="矩形"/>
            <p:cNvSpPr/>
            <p:nvPr/>
          </p:nvSpPr>
          <p:spPr>
            <a:xfrm>
              <a:off x="0" y="2857"/>
              <a:ext cx="432084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658" name="…"/>
            <p:cNvSpPr txBox="1"/>
            <p:nvPr/>
          </p:nvSpPr>
          <p:spPr>
            <a:xfrm>
              <a:off x="0" y="0"/>
              <a:ext cx="432084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…</a:t>
              </a:r>
            </a:p>
          </p:txBody>
        </p:sp>
      </p:grpSp>
      <p:grpSp>
        <p:nvGrpSpPr>
          <p:cNvPr id="662" name="矩形 215"/>
          <p:cNvGrpSpPr/>
          <p:nvPr/>
        </p:nvGrpSpPr>
        <p:grpSpPr>
          <a:xfrm>
            <a:off x="7048961" y="5334318"/>
            <a:ext cx="432085" cy="243841"/>
            <a:chOff x="0" y="0"/>
            <a:chExt cx="432083" cy="243840"/>
          </a:xfrm>
        </p:grpSpPr>
        <p:sp>
          <p:nvSpPr>
            <p:cNvPr id="660" name="矩形"/>
            <p:cNvSpPr/>
            <p:nvPr/>
          </p:nvSpPr>
          <p:spPr>
            <a:xfrm>
              <a:off x="0" y="2857"/>
              <a:ext cx="432084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661" name="lib"/>
            <p:cNvSpPr txBox="1"/>
            <p:nvPr/>
          </p:nvSpPr>
          <p:spPr>
            <a:xfrm>
              <a:off x="0" y="0"/>
              <a:ext cx="432084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lib</a:t>
              </a:r>
            </a:p>
          </p:txBody>
        </p:sp>
      </p:grpSp>
      <p:grpSp>
        <p:nvGrpSpPr>
          <p:cNvPr id="665" name="矩形 216"/>
          <p:cNvGrpSpPr/>
          <p:nvPr/>
        </p:nvGrpSpPr>
        <p:grpSpPr>
          <a:xfrm>
            <a:off x="7048961" y="5605781"/>
            <a:ext cx="432085" cy="243841"/>
            <a:chOff x="0" y="0"/>
            <a:chExt cx="432083" cy="243840"/>
          </a:xfrm>
        </p:grpSpPr>
        <p:sp>
          <p:nvSpPr>
            <p:cNvPr id="663" name="矩形"/>
            <p:cNvSpPr/>
            <p:nvPr/>
          </p:nvSpPr>
          <p:spPr>
            <a:xfrm>
              <a:off x="0" y="2857"/>
              <a:ext cx="432084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664" name="…"/>
            <p:cNvSpPr txBox="1"/>
            <p:nvPr/>
          </p:nvSpPr>
          <p:spPr>
            <a:xfrm>
              <a:off x="0" y="0"/>
              <a:ext cx="432084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…</a:t>
              </a:r>
            </a:p>
          </p:txBody>
        </p:sp>
      </p:grpSp>
      <p:grpSp>
        <p:nvGrpSpPr>
          <p:cNvPr id="668" name="矩形 217"/>
          <p:cNvGrpSpPr/>
          <p:nvPr/>
        </p:nvGrpSpPr>
        <p:grpSpPr>
          <a:xfrm>
            <a:off x="7048961" y="5876449"/>
            <a:ext cx="432085" cy="243841"/>
            <a:chOff x="0" y="0"/>
            <a:chExt cx="432083" cy="243840"/>
          </a:xfrm>
        </p:grpSpPr>
        <p:sp>
          <p:nvSpPr>
            <p:cNvPr id="666" name="矩形"/>
            <p:cNvSpPr/>
            <p:nvPr/>
          </p:nvSpPr>
          <p:spPr>
            <a:xfrm>
              <a:off x="0" y="3650"/>
              <a:ext cx="432084" cy="236539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667" name="var"/>
            <p:cNvSpPr txBox="1"/>
            <p:nvPr/>
          </p:nvSpPr>
          <p:spPr>
            <a:xfrm>
              <a:off x="0" y="0"/>
              <a:ext cx="432084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var</a:t>
              </a:r>
            </a:p>
          </p:txBody>
        </p:sp>
      </p:grpSp>
      <p:sp>
        <p:nvSpPr>
          <p:cNvPr id="728" name="直接连接符 218"/>
          <p:cNvSpPr/>
          <p:nvPr/>
        </p:nvSpPr>
        <p:spPr>
          <a:xfrm>
            <a:off x="5729062" y="4125834"/>
            <a:ext cx="447344" cy="261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29" name="直接连接符 219"/>
          <p:cNvSpPr/>
          <p:nvPr/>
        </p:nvSpPr>
        <p:spPr>
          <a:xfrm>
            <a:off x="5678855" y="4633833"/>
            <a:ext cx="547603" cy="420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grpSp>
        <p:nvGrpSpPr>
          <p:cNvPr id="673" name="矩形 220"/>
          <p:cNvGrpSpPr/>
          <p:nvPr/>
        </p:nvGrpSpPr>
        <p:grpSpPr>
          <a:xfrm>
            <a:off x="6171698" y="3880168"/>
            <a:ext cx="432086" cy="243841"/>
            <a:chOff x="0" y="0"/>
            <a:chExt cx="432085" cy="243840"/>
          </a:xfrm>
        </p:grpSpPr>
        <p:sp>
          <p:nvSpPr>
            <p:cNvPr id="671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672" name="root1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root1</a:t>
              </a:r>
            </a:p>
          </p:txBody>
        </p:sp>
      </p:grpSp>
      <p:grpSp>
        <p:nvGrpSpPr>
          <p:cNvPr id="676" name="矩形 221"/>
          <p:cNvGrpSpPr/>
          <p:nvPr/>
        </p:nvGrpSpPr>
        <p:grpSpPr>
          <a:xfrm>
            <a:off x="6171698" y="5056506"/>
            <a:ext cx="432086" cy="243841"/>
            <a:chOff x="0" y="0"/>
            <a:chExt cx="432085" cy="243840"/>
          </a:xfrm>
        </p:grpSpPr>
        <p:sp>
          <p:nvSpPr>
            <p:cNvPr id="674" name="矩形"/>
            <p:cNvSpPr/>
            <p:nvPr/>
          </p:nvSpPr>
          <p:spPr>
            <a:xfrm>
              <a:off x="0" y="2857"/>
              <a:ext cx="432086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675" name="root2"/>
            <p:cNvSpPr txBox="1"/>
            <p:nvPr/>
          </p:nvSpPr>
          <p:spPr>
            <a:xfrm>
              <a:off x="0" y="0"/>
              <a:ext cx="432086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root2</a:t>
              </a:r>
            </a:p>
          </p:txBody>
        </p:sp>
      </p:grpSp>
      <p:sp>
        <p:nvSpPr>
          <p:cNvPr id="730" name="直接连接符 222"/>
          <p:cNvSpPr/>
          <p:nvPr/>
        </p:nvSpPr>
        <p:spPr>
          <a:xfrm>
            <a:off x="6519795" y="3301920"/>
            <a:ext cx="614170" cy="576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678" name="直接连接符 223"/>
          <p:cNvSpPr/>
          <p:nvPr/>
        </p:nvSpPr>
        <p:spPr>
          <a:xfrm flipV="1">
            <a:off x="6603783" y="3449637"/>
            <a:ext cx="445179" cy="546101"/>
          </a:xfrm>
          <a:prstGeom prst="line">
            <a:avLst/>
          </a:pr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731" name="直接连接符 224"/>
          <p:cNvSpPr/>
          <p:nvPr/>
        </p:nvSpPr>
        <p:spPr>
          <a:xfrm>
            <a:off x="6608658" y="3794200"/>
            <a:ext cx="435542" cy="137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32" name="直接连接符 225"/>
          <p:cNvSpPr/>
          <p:nvPr/>
        </p:nvSpPr>
        <p:spPr>
          <a:xfrm>
            <a:off x="6608658" y="4002088"/>
            <a:ext cx="435542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0"/>
                </a:moveTo>
                <a:cubicBezTo>
                  <a:pt x="7200" y="21600"/>
                  <a:pt x="14400" y="21600"/>
                  <a:pt x="21600" y="0"/>
                </a:cubicBez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33" name="直接连接符 226"/>
          <p:cNvSpPr/>
          <p:nvPr/>
        </p:nvSpPr>
        <p:spPr>
          <a:xfrm>
            <a:off x="6608658" y="4070449"/>
            <a:ext cx="435542" cy="134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34" name="直接连接符 227"/>
          <p:cNvSpPr/>
          <p:nvPr/>
        </p:nvSpPr>
        <p:spPr>
          <a:xfrm>
            <a:off x="6608658" y="4972914"/>
            <a:ext cx="435542" cy="136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35" name="直接连接符 228"/>
          <p:cNvSpPr/>
          <p:nvPr/>
        </p:nvSpPr>
        <p:spPr>
          <a:xfrm>
            <a:off x="6608658" y="5176050"/>
            <a:ext cx="435542" cy="15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36" name="直接连接符 229"/>
          <p:cNvSpPr/>
          <p:nvPr/>
        </p:nvSpPr>
        <p:spPr>
          <a:xfrm>
            <a:off x="6608658" y="5248386"/>
            <a:ext cx="435542" cy="137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37" name="直接连接符 230"/>
          <p:cNvSpPr/>
          <p:nvPr/>
        </p:nvSpPr>
        <p:spPr>
          <a:xfrm>
            <a:off x="6585379" y="5302172"/>
            <a:ext cx="481734" cy="301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38" name="直接连接符 231"/>
          <p:cNvSpPr/>
          <p:nvPr/>
        </p:nvSpPr>
        <p:spPr>
          <a:xfrm>
            <a:off x="6520137" y="5302172"/>
            <a:ext cx="613151" cy="573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grpSp>
        <p:nvGrpSpPr>
          <p:cNvPr id="689" name="矩形 232"/>
          <p:cNvGrpSpPr/>
          <p:nvPr/>
        </p:nvGrpSpPr>
        <p:grpSpPr>
          <a:xfrm>
            <a:off x="7770292" y="3057049"/>
            <a:ext cx="432085" cy="243841"/>
            <a:chOff x="0" y="0"/>
            <a:chExt cx="432083" cy="243840"/>
          </a:xfrm>
        </p:grpSpPr>
        <p:sp>
          <p:nvSpPr>
            <p:cNvPr id="687" name="矩形"/>
            <p:cNvSpPr/>
            <p:nvPr/>
          </p:nvSpPr>
          <p:spPr>
            <a:xfrm>
              <a:off x="0" y="3650"/>
              <a:ext cx="432084" cy="236539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688" name="foo"/>
            <p:cNvSpPr txBox="1"/>
            <p:nvPr/>
          </p:nvSpPr>
          <p:spPr>
            <a:xfrm>
              <a:off x="0" y="0"/>
              <a:ext cx="432084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foo</a:t>
              </a:r>
            </a:p>
          </p:txBody>
        </p:sp>
      </p:grpSp>
      <p:sp>
        <p:nvSpPr>
          <p:cNvPr id="739" name="直接连接符 233"/>
          <p:cNvSpPr/>
          <p:nvPr/>
        </p:nvSpPr>
        <p:spPr>
          <a:xfrm>
            <a:off x="7485921" y="3178969"/>
            <a:ext cx="27960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21600"/>
                  <a:pt x="14400" y="0"/>
                  <a:pt x="21600" y="21600"/>
                </a:cubicBez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grpSp>
        <p:nvGrpSpPr>
          <p:cNvPr id="693" name="矩形 234"/>
          <p:cNvGrpSpPr/>
          <p:nvPr/>
        </p:nvGrpSpPr>
        <p:grpSpPr>
          <a:xfrm>
            <a:off x="7770292" y="4781868"/>
            <a:ext cx="432085" cy="243841"/>
            <a:chOff x="0" y="0"/>
            <a:chExt cx="432083" cy="243840"/>
          </a:xfrm>
        </p:grpSpPr>
        <p:sp>
          <p:nvSpPr>
            <p:cNvPr id="691" name="矩形"/>
            <p:cNvSpPr/>
            <p:nvPr/>
          </p:nvSpPr>
          <p:spPr>
            <a:xfrm>
              <a:off x="0" y="2857"/>
              <a:ext cx="432084" cy="238126"/>
            </a:xfrm>
            <a:prstGeom prst="rect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692" name="bar"/>
            <p:cNvSpPr txBox="1"/>
            <p:nvPr/>
          </p:nvSpPr>
          <p:spPr>
            <a:xfrm>
              <a:off x="0" y="0"/>
              <a:ext cx="432084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bar</a:t>
              </a:r>
            </a:p>
          </p:txBody>
        </p:sp>
      </p:grpSp>
      <p:sp>
        <p:nvSpPr>
          <p:cNvPr id="740" name="直接连接符 235"/>
          <p:cNvSpPr/>
          <p:nvPr/>
        </p:nvSpPr>
        <p:spPr>
          <a:xfrm>
            <a:off x="7485921" y="4903788"/>
            <a:ext cx="27960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6350">
            <a:solidFill>
              <a:srgbClr val="5B9BD5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695" name="矩形 93"/>
          <p:cNvSpPr/>
          <p:nvPr/>
        </p:nvSpPr>
        <p:spPr>
          <a:xfrm>
            <a:off x="6080809" y="3015343"/>
            <a:ext cx="2252757" cy="1589315"/>
          </a:xfrm>
          <a:prstGeom prst="rect">
            <a:avLst/>
          </a:prstGeom>
          <a:ln>
            <a:solidFill>
              <a:srgbClr val="990000"/>
            </a:solidFill>
          </a:ln>
        </p:spPr>
        <p:txBody>
          <a:bodyPr lIns="45719" rIns="45719"/>
          <a:lstStyle/>
          <a:p>
            <a:pPr algn="ctr">
              <a:defRPr sz="1000">
                <a:solidFill>
                  <a:srgbClr val="D9D9D9"/>
                </a:solidFill>
                <a:latin typeface="华文细黑"/>
                <a:ea typeface="华文细黑"/>
                <a:cs typeface="华文细黑"/>
                <a:sym typeface="华文细黑"/>
              </a:defRPr>
            </a:pPr>
            <a:endParaRPr/>
          </a:p>
        </p:txBody>
      </p:sp>
      <p:sp>
        <p:nvSpPr>
          <p:cNvPr id="696" name="TextBox 90"/>
          <p:cNvSpPr txBox="1"/>
          <p:nvPr/>
        </p:nvSpPr>
        <p:spPr>
          <a:xfrm>
            <a:off x="1069242" y="4911283"/>
            <a:ext cx="612163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host</a:t>
            </a:r>
          </a:p>
        </p:txBody>
      </p:sp>
      <p:sp>
        <p:nvSpPr>
          <p:cNvPr id="697" name="TextBox 92"/>
          <p:cNvSpPr txBox="1"/>
          <p:nvPr/>
        </p:nvSpPr>
        <p:spPr>
          <a:xfrm>
            <a:off x="4456538" y="5736771"/>
            <a:ext cx="612163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host</a:t>
            </a:r>
          </a:p>
        </p:txBody>
      </p:sp>
      <p:sp>
        <p:nvSpPr>
          <p:cNvPr id="698" name="矩形 95"/>
          <p:cNvSpPr/>
          <p:nvPr/>
        </p:nvSpPr>
        <p:spPr>
          <a:xfrm>
            <a:off x="6088972" y="4680858"/>
            <a:ext cx="2252757" cy="1502230"/>
          </a:xfrm>
          <a:prstGeom prst="rect">
            <a:avLst/>
          </a:prstGeom>
          <a:ln>
            <a:solidFill>
              <a:srgbClr val="990000"/>
            </a:solidFill>
          </a:ln>
        </p:spPr>
        <p:txBody>
          <a:bodyPr lIns="45719" rIns="45719"/>
          <a:lstStyle/>
          <a:p>
            <a:pPr algn="ctr">
              <a:defRPr sz="1000">
                <a:solidFill>
                  <a:srgbClr val="D9D9D9"/>
                </a:solidFill>
                <a:latin typeface="华文细黑"/>
                <a:ea typeface="华文细黑"/>
                <a:cs typeface="华文细黑"/>
                <a:sym typeface="华文细黑"/>
              </a:defRPr>
            </a:pPr>
            <a:endParaRPr/>
          </a:p>
        </p:txBody>
      </p:sp>
      <p:sp>
        <p:nvSpPr>
          <p:cNvPr id="699" name="TextBox 96"/>
          <p:cNvSpPr txBox="1"/>
          <p:nvPr/>
        </p:nvSpPr>
        <p:spPr>
          <a:xfrm>
            <a:off x="6097132" y="4223656"/>
            <a:ext cx="109373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container1</a:t>
            </a:r>
          </a:p>
        </p:txBody>
      </p:sp>
      <p:sp>
        <p:nvSpPr>
          <p:cNvPr id="700" name="TextBox 97"/>
          <p:cNvSpPr txBox="1"/>
          <p:nvPr/>
        </p:nvSpPr>
        <p:spPr>
          <a:xfrm>
            <a:off x="6105295" y="5812971"/>
            <a:ext cx="109373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container2</a:t>
            </a:r>
          </a:p>
        </p:txBody>
      </p:sp>
      <p:sp>
        <p:nvSpPr>
          <p:cNvPr id="701" name="矩形 98"/>
          <p:cNvSpPr txBox="1"/>
          <p:nvPr/>
        </p:nvSpPr>
        <p:spPr>
          <a:xfrm>
            <a:off x="611559" y="620687"/>
            <a:ext cx="8064898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容器是另外一种轻量级的虚拟化，容器是共用主机内核，利用内核的虚拟化技术隔离出一个独立的运行环境，拥有独立的一个文件系统，网络空间，进程空间视图等。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itle 1"/>
          <p:cNvSpPr txBox="1">
            <a:spLocks noGrp="1"/>
          </p:cNvSpPr>
          <p:nvPr>
            <p:ph type="title"/>
          </p:nvPr>
        </p:nvSpPr>
        <p:spPr>
          <a:xfrm>
            <a:off x="323527" y="332656"/>
            <a:ext cx="8003755" cy="394139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rPr b="0">
                <a:latin typeface="黑体"/>
                <a:ea typeface="黑体"/>
                <a:cs typeface="黑体"/>
                <a:sym typeface="黑体"/>
              </a:rPr>
              <a:t>从虚拟化层看容器，轻量级、高性能是核心价值：虚拟机 </a:t>
            </a:r>
            <a:r>
              <a:t>vs. </a:t>
            </a:r>
            <a:r>
              <a:rPr b="0">
                <a:latin typeface="黑体"/>
                <a:ea typeface="黑体"/>
                <a:cs typeface="黑体"/>
                <a:sym typeface="黑体"/>
              </a:rPr>
              <a:t>容器</a:t>
            </a:r>
          </a:p>
        </p:txBody>
      </p:sp>
      <p:sp>
        <p:nvSpPr>
          <p:cNvPr id="745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18025" y="909755"/>
            <a:ext cx="8602448" cy="840224"/>
          </a:xfrm>
          <a:prstGeom prst="rect">
            <a:avLst/>
          </a:prstGeom>
        </p:spPr>
        <p:txBody>
          <a:bodyPr/>
          <a:lstStyle/>
          <a:p>
            <a:pPr marL="312038" indent="-312038" defTabSz="832104">
              <a:buClr>
                <a:srgbClr val="005977"/>
              </a:buClr>
              <a:defRPr sz="1729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容器是在Linux内核实现的轻量级资源隔离机制</a:t>
            </a:r>
          </a:p>
          <a:p>
            <a:pPr marL="312038" indent="-312038" defTabSz="832104">
              <a:buClr>
                <a:srgbClr val="005977"/>
              </a:buClr>
              <a:defRPr sz="1729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虚拟机是操作系统级别的资源隔离，容器本质上是进程级的资源隔离</a:t>
            </a:r>
          </a:p>
        </p:txBody>
      </p:sp>
      <p:grpSp>
        <p:nvGrpSpPr>
          <p:cNvPr id="776" name="组合 27"/>
          <p:cNvGrpSpPr/>
          <p:nvPr/>
        </p:nvGrpSpPr>
        <p:grpSpPr>
          <a:xfrm>
            <a:off x="4281802" y="2508794"/>
            <a:ext cx="4457555" cy="3648073"/>
            <a:chOff x="0" y="0"/>
            <a:chExt cx="4457553" cy="3648072"/>
          </a:xfrm>
        </p:grpSpPr>
        <p:grpSp>
          <p:nvGrpSpPr>
            <p:cNvPr id="748" name="Rectangle 13"/>
            <p:cNvGrpSpPr/>
            <p:nvPr/>
          </p:nvGrpSpPr>
          <p:grpSpPr>
            <a:xfrm>
              <a:off x="571354" y="3114673"/>
              <a:ext cx="3886199" cy="533400"/>
              <a:chOff x="0" y="0"/>
              <a:chExt cx="3886198" cy="533399"/>
            </a:xfrm>
          </p:grpSpPr>
          <p:sp>
            <p:nvSpPr>
              <p:cNvPr id="746" name="矩形"/>
              <p:cNvSpPr/>
              <p:nvPr/>
            </p:nvSpPr>
            <p:spPr>
              <a:xfrm>
                <a:off x="-1" y="-1"/>
                <a:ext cx="3886200" cy="533401"/>
              </a:xfrm>
              <a:prstGeom prst="rect">
                <a:avLst/>
              </a:prstGeom>
              <a:solidFill>
                <a:srgbClr val="F2F2F2"/>
              </a:solidFill>
              <a:ln w="952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747" name="Host / Hardware"/>
              <p:cNvSpPr txBox="1"/>
              <p:nvPr/>
            </p:nvSpPr>
            <p:spPr>
              <a:xfrm>
                <a:off x="-1" y="85081"/>
                <a:ext cx="3886200" cy="363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60968" tIns="60968" rIns="60968" bIns="60968" numCol="1" anchor="ctr">
                <a:spAutoFit/>
              </a:bodyPr>
              <a:lstStyle>
                <a:lvl1pPr algn="ctr">
                  <a:lnSpc>
                    <a:spcPct val="90000"/>
                  </a:lnSpc>
                  <a:defRPr sz="16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Host / Hardware</a:t>
                </a:r>
              </a:p>
            </p:txBody>
          </p:sp>
        </p:grpSp>
        <p:grpSp>
          <p:nvGrpSpPr>
            <p:cNvPr id="751" name="Rectangle 14"/>
            <p:cNvGrpSpPr/>
            <p:nvPr/>
          </p:nvGrpSpPr>
          <p:grpSpPr>
            <a:xfrm>
              <a:off x="571354" y="2581273"/>
              <a:ext cx="3886199" cy="533400"/>
              <a:chOff x="0" y="0"/>
              <a:chExt cx="3886198" cy="533399"/>
            </a:xfrm>
          </p:grpSpPr>
          <p:sp>
            <p:nvSpPr>
              <p:cNvPr id="749" name="矩形"/>
              <p:cNvSpPr/>
              <p:nvPr/>
            </p:nvSpPr>
            <p:spPr>
              <a:xfrm>
                <a:off x="-1" y="-1"/>
                <a:ext cx="3886200" cy="533401"/>
              </a:xfrm>
              <a:prstGeom prst="rect">
                <a:avLst/>
              </a:prstGeom>
              <a:solidFill>
                <a:srgbClr val="4D0000">
                  <a:alpha val="40000"/>
                </a:srgbClr>
              </a:solidFill>
              <a:ln w="952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750" name="Operating System"/>
              <p:cNvSpPr txBox="1"/>
              <p:nvPr/>
            </p:nvSpPr>
            <p:spPr>
              <a:xfrm>
                <a:off x="-1" y="85081"/>
                <a:ext cx="3886200" cy="363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60968" tIns="60968" rIns="60968" bIns="60968" numCol="1" anchor="ctr">
                <a:spAutoFit/>
              </a:bodyPr>
              <a:lstStyle>
                <a:lvl1pPr algn="ctr">
                  <a:lnSpc>
                    <a:spcPct val="90000"/>
                  </a:lnSpc>
                  <a:defRPr sz="16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Operating System</a:t>
                </a:r>
              </a:p>
            </p:txBody>
          </p:sp>
        </p:grpSp>
        <p:grpSp>
          <p:nvGrpSpPr>
            <p:cNvPr id="754" name="Rectangle 15"/>
            <p:cNvGrpSpPr/>
            <p:nvPr/>
          </p:nvGrpSpPr>
          <p:grpSpPr>
            <a:xfrm>
              <a:off x="571354" y="2125660"/>
              <a:ext cx="1371600" cy="457200"/>
              <a:chOff x="0" y="0"/>
              <a:chExt cx="1371599" cy="457198"/>
            </a:xfrm>
          </p:grpSpPr>
          <p:sp>
            <p:nvSpPr>
              <p:cNvPr id="752" name="矩形"/>
              <p:cNvSpPr/>
              <p:nvPr/>
            </p:nvSpPr>
            <p:spPr>
              <a:xfrm>
                <a:off x="-1" y="0"/>
                <a:ext cx="1371601" cy="457199"/>
              </a:xfrm>
              <a:prstGeom prst="rect">
                <a:avLst/>
              </a:prstGeom>
              <a:solidFill>
                <a:srgbClr val="FF2929">
                  <a:alpha val="40000"/>
                </a:srgbClr>
              </a:solidFill>
              <a:ln w="952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753" name="Bins / libs"/>
              <p:cNvSpPr txBox="1"/>
              <p:nvPr/>
            </p:nvSpPr>
            <p:spPr>
              <a:xfrm>
                <a:off x="-1" y="46981"/>
                <a:ext cx="1371601" cy="363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60968" tIns="60968" rIns="60968" bIns="60968" numCol="1" anchor="ctr">
                <a:spAutoFit/>
              </a:bodyPr>
              <a:lstStyle>
                <a:lvl1pPr algn="ctr">
                  <a:lnSpc>
                    <a:spcPct val="90000"/>
                  </a:lnSpc>
                  <a:defRPr sz="16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Bins / libs</a:t>
                </a:r>
              </a:p>
            </p:txBody>
          </p:sp>
        </p:grpSp>
        <p:grpSp>
          <p:nvGrpSpPr>
            <p:cNvPr id="757" name="Rectangle 16"/>
            <p:cNvGrpSpPr/>
            <p:nvPr/>
          </p:nvGrpSpPr>
          <p:grpSpPr>
            <a:xfrm>
              <a:off x="571354" y="1060449"/>
              <a:ext cx="609601" cy="1065213"/>
              <a:chOff x="0" y="0"/>
              <a:chExt cx="609600" cy="1065211"/>
            </a:xfrm>
          </p:grpSpPr>
          <p:sp>
            <p:nvSpPr>
              <p:cNvPr id="755" name="矩形"/>
              <p:cNvSpPr/>
              <p:nvPr/>
            </p:nvSpPr>
            <p:spPr>
              <a:xfrm>
                <a:off x="-1" y="-1"/>
                <a:ext cx="609601" cy="1065213"/>
              </a:xfrm>
              <a:prstGeom prst="rect">
                <a:avLst/>
              </a:prstGeom>
              <a:solidFill>
                <a:srgbClr val="FFEBC2">
                  <a:alpha val="40000"/>
                </a:srgbClr>
              </a:solidFill>
              <a:ln w="952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756" name="App A"/>
              <p:cNvSpPr txBox="1"/>
              <p:nvPr/>
            </p:nvSpPr>
            <p:spPr>
              <a:xfrm>
                <a:off x="-1" y="242402"/>
                <a:ext cx="609601" cy="5804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60968" tIns="60968" rIns="60968" bIns="60968" numCol="1" anchor="ctr">
                <a:spAutoFit/>
              </a:bodyPr>
              <a:lstStyle>
                <a:lvl1pPr algn="ctr">
                  <a:lnSpc>
                    <a:spcPct val="90000"/>
                  </a:lnSpc>
                  <a:defRPr sz="16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App A</a:t>
                </a:r>
              </a:p>
            </p:txBody>
          </p:sp>
        </p:grpSp>
        <p:grpSp>
          <p:nvGrpSpPr>
            <p:cNvPr id="760" name="Rectangle 17"/>
            <p:cNvGrpSpPr/>
            <p:nvPr/>
          </p:nvGrpSpPr>
          <p:grpSpPr>
            <a:xfrm>
              <a:off x="1333354" y="1058860"/>
              <a:ext cx="609601" cy="1065214"/>
              <a:chOff x="0" y="0"/>
              <a:chExt cx="609600" cy="1065212"/>
            </a:xfrm>
          </p:grpSpPr>
          <p:sp>
            <p:nvSpPr>
              <p:cNvPr id="758" name="矩形"/>
              <p:cNvSpPr/>
              <p:nvPr/>
            </p:nvSpPr>
            <p:spPr>
              <a:xfrm>
                <a:off x="-1" y="-1"/>
                <a:ext cx="609601" cy="1065214"/>
              </a:xfrm>
              <a:prstGeom prst="rect">
                <a:avLst/>
              </a:prstGeom>
              <a:solidFill>
                <a:srgbClr val="FFEBC2">
                  <a:alpha val="40000"/>
                </a:srgbClr>
              </a:solidFill>
              <a:ln w="952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759" name="App A’"/>
              <p:cNvSpPr txBox="1"/>
              <p:nvPr/>
            </p:nvSpPr>
            <p:spPr>
              <a:xfrm>
                <a:off x="-1" y="242402"/>
                <a:ext cx="609601" cy="5804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60968" tIns="60968" rIns="60968" bIns="60968" numCol="1" anchor="ctr">
                <a:spAutoFit/>
              </a:bodyPr>
              <a:lstStyle>
                <a:lvl1pPr algn="ctr">
                  <a:lnSpc>
                    <a:spcPct val="90000"/>
                  </a:lnSpc>
                  <a:defRPr sz="16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App A’</a:t>
                </a:r>
              </a:p>
            </p:txBody>
          </p:sp>
        </p:grpSp>
        <p:grpSp>
          <p:nvGrpSpPr>
            <p:cNvPr id="763" name="Rectangle 18"/>
            <p:cNvGrpSpPr/>
            <p:nvPr/>
          </p:nvGrpSpPr>
          <p:grpSpPr>
            <a:xfrm>
              <a:off x="1942954" y="2125660"/>
              <a:ext cx="2514600" cy="457200"/>
              <a:chOff x="0" y="0"/>
              <a:chExt cx="2514598" cy="457198"/>
            </a:xfrm>
          </p:grpSpPr>
          <p:sp>
            <p:nvSpPr>
              <p:cNvPr id="761" name="矩形"/>
              <p:cNvSpPr/>
              <p:nvPr/>
            </p:nvSpPr>
            <p:spPr>
              <a:xfrm>
                <a:off x="0" y="0"/>
                <a:ext cx="2514599" cy="457199"/>
              </a:xfrm>
              <a:prstGeom prst="rect">
                <a:avLst/>
              </a:prstGeom>
              <a:solidFill>
                <a:srgbClr val="730000">
                  <a:alpha val="40000"/>
                </a:srgbClr>
              </a:solidFill>
              <a:ln w="952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762" name="Bins / libs"/>
              <p:cNvSpPr txBox="1"/>
              <p:nvPr/>
            </p:nvSpPr>
            <p:spPr>
              <a:xfrm>
                <a:off x="0" y="46981"/>
                <a:ext cx="2514599" cy="363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60968" tIns="60968" rIns="60968" bIns="60968" numCol="1" anchor="ctr">
                <a:spAutoFit/>
              </a:bodyPr>
              <a:lstStyle>
                <a:lvl1pPr algn="ctr">
                  <a:lnSpc>
                    <a:spcPct val="90000"/>
                  </a:lnSpc>
                  <a:defRPr sz="16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Bins / libs</a:t>
                </a:r>
              </a:p>
            </p:txBody>
          </p:sp>
        </p:grpSp>
        <p:grpSp>
          <p:nvGrpSpPr>
            <p:cNvPr id="766" name="Rectangle 19"/>
            <p:cNvGrpSpPr/>
            <p:nvPr/>
          </p:nvGrpSpPr>
          <p:grpSpPr>
            <a:xfrm>
              <a:off x="2095353" y="1060449"/>
              <a:ext cx="609601" cy="1065213"/>
              <a:chOff x="0" y="0"/>
              <a:chExt cx="609600" cy="1065211"/>
            </a:xfrm>
          </p:grpSpPr>
          <p:sp>
            <p:nvSpPr>
              <p:cNvPr id="764" name="矩形"/>
              <p:cNvSpPr/>
              <p:nvPr/>
            </p:nvSpPr>
            <p:spPr>
              <a:xfrm>
                <a:off x="-1" y="-1"/>
                <a:ext cx="609601" cy="1065213"/>
              </a:xfrm>
              <a:prstGeom prst="rect">
                <a:avLst/>
              </a:prstGeom>
              <a:solidFill>
                <a:srgbClr val="FFEBC2">
                  <a:alpha val="40000"/>
                </a:srgbClr>
              </a:solidFill>
              <a:ln w="952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765" name="App B"/>
              <p:cNvSpPr txBox="1"/>
              <p:nvPr/>
            </p:nvSpPr>
            <p:spPr>
              <a:xfrm>
                <a:off x="-1" y="242402"/>
                <a:ext cx="609601" cy="5804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60968" tIns="60968" rIns="60968" bIns="60968" numCol="1" anchor="ctr">
                <a:spAutoFit/>
              </a:bodyPr>
              <a:lstStyle>
                <a:lvl1pPr algn="ctr">
                  <a:lnSpc>
                    <a:spcPct val="90000"/>
                  </a:lnSpc>
                  <a:defRPr sz="16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App B</a:t>
                </a:r>
              </a:p>
            </p:txBody>
          </p:sp>
        </p:grpSp>
        <p:grpSp>
          <p:nvGrpSpPr>
            <p:cNvPr id="769" name="Rectangle 20"/>
            <p:cNvGrpSpPr/>
            <p:nvPr/>
          </p:nvGrpSpPr>
          <p:grpSpPr>
            <a:xfrm>
              <a:off x="2933553" y="1058860"/>
              <a:ext cx="609601" cy="1065214"/>
              <a:chOff x="0" y="0"/>
              <a:chExt cx="609600" cy="1065212"/>
            </a:xfrm>
          </p:grpSpPr>
          <p:sp>
            <p:nvSpPr>
              <p:cNvPr id="767" name="矩形"/>
              <p:cNvSpPr/>
              <p:nvPr/>
            </p:nvSpPr>
            <p:spPr>
              <a:xfrm>
                <a:off x="-1" y="-1"/>
                <a:ext cx="609601" cy="1065214"/>
              </a:xfrm>
              <a:prstGeom prst="rect">
                <a:avLst/>
              </a:prstGeom>
              <a:solidFill>
                <a:srgbClr val="FFEBC2">
                  <a:alpha val="40000"/>
                </a:srgbClr>
              </a:solidFill>
              <a:ln w="952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768" name="App B’"/>
              <p:cNvSpPr txBox="1"/>
              <p:nvPr/>
            </p:nvSpPr>
            <p:spPr>
              <a:xfrm>
                <a:off x="-1" y="242402"/>
                <a:ext cx="609601" cy="5804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60968" tIns="60968" rIns="60968" bIns="60968" numCol="1" anchor="ctr">
                <a:spAutoFit/>
              </a:bodyPr>
              <a:lstStyle>
                <a:lvl1pPr algn="ctr">
                  <a:lnSpc>
                    <a:spcPct val="90000"/>
                  </a:lnSpc>
                  <a:defRPr sz="16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App B’</a:t>
                </a:r>
              </a:p>
            </p:txBody>
          </p:sp>
        </p:grpSp>
        <p:grpSp>
          <p:nvGrpSpPr>
            <p:cNvPr id="772" name="Rectangle 21"/>
            <p:cNvGrpSpPr/>
            <p:nvPr/>
          </p:nvGrpSpPr>
          <p:grpSpPr>
            <a:xfrm>
              <a:off x="3847953" y="1058860"/>
              <a:ext cx="609601" cy="1065214"/>
              <a:chOff x="0" y="0"/>
              <a:chExt cx="609600" cy="1065212"/>
            </a:xfrm>
          </p:grpSpPr>
          <p:sp>
            <p:nvSpPr>
              <p:cNvPr id="770" name="矩形"/>
              <p:cNvSpPr/>
              <p:nvPr/>
            </p:nvSpPr>
            <p:spPr>
              <a:xfrm>
                <a:off x="-1" y="-1"/>
                <a:ext cx="609601" cy="1065214"/>
              </a:xfrm>
              <a:prstGeom prst="rect">
                <a:avLst/>
              </a:prstGeom>
              <a:solidFill>
                <a:srgbClr val="FFEBC2">
                  <a:alpha val="40000"/>
                </a:srgbClr>
              </a:solidFill>
              <a:ln w="952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 sz="16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771" name="App B’’"/>
              <p:cNvSpPr txBox="1"/>
              <p:nvPr/>
            </p:nvSpPr>
            <p:spPr>
              <a:xfrm>
                <a:off x="-1" y="242402"/>
                <a:ext cx="609601" cy="5804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60968" tIns="60968" rIns="60968" bIns="60968" numCol="1" anchor="ctr">
                <a:spAutoFit/>
              </a:bodyPr>
              <a:lstStyle>
                <a:lvl1pPr algn="ctr">
                  <a:lnSpc>
                    <a:spcPct val="90000"/>
                  </a:lnSpc>
                  <a:defRPr sz="16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App B’’</a:t>
                </a:r>
              </a:p>
            </p:txBody>
          </p:sp>
        </p:grpSp>
        <p:sp>
          <p:nvSpPr>
            <p:cNvPr id="773" name="Left Brace 22"/>
            <p:cNvSpPr/>
            <p:nvPr/>
          </p:nvSpPr>
          <p:spPr>
            <a:xfrm>
              <a:off x="303068" y="1058860"/>
              <a:ext cx="192089" cy="1522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1498"/>
                    <a:pt x="10800" y="21373"/>
                  </a:cubicBezTo>
                  <a:lnTo>
                    <a:pt x="10800" y="11027"/>
                  </a:lnTo>
                  <a:cubicBezTo>
                    <a:pt x="10800" y="10902"/>
                    <a:pt x="5965" y="10800"/>
                    <a:pt x="0" y="10800"/>
                  </a:cubicBezTo>
                  <a:cubicBezTo>
                    <a:pt x="5965" y="10800"/>
                    <a:pt x="10800" y="10698"/>
                    <a:pt x="10800" y="10573"/>
                  </a:cubicBezTo>
                  <a:lnTo>
                    <a:pt x="10800" y="227"/>
                  </a:lnTo>
                  <a:cubicBezTo>
                    <a:pt x="10800" y="102"/>
                    <a:pt x="15635" y="0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defRPr sz="1600">
                  <a:solidFill>
                    <a:srgbClr val="FF99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774" name="TextBox 23"/>
            <p:cNvSpPr txBox="1"/>
            <p:nvPr/>
          </p:nvSpPr>
          <p:spPr>
            <a:xfrm rot="16200000">
              <a:off x="-447032" y="1316916"/>
              <a:ext cx="1295400" cy="401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0968" tIns="60968" rIns="60968" bIns="60968" numCol="1" anchor="t">
              <a:spAutoFit/>
            </a:bodyPr>
            <a:lstStyle>
              <a:lvl1pPr>
                <a:defRPr sz="1600">
                  <a:solidFill>
                    <a:srgbClr val="B2B2B2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宋体"/>
                  <a:ea typeface="宋体"/>
                  <a:cs typeface="宋体"/>
                  <a:sym typeface="宋体"/>
                </a:rPr>
                <a:t>容器</a:t>
              </a:r>
            </a:p>
          </p:txBody>
        </p:sp>
        <p:sp>
          <p:nvSpPr>
            <p:cNvPr id="775" name="TextBox 24"/>
            <p:cNvSpPr txBox="1"/>
            <p:nvPr/>
          </p:nvSpPr>
          <p:spPr>
            <a:xfrm>
              <a:off x="952356" y="0"/>
              <a:ext cx="2900363" cy="845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0968" tIns="60968" rIns="60968" bIns="60968" numCol="1" anchor="t">
              <a:spAutoFit/>
            </a:bodyPr>
            <a:lstStyle/>
            <a:p>
              <a:pPr>
                <a:defRPr sz="1600">
                  <a:solidFill>
                    <a:srgbClr val="868686"/>
                  </a:solidFill>
                </a:defRPr>
              </a:pPr>
              <a:r>
                <a:t>Containers are isolated,</a:t>
              </a:r>
              <a:endParaRPr>
                <a:latin typeface="+mn-lt"/>
                <a:ea typeface="+mn-ea"/>
                <a:cs typeface="+mn-cs"/>
                <a:sym typeface="Calibri"/>
              </a:endParaRPr>
            </a:p>
            <a:p>
              <a:pPr>
                <a:defRPr sz="1600">
                  <a:solidFill>
                    <a:srgbClr val="868686"/>
                  </a:solidFill>
                </a:defRPr>
              </a:pPr>
              <a:r>
                <a:t>but share OS and, where</a:t>
              </a:r>
              <a:endParaRPr>
                <a:latin typeface="+mn-lt"/>
                <a:ea typeface="+mn-ea"/>
                <a:cs typeface="+mn-cs"/>
                <a:sym typeface="Calibri"/>
              </a:endParaRPr>
            </a:p>
            <a:p>
              <a:pPr>
                <a:defRPr sz="1600">
                  <a:solidFill>
                    <a:srgbClr val="868686"/>
                  </a:solidFill>
                </a:defRPr>
              </a:pPr>
              <a:r>
                <a:t>appropriate, bins/libraries</a:t>
              </a:r>
            </a:p>
          </p:txBody>
        </p:sp>
      </p:grpSp>
      <p:grpSp>
        <p:nvGrpSpPr>
          <p:cNvPr id="806" name="组合 26"/>
          <p:cNvGrpSpPr/>
          <p:nvPr/>
        </p:nvGrpSpPr>
        <p:grpSpPr>
          <a:xfrm>
            <a:off x="152201" y="2242926"/>
            <a:ext cx="3693262" cy="3905633"/>
            <a:chOff x="0" y="0"/>
            <a:chExt cx="3693261" cy="3905631"/>
          </a:xfrm>
        </p:grpSpPr>
        <p:grpSp>
          <p:nvGrpSpPr>
            <p:cNvPr id="779" name="Rectangle 3"/>
            <p:cNvGrpSpPr/>
            <p:nvPr/>
          </p:nvGrpSpPr>
          <p:grpSpPr>
            <a:xfrm>
              <a:off x="797661" y="3457291"/>
              <a:ext cx="2895601" cy="448341"/>
              <a:chOff x="0" y="0"/>
              <a:chExt cx="2895600" cy="448340"/>
            </a:xfrm>
          </p:grpSpPr>
          <p:sp>
            <p:nvSpPr>
              <p:cNvPr id="777" name="矩形"/>
              <p:cNvSpPr/>
              <p:nvPr/>
            </p:nvSpPr>
            <p:spPr>
              <a:xfrm>
                <a:off x="0" y="-1"/>
                <a:ext cx="2895600" cy="448342"/>
              </a:xfrm>
              <a:prstGeom prst="rect">
                <a:avLst/>
              </a:prstGeom>
              <a:solidFill>
                <a:srgbClr val="F2F2F2"/>
              </a:solidFill>
              <a:ln w="952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778" name="Host / Hardware"/>
              <p:cNvSpPr txBox="1"/>
              <p:nvPr/>
            </p:nvSpPr>
            <p:spPr>
              <a:xfrm>
                <a:off x="0" y="42552"/>
                <a:ext cx="2895600" cy="363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60968" tIns="60968" rIns="60968" bIns="60968" numCol="1" anchor="ctr">
                <a:spAutoFit/>
              </a:bodyPr>
              <a:lstStyle>
                <a:lvl1pPr algn="ctr">
                  <a:lnSpc>
                    <a:spcPct val="90000"/>
                  </a:lnSpc>
                  <a:defRPr sz="16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Host / Hardware</a:t>
                </a:r>
              </a:p>
            </p:txBody>
          </p:sp>
        </p:grpSp>
        <p:grpSp>
          <p:nvGrpSpPr>
            <p:cNvPr id="782" name="Rectangle 4"/>
            <p:cNvGrpSpPr/>
            <p:nvPr/>
          </p:nvGrpSpPr>
          <p:grpSpPr>
            <a:xfrm>
              <a:off x="797661" y="3008951"/>
              <a:ext cx="2895601" cy="448341"/>
              <a:chOff x="0" y="0"/>
              <a:chExt cx="2895600" cy="448340"/>
            </a:xfrm>
          </p:grpSpPr>
          <p:sp>
            <p:nvSpPr>
              <p:cNvPr id="780" name="矩形"/>
              <p:cNvSpPr/>
              <p:nvPr/>
            </p:nvSpPr>
            <p:spPr>
              <a:xfrm>
                <a:off x="0" y="-1"/>
                <a:ext cx="2895600" cy="448342"/>
              </a:xfrm>
              <a:prstGeom prst="rect">
                <a:avLst/>
              </a:prstGeom>
              <a:solidFill>
                <a:srgbClr val="4D0000">
                  <a:alpha val="40000"/>
                </a:srgbClr>
              </a:solidFill>
              <a:ln w="952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781" name="Operating System"/>
              <p:cNvSpPr txBox="1"/>
              <p:nvPr/>
            </p:nvSpPr>
            <p:spPr>
              <a:xfrm>
                <a:off x="0" y="42552"/>
                <a:ext cx="2895600" cy="363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60968" tIns="60968" rIns="60968" bIns="60968" numCol="1" anchor="ctr">
                <a:spAutoFit/>
              </a:bodyPr>
              <a:lstStyle>
                <a:lvl1pPr algn="ctr">
                  <a:lnSpc>
                    <a:spcPct val="90000"/>
                  </a:lnSpc>
                  <a:defRPr sz="16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Operating System</a:t>
                </a:r>
              </a:p>
            </p:txBody>
          </p:sp>
        </p:grpSp>
        <p:grpSp>
          <p:nvGrpSpPr>
            <p:cNvPr id="785" name="Rectangle 5"/>
            <p:cNvGrpSpPr/>
            <p:nvPr/>
          </p:nvGrpSpPr>
          <p:grpSpPr>
            <a:xfrm>
              <a:off x="797661" y="2496561"/>
              <a:ext cx="2895601" cy="512390"/>
              <a:chOff x="0" y="0"/>
              <a:chExt cx="2895600" cy="512389"/>
            </a:xfrm>
          </p:grpSpPr>
          <p:sp>
            <p:nvSpPr>
              <p:cNvPr id="783" name="矩形"/>
              <p:cNvSpPr/>
              <p:nvPr/>
            </p:nvSpPr>
            <p:spPr>
              <a:xfrm>
                <a:off x="0" y="-1"/>
                <a:ext cx="2895600" cy="512391"/>
              </a:xfrm>
              <a:prstGeom prst="rect">
                <a:avLst/>
              </a:prstGeom>
              <a:solidFill>
                <a:srgbClr val="FFCCFF">
                  <a:alpha val="40000"/>
                </a:srgbClr>
              </a:solidFill>
              <a:ln w="952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784" name="Hypervisor (Type 2)"/>
              <p:cNvSpPr txBox="1"/>
              <p:nvPr/>
            </p:nvSpPr>
            <p:spPr>
              <a:xfrm>
                <a:off x="0" y="74576"/>
                <a:ext cx="2895600" cy="363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60968" tIns="60968" rIns="60968" bIns="60968" numCol="1" anchor="ctr">
                <a:spAutoFit/>
              </a:bodyPr>
              <a:lstStyle>
                <a:lvl1pPr algn="ctr">
                  <a:lnSpc>
                    <a:spcPct val="90000"/>
                  </a:lnSpc>
                  <a:defRPr sz="16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Hypervisor (Type 2)</a:t>
                </a:r>
              </a:p>
            </p:txBody>
          </p:sp>
        </p:grpSp>
        <p:grpSp>
          <p:nvGrpSpPr>
            <p:cNvPr id="788" name="Rectangle 6"/>
            <p:cNvGrpSpPr/>
            <p:nvPr/>
          </p:nvGrpSpPr>
          <p:grpSpPr>
            <a:xfrm>
              <a:off x="797660" y="1279637"/>
              <a:ext cx="1143001" cy="1216925"/>
              <a:chOff x="0" y="0"/>
              <a:chExt cx="1142999" cy="1216923"/>
            </a:xfrm>
          </p:grpSpPr>
          <p:sp>
            <p:nvSpPr>
              <p:cNvPr id="786" name="矩形"/>
              <p:cNvSpPr/>
              <p:nvPr/>
            </p:nvSpPr>
            <p:spPr>
              <a:xfrm>
                <a:off x="0" y="0"/>
                <a:ext cx="1143000" cy="1216924"/>
              </a:xfrm>
              <a:prstGeom prst="rect">
                <a:avLst/>
              </a:prstGeom>
              <a:solidFill>
                <a:srgbClr val="4D0000">
                  <a:alpha val="40000"/>
                </a:srgbClr>
              </a:solidFill>
              <a:ln w="952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787" name="Guest Operating System"/>
              <p:cNvSpPr txBox="1"/>
              <p:nvPr/>
            </p:nvSpPr>
            <p:spPr>
              <a:xfrm>
                <a:off x="0" y="209673"/>
                <a:ext cx="1143000" cy="7975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60968" tIns="60968" rIns="60968" bIns="60968" numCol="1" anchor="ctr">
                <a:spAutoFit/>
              </a:bodyPr>
              <a:lstStyle>
                <a:lvl1pPr algn="ctr">
                  <a:lnSpc>
                    <a:spcPct val="90000"/>
                  </a:lnSpc>
                  <a:defRPr sz="16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Guest Operating System</a:t>
                </a:r>
              </a:p>
            </p:txBody>
          </p:sp>
        </p:grpSp>
        <p:grpSp>
          <p:nvGrpSpPr>
            <p:cNvPr id="791" name="Rectangle 7"/>
            <p:cNvGrpSpPr/>
            <p:nvPr/>
          </p:nvGrpSpPr>
          <p:grpSpPr>
            <a:xfrm>
              <a:off x="797660" y="895345"/>
              <a:ext cx="1143001" cy="384292"/>
              <a:chOff x="0" y="0"/>
              <a:chExt cx="1142999" cy="384291"/>
            </a:xfrm>
          </p:grpSpPr>
          <p:sp>
            <p:nvSpPr>
              <p:cNvPr id="789" name="矩形"/>
              <p:cNvSpPr/>
              <p:nvPr/>
            </p:nvSpPr>
            <p:spPr>
              <a:xfrm>
                <a:off x="0" y="-1"/>
                <a:ext cx="1143000" cy="384293"/>
              </a:xfrm>
              <a:prstGeom prst="rect">
                <a:avLst/>
              </a:prstGeom>
              <a:solidFill>
                <a:srgbClr val="FF2929">
                  <a:alpha val="40000"/>
                </a:srgbClr>
              </a:solidFill>
              <a:ln w="952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790" name="Bins / libs"/>
              <p:cNvSpPr txBox="1"/>
              <p:nvPr/>
            </p:nvSpPr>
            <p:spPr>
              <a:xfrm>
                <a:off x="0" y="10527"/>
                <a:ext cx="1143000" cy="363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60968" tIns="60968" rIns="60968" bIns="60968" numCol="1" anchor="ctr">
                <a:spAutoFit/>
              </a:bodyPr>
              <a:lstStyle>
                <a:lvl1pPr algn="ctr">
                  <a:lnSpc>
                    <a:spcPct val="90000"/>
                  </a:lnSpc>
                  <a:defRPr sz="16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Bins / libs</a:t>
                </a:r>
              </a:p>
            </p:txBody>
          </p:sp>
        </p:grpSp>
        <p:grpSp>
          <p:nvGrpSpPr>
            <p:cNvPr id="794" name="Rectangle 8"/>
            <p:cNvGrpSpPr/>
            <p:nvPr/>
          </p:nvGrpSpPr>
          <p:grpSpPr>
            <a:xfrm>
              <a:off x="797660" y="0"/>
              <a:ext cx="1143001" cy="895347"/>
              <a:chOff x="0" y="0"/>
              <a:chExt cx="1142999" cy="895346"/>
            </a:xfrm>
          </p:grpSpPr>
          <p:sp>
            <p:nvSpPr>
              <p:cNvPr id="792" name="矩形"/>
              <p:cNvSpPr/>
              <p:nvPr/>
            </p:nvSpPr>
            <p:spPr>
              <a:xfrm>
                <a:off x="0" y="-1"/>
                <a:ext cx="1143000" cy="895348"/>
              </a:xfrm>
              <a:prstGeom prst="rect">
                <a:avLst/>
              </a:prstGeom>
              <a:solidFill>
                <a:srgbClr val="FFEBC2">
                  <a:alpha val="40000"/>
                </a:srgbClr>
              </a:solidFill>
              <a:ln w="952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793" name="App A"/>
              <p:cNvSpPr txBox="1"/>
              <p:nvPr/>
            </p:nvSpPr>
            <p:spPr>
              <a:xfrm>
                <a:off x="0" y="266054"/>
                <a:ext cx="1143000" cy="363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60968" tIns="60968" rIns="60968" bIns="60968" numCol="1" anchor="ctr">
                <a:spAutoFit/>
              </a:bodyPr>
              <a:lstStyle>
                <a:lvl1pPr algn="ctr">
                  <a:lnSpc>
                    <a:spcPct val="90000"/>
                  </a:lnSpc>
                  <a:defRPr sz="16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App A</a:t>
                </a:r>
              </a:p>
            </p:txBody>
          </p:sp>
        </p:grpSp>
        <p:grpSp>
          <p:nvGrpSpPr>
            <p:cNvPr id="797" name="Rectangle 9"/>
            <p:cNvGrpSpPr/>
            <p:nvPr/>
          </p:nvGrpSpPr>
          <p:grpSpPr>
            <a:xfrm>
              <a:off x="2550261" y="1279637"/>
              <a:ext cx="1143001" cy="1216925"/>
              <a:chOff x="0" y="0"/>
              <a:chExt cx="1142999" cy="1216923"/>
            </a:xfrm>
          </p:grpSpPr>
          <p:sp>
            <p:nvSpPr>
              <p:cNvPr id="795" name="矩形"/>
              <p:cNvSpPr/>
              <p:nvPr/>
            </p:nvSpPr>
            <p:spPr>
              <a:xfrm>
                <a:off x="0" y="0"/>
                <a:ext cx="1143000" cy="1216924"/>
              </a:xfrm>
              <a:prstGeom prst="rect">
                <a:avLst/>
              </a:prstGeom>
              <a:solidFill>
                <a:srgbClr val="4D0000">
                  <a:alpha val="40000"/>
                </a:srgbClr>
              </a:solidFill>
              <a:ln w="952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796" name="Guest Operating System"/>
              <p:cNvSpPr txBox="1"/>
              <p:nvPr/>
            </p:nvSpPr>
            <p:spPr>
              <a:xfrm>
                <a:off x="0" y="209673"/>
                <a:ext cx="1143000" cy="7975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60968" tIns="60968" rIns="60968" bIns="60968" numCol="1" anchor="ctr">
                <a:spAutoFit/>
              </a:bodyPr>
              <a:lstStyle>
                <a:lvl1pPr algn="ctr">
                  <a:lnSpc>
                    <a:spcPct val="90000"/>
                  </a:lnSpc>
                  <a:defRPr sz="16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Guest Operating System</a:t>
                </a:r>
              </a:p>
            </p:txBody>
          </p:sp>
        </p:grpSp>
        <p:grpSp>
          <p:nvGrpSpPr>
            <p:cNvPr id="800" name="Rectangle 10"/>
            <p:cNvGrpSpPr/>
            <p:nvPr/>
          </p:nvGrpSpPr>
          <p:grpSpPr>
            <a:xfrm>
              <a:off x="2550261" y="895345"/>
              <a:ext cx="1143001" cy="384292"/>
              <a:chOff x="0" y="0"/>
              <a:chExt cx="1142999" cy="384291"/>
            </a:xfrm>
          </p:grpSpPr>
          <p:sp>
            <p:nvSpPr>
              <p:cNvPr id="798" name="矩形"/>
              <p:cNvSpPr/>
              <p:nvPr/>
            </p:nvSpPr>
            <p:spPr>
              <a:xfrm>
                <a:off x="0" y="-1"/>
                <a:ext cx="1143000" cy="384293"/>
              </a:xfrm>
              <a:prstGeom prst="rect">
                <a:avLst/>
              </a:prstGeom>
              <a:solidFill>
                <a:srgbClr val="730000">
                  <a:alpha val="40000"/>
                </a:srgbClr>
              </a:solidFill>
              <a:ln w="952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799" name="Bins / libs"/>
              <p:cNvSpPr txBox="1"/>
              <p:nvPr/>
            </p:nvSpPr>
            <p:spPr>
              <a:xfrm>
                <a:off x="0" y="10527"/>
                <a:ext cx="1143000" cy="363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60968" tIns="60968" rIns="60968" bIns="60968" numCol="1" anchor="ctr">
                <a:spAutoFit/>
              </a:bodyPr>
              <a:lstStyle>
                <a:lvl1pPr algn="ctr">
                  <a:lnSpc>
                    <a:spcPct val="90000"/>
                  </a:lnSpc>
                  <a:defRPr sz="16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Bins / libs</a:t>
                </a:r>
              </a:p>
            </p:txBody>
          </p:sp>
        </p:grpSp>
        <p:grpSp>
          <p:nvGrpSpPr>
            <p:cNvPr id="803" name="Rectangle 11"/>
            <p:cNvGrpSpPr/>
            <p:nvPr/>
          </p:nvGrpSpPr>
          <p:grpSpPr>
            <a:xfrm>
              <a:off x="2550261" y="0"/>
              <a:ext cx="1143001" cy="895347"/>
              <a:chOff x="0" y="0"/>
              <a:chExt cx="1142999" cy="895346"/>
            </a:xfrm>
          </p:grpSpPr>
          <p:sp>
            <p:nvSpPr>
              <p:cNvPr id="801" name="矩形"/>
              <p:cNvSpPr/>
              <p:nvPr/>
            </p:nvSpPr>
            <p:spPr>
              <a:xfrm>
                <a:off x="0" y="-1"/>
                <a:ext cx="1143000" cy="895348"/>
              </a:xfrm>
              <a:prstGeom prst="rect">
                <a:avLst/>
              </a:prstGeom>
              <a:solidFill>
                <a:srgbClr val="FFEBC2">
                  <a:alpha val="40000"/>
                </a:srgbClr>
              </a:solidFill>
              <a:ln w="952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02" name="App B"/>
              <p:cNvSpPr txBox="1"/>
              <p:nvPr/>
            </p:nvSpPr>
            <p:spPr>
              <a:xfrm>
                <a:off x="0" y="266054"/>
                <a:ext cx="1143000" cy="363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60968" tIns="60968" rIns="60968" bIns="60968" numCol="1" anchor="ctr">
                <a:spAutoFit/>
              </a:bodyPr>
              <a:lstStyle>
                <a:lvl1pPr algn="ctr">
                  <a:lnSpc>
                    <a:spcPct val="90000"/>
                  </a:lnSpc>
                  <a:defRPr sz="16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App B</a:t>
                </a:r>
              </a:p>
            </p:txBody>
          </p:sp>
        </p:grpSp>
        <p:sp>
          <p:nvSpPr>
            <p:cNvPr id="804" name="Left Brace 12"/>
            <p:cNvSpPr/>
            <p:nvPr/>
          </p:nvSpPr>
          <p:spPr>
            <a:xfrm>
              <a:off x="376975" y="0"/>
              <a:ext cx="268287" cy="2496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1513"/>
                    <a:pt x="10800" y="21407"/>
                  </a:cubicBezTo>
                  <a:lnTo>
                    <a:pt x="10800" y="10993"/>
                  </a:lnTo>
                  <a:cubicBezTo>
                    <a:pt x="10800" y="10887"/>
                    <a:pt x="5965" y="10800"/>
                    <a:pt x="0" y="10800"/>
                  </a:cubicBezTo>
                  <a:cubicBezTo>
                    <a:pt x="5965" y="10800"/>
                    <a:pt x="10800" y="10713"/>
                    <a:pt x="10800" y="10607"/>
                  </a:cubicBezTo>
                  <a:lnTo>
                    <a:pt x="10800" y="193"/>
                  </a:lnTo>
                  <a:cubicBezTo>
                    <a:pt x="10800" y="87"/>
                    <a:pt x="15635" y="0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defRPr sz="1600">
                  <a:solidFill>
                    <a:srgbClr val="FF99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805" name="TextBox 25"/>
            <p:cNvSpPr txBox="1"/>
            <p:nvPr/>
          </p:nvSpPr>
          <p:spPr>
            <a:xfrm rot="5400000">
              <a:off x="-171450" y="1044337"/>
              <a:ext cx="744237" cy="401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60968" tIns="60968" rIns="60968" bIns="60968" numCol="1" anchor="t">
              <a:spAutoFit/>
            </a:bodyPr>
            <a:lstStyle>
              <a:lvl1pPr>
                <a:defRPr sz="1600">
                  <a:solidFill>
                    <a:srgbClr val="B2B2B2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宋体"/>
                  <a:ea typeface="宋体"/>
                  <a:cs typeface="宋体"/>
                  <a:sym typeface="宋体"/>
                </a:rPr>
                <a:t>虚拟机</a:t>
              </a:r>
            </a:p>
          </p:txBody>
        </p:sp>
      </p:grpSp>
    </p:spTree>
  </p:cSld>
  <p:clrMapOvr>
    <a:masterClrMapping/>
  </p:clrMapOvr>
  <p:transition spd="med" advClick="0" advTm="8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标题 1"/>
          <p:cNvSpPr txBox="1">
            <a:spLocks noGrp="1"/>
          </p:cNvSpPr>
          <p:nvPr>
            <p:ph type="title"/>
          </p:nvPr>
        </p:nvSpPr>
        <p:spPr>
          <a:xfrm>
            <a:off x="755650" y="369034"/>
            <a:ext cx="7632700" cy="745786"/>
          </a:xfrm>
          <a:prstGeom prst="rect">
            <a:avLst/>
          </a:prstGeom>
        </p:spPr>
        <p:txBody>
          <a:bodyPr/>
          <a:lstStyle/>
          <a:p>
            <a:r>
              <a:t>Docker Engine </a:t>
            </a:r>
          </a:p>
        </p:txBody>
      </p:sp>
      <p:sp>
        <p:nvSpPr>
          <p:cNvPr id="819" name="内容占位符 2"/>
          <p:cNvSpPr txBox="1"/>
          <p:nvPr/>
        </p:nvSpPr>
        <p:spPr>
          <a:xfrm>
            <a:off x="4826000" y="1390151"/>
            <a:ext cx="3930650" cy="3462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t>Docker daemon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就是</a:t>
            </a:r>
            <a:r>
              <a:rPr>
                <a:solidFill>
                  <a:srgbClr val="FF0000"/>
                </a:solidFill>
              </a:rPr>
              <a:t>Docker Engine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，一般在宿主主机后台运行。</a:t>
            </a:r>
          </a:p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用户使用</a:t>
            </a:r>
            <a:r>
              <a:t>client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通过</a:t>
            </a:r>
            <a:r>
              <a:t>pipe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t>unix socket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或</a:t>
            </a:r>
            <a:r>
              <a:t>tcp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直接跟</a:t>
            </a:r>
            <a:r>
              <a:t>daemon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交互。</a:t>
            </a:r>
          </a:p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t>Docker index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指向</a:t>
            </a:r>
            <a:r>
              <a:t>Docker registries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，也叫</a:t>
            </a:r>
            <a:r>
              <a:t>docker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仓库，可以用来让你上传和下载</a:t>
            </a:r>
            <a:r>
              <a:t>images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。</a:t>
            </a:r>
            <a:r>
              <a:t>Hub.docker.com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为</a:t>
            </a:r>
            <a:r>
              <a:t>docker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官方仓库</a:t>
            </a:r>
          </a:p>
        </p:txBody>
      </p:sp>
      <p:pic>
        <p:nvPicPr>
          <p:cNvPr id="820" name="Picture 4" descr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563" y="1439332"/>
            <a:ext cx="3648076" cy="391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21" name="Picture 3" descr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75000" y="5316122"/>
            <a:ext cx="3930650" cy="15418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39027-5269-4B7E-808C-E0D245B2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476672"/>
            <a:ext cx="7632700" cy="871538"/>
          </a:xfrm>
        </p:spPr>
        <p:txBody>
          <a:bodyPr/>
          <a:lstStyle/>
          <a:p>
            <a:r>
              <a:rPr lang="en-US" altLang="zh-CN"/>
              <a:t>docker </a:t>
            </a:r>
            <a:r>
              <a:rPr lang="zh-CN" altLang="en-US"/>
              <a:t>基本命令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AF40A-2C09-4C7B-BEA1-AF2292C11722}"/>
              </a:ext>
            </a:extLst>
          </p:cNvPr>
          <p:cNvSpPr txBox="1">
            <a:spLocks/>
          </p:cNvSpPr>
          <p:nvPr/>
        </p:nvSpPr>
        <p:spPr>
          <a:xfrm>
            <a:off x="1259632" y="1700808"/>
            <a:ext cx="7272808" cy="518457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None/>
            </a:pPr>
            <a:r>
              <a:rPr lang="en-US" altLang="zh-CN"/>
              <a:t>docker</a:t>
            </a:r>
          </a:p>
          <a:p>
            <a:pPr marL="0" indent="0">
              <a:buNone/>
            </a:pPr>
            <a:r>
              <a:rPr lang="en-US" altLang="zh-CN"/>
              <a:t>docker container –help</a:t>
            </a:r>
          </a:p>
          <a:p>
            <a:pPr marL="0" indent="0">
              <a:buNone/>
            </a:pPr>
            <a:r>
              <a:rPr lang="en-US" altLang="zh-CN"/>
              <a:t>docker --version</a:t>
            </a:r>
          </a:p>
          <a:p>
            <a:pPr marL="0" indent="0">
              <a:buNone/>
            </a:pPr>
            <a:r>
              <a:rPr lang="en-US" altLang="zh-CN"/>
              <a:t>docker version</a:t>
            </a:r>
          </a:p>
          <a:p>
            <a:pPr marL="0" indent="0">
              <a:buNone/>
            </a:pPr>
            <a:r>
              <a:rPr lang="en-US" altLang="zh-CN"/>
              <a:t>docker info</a:t>
            </a:r>
          </a:p>
          <a:p>
            <a:pPr marL="0" indent="0">
              <a:buNone/>
            </a:pPr>
            <a:r>
              <a:rPr lang="en-US" altLang="zh-CN"/>
              <a:t>docker image ls</a:t>
            </a:r>
          </a:p>
          <a:p>
            <a:pPr marL="0" indent="0">
              <a:buNone/>
            </a:pPr>
            <a:r>
              <a:rPr lang="en-US" altLang="zh-CN"/>
              <a:t>docker pull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96112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39027-5269-4B7E-808C-E0D245B2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16632"/>
            <a:ext cx="7632700" cy="727298"/>
          </a:xfrm>
        </p:spPr>
        <p:txBody>
          <a:bodyPr/>
          <a:lstStyle/>
          <a:p>
            <a:r>
              <a:rPr lang="en-US" altLang="zh-CN"/>
              <a:t>docker run</a:t>
            </a:r>
            <a:r>
              <a:rPr lang="zh-CN" altLang="en-US"/>
              <a:t>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B9E250-301B-40F7-8D17-44E23C84725E}"/>
              </a:ext>
            </a:extLst>
          </p:cNvPr>
          <p:cNvSpPr txBox="1">
            <a:spLocks/>
          </p:cNvSpPr>
          <p:nvPr/>
        </p:nvSpPr>
        <p:spPr>
          <a:xfrm>
            <a:off x="611560" y="750109"/>
            <a:ext cx="8136904" cy="597666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None/>
            </a:pPr>
            <a:r>
              <a:rPr lang="en-US" altLang="zh-CN"/>
              <a:t>docker run hello-world</a:t>
            </a:r>
          </a:p>
          <a:p>
            <a:pPr marL="0" indent="0">
              <a:buNone/>
            </a:pPr>
            <a:r>
              <a:rPr lang="en-US" altLang="zh-CN"/>
              <a:t>-d: </a:t>
            </a:r>
            <a:r>
              <a:rPr lang="zh-CN" altLang="en-US"/>
              <a:t>后台运行容器，并返回容器</a:t>
            </a:r>
            <a:r>
              <a:rPr lang="en-US" altLang="zh-CN"/>
              <a:t>ID</a:t>
            </a:r>
          </a:p>
          <a:p>
            <a:pPr marL="0" indent="0">
              <a:buNone/>
            </a:pPr>
            <a:r>
              <a:rPr lang="en-US" altLang="zh-CN"/>
              <a:t>-</a:t>
            </a:r>
            <a:r>
              <a:rPr lang="en-US" altLang="zh-CN" err="1"/>
              <a:t>i</a:t>
            </a:r>
            <a:r>
              <a:rPr lang="en-US" altLang="zh-CN"/>
              <a:t>: </a:t>
            </a:r>
            <a:r>
              <a:rPr lang="zh-CN" altLang="en-US"/>
              <a:t>以交互模式运行容器，通常与 </a:t>
            </a:r>
            <a:r>
              <a:rPr lang="en-US" altLang="zh-CN"/>
              <a:t>-t </a:t>
            </a:r>
            <a:r>
              <a:rPr lang="zh-CN" altLang="en-US"/>
              <a:t>同时使用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-t: </a:t>
            </a:r>
            <a:r>
              <a:rPr lang="zh-CN" altLang="en-US"/>
              <a:t>为容器重新分配一个伪输入终端，通常与 </a:t>
            </a:r>
            <a:r>
              <a:rPr lang="en-US" altLang="zh-CN"/>
              <a:t>-</a:t>
            </a:r>
            <a:r>
              <a:rPr lang="en-US" altLang="zh-CN" err="1"/>
              <a:t>i</a:t>
            </a:r>
            <a:r>
              <a:rPr lang="en-US" altLang="zh-CN"/>
              <a:t> </a:t>
            </a:r>
            <a:r>
              <a:rPr lang="zh-CN" altLang="en-US"/>
              <a:t>同时使用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-p: </a:t>
            </a:r>
            <a:r>
              <a:rPr lang="zh-CN" altLang="en-US"/>
              <a:t>指定（发布）端口映射，格式为：主机</a:t>
            </a:r>
            <a:r>
              <a:rPr lang="en-US" altLang="zh-CN"/>
              <a:t>(</a:t>
            </a:r>
            <a:r>
              <a:rPr lang="zh-CN" altLang="en-US"/>
              <a:t>宿主</a:t>
            </a:r>
            <a:r>
              <a:rPr lang="en-US" altLang="zh-CN"/>
              <a:t>)</a:t>
            </a:r>
            <a:r>
              <a:rPr lang="zh-CN" altLang="en-US"/>
              <a:t>端口</a:t>
            </a:r>
            <a:r>
              <a:rPr lang="en-US" altLang="zh-CN"/>
              <a:t>:</a:t>
            </a:r>
            <a:r>
              <a:rPr lang="zh-CN" altLang="en-US"/>
              <a:t>容器端口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-P: </a:t>
            </a:r>
            <a:r>
              <a:rPr lang="zh-CN" altLang="en-US"/>
              <a:t>随机端口映射，容器内部端口随机映射到主机的高端口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--name="</a:t>
            </a:r>
            <a:r>
              <a:rPr lang="en-US" altLang="zh-CN" err="1"/>
              <a:t>nginx-lb</a:t>
            </a:r>
            <a:r>
              <a:rPr lang="en-US" altLang="zh-CN"/>
              <a:t>": </a:t>
            </a:r>
            <a:r>
              <a:rPr lang="zh-CN" altLang="en-US"/>
              <a:t>为容器指定一个名称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-e username="</a:t>
            </a:r>
            <a:r>
              <a:rPr lang="en-US" altLang="zh-CN" err="1"/>
              <a:t>ritchie</a:t>
            </a:r>
            <a:r>
              <a:rPr lang="en-US" altLang="zh-CN"/>
              <a:t>": </a:t>
            </a:r>
            <a:r>
              <a:rPr lang="zh-CN" altLang="en-US"/>
              <a:t>设置环境变量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--env-file=c:/temp1/t.txt: </a:t>
            </a:r>
            <a:r>
              <a:rPr lang="zh-CN" altLang="en-US"/>
              <a:t>从指定文件读入环境变量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--expose=2000-2002: </a:t>
            </a:r>
            <a:r>
              <a:rPr lang="zh-CN" altLang="en-US"/>
              <a:t>开放（暴露）一个端口或一组端口；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--link </a:t>
            </a:r>
            <a:r>
              <a:rPr lang="en-US" altLang="zh-CN" err="1"/>
              <a:t>my-mysql:taozs</a:t>
            </a:r>
            <a:r>
              <a:rPr lang="en-US" altLang="zh-CN"/>
              <a:t> : </a:t>
            </a:r>
            <a:r>
              <a:rPr lang="zh-CN" altLang="en-US"/>
              <a:t>添加链接到另一个容器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-v  c:/temp1:/data: </a:t>
            </a:r>
            <a:r>
              <a:rPr lang="zh-CN" altLang="en-US"/>
              <a:t>绑定一个卷</a:t>
            </a:r>
            <a:r>
              <a:rPr lang="en-US" altLang="zh-CN"/>
              <a:t>(volume)</a:t>
            </a:r>
          </a:p>
          <a:p>
            <a:pPr marL="0" indent="0">
              <a:buNone/>
            </a:pPr>
            <a:r>
              <a:rPr lang="en-US" altLang="zh-CN"/>
              <a:t>--rm    </a:t>
            </a:r>
            <a:r>
              <a:rPr lang="zh-CN" altLang="en-US"/>
              <a:t>退出时自动删除容器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603207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39027-5269-4B7E-808C-E0D245B2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16632"/>
            <a:ext cx="7632700" cy="871538"/>
          </a:xfrm>
        </p:spPr>
        <p:txBody>
          <a:bodyPr/>
          <a:lstStyle/>
          <a:p>
            <a:r>
              <a:rPr lang="en-US" altLang="zh-CN"/>
              <a:t>docker container </a:t>
            </a:r>
            <a:r>
              <a:rPr lang="zh-CN" altLang="en-US"/>
              <a:t>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AF40A-2C09-4C7B-BEA1-AF2292C11722}"/>
              </a:ext>
            </a:extLst>
          </p:cNvPr>
          <p:cNvSpPr txBox="1">
            <a:spLocks/>
          </p:cNvSpPr>
          <p:nvPr/>
        </p:nvSpPr>
        <p:spPr>
          <a:xfrm>
            <a:off x="1331640" y="908720"/>
            <a:ext cx="6768752" cy="547260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None/>
            </a:pPr>
            <a:r>
              <a:rPr lang="fr-FR" altLang="zh-CN" sz="1800"/>
              <a:t>docker container ls</a:t>
            </a:r>
          </a:p>
          <a:p>
            <a:pPr marL="0" indent="0">
              <a:buNone/>
            </a:pPr>
            <a:r>
              <a:rPr lang="fr-FR" altLang="zh-CN" sz="1800"/>
              <a:t>docker container ls </a:t>
            </a:r>
            <a:r>
              <a:rPr lang="en-US" altLang="zh-CN" sz="1800"/>
              <a:t>-a</a:t>
            </a:r>
            <a:endParaRPr lang="fr-FR" altLang="zh-CN" sz="1800"/>
          </a:p>
          <a:p>
            <a:pPr marL="0" indent="0">
              <a:buNone/>
            </a:pPr>
            <a:r>
              <a:rPr lang="fr-FR" altLang="zh-CN" sz="1800"/>
              <a:t>docker container ls –aq</a:t>
            </a:r>
          </a:p>
          <a:p>
            <a:pPr marL="0" indent="0">
              <a:buNone/>
            </a:pPr>
            <a:r>
              <a:rPr lang="en-US" altLang="zh-CN" sz="1800"/>
              <a:t>docker inspect </a:t>
            </a:r>
            <a:r>
              <a:rPr lang="zh-CN" altLang="en-US" sz="1800"/>
              <a:t>容器名：显示容器信息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docker port </a:t>
            </a:r>
            <a:r>
              <a:rPr lang="zh-CN" altLang="en-US" sz="1800"/>
              <a:t>容器名：显示端口映射信息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docker logs -f &lt;</a:t>
            </a:r>
            <a:r>
              <a:rPr lang="zh-CN" altLang="en-US" sz="1800"/>
              <a:t>容器 </a:t>
            </a:r>
            <a:r>
              <a:rPr lang="en-US" altLang="zh-CN" sz="1800"/>
              <a:t>ID&gt;    </a:t>
            </a:r>
            <a:r>
              <a:rPr lang="zh-CN" altLang="en-US" sz="1800"/>
              <a:t>查看容器内部的标准输出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docker stop &lt;</a:t>
            </a:r>
            <a:r>
              <a:rPr lang="zh-CN" altLang="en-US" sz="1800"/>
              <a:t>容器 </a:t>
            </a:r>
            <a:r>
              <a:rPr lang="en-US" altLang="zh-CN" sz="1800"/>
              <a:t>ID&gt;        </a:t>
            </a:r>
            <a:r>
              <a:rPr lang="zh-CN" altLang="en-US" sz="1800"/>
              <a:t>停止一个容器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docker start &lt;</a:t>
            </a:r>
            <a:r>
              <a:rPr lang="zh-CN" altLang="en-US" sz="1800"/>
              <a:t>容器 </a:t>
            </a:r>
            <a:r>
              <a:rPr lang="en-US" altLang="zh-CN" sz="1800"/>
              <a:t>ID&gt;       </a:t>
            </a:r>
            <a:r>
              <a:rPr lang="zh-CN" altLang="en-US" sz="1800"/>
              <a:t>启动已停止运行的容器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docker restart &lt;</a:t>
            </a:r>
            <a:r>
              <a:rPr lang="zh-CN" altLang="en-US" sz="1800"/>
              <a:t>容器 </a:t>
            </a:r>
            <a:r>
              <a:rPr lang="en-US" altLang="zh-CN" sz="1800"/>
              <a:t>ID&gt;    </a:t>
            </a:r>
            <a:r>
              <a:rPr lang="zh-CN" altLang="en-US" sz="1800"/>
              <a:t>正在运行的容器可以重启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docker attach &lt;</a:t>
            </a:r>
            <a:r>
              <a:rPr lang="zh-CN" altLang="en-US" sz="1800"/>
              <a:t>容器 </a:t>
            </a:r>
            <a:r>
              <a:rPr lang="en-US" altLang="zh-CN" sz="1800"/>
              <a:t>ID&gt;     </a:t>
            </a:r>
            <a:r>
              <a:rPr lang="zh-CN" altLang="en-US" sz="1800"/>
              <a:t>附着到容器</a:t>
            </a:r>
            <a:endParaRPr lang="en-US" altLang="zh-CN" sz="1800"/>
          </a:p>
          <a:p>
            <a:pPr marL="0" indent="0">
              <a:buNone/>
            </a:pPr>
            <a:r>
              <a:rPr lang="de-DE" altLang="zh-CN" sz="1800"/>
              <a:t>docker exec -it </a:t>
            </a:r>
            <a:r>
              <a:rPr lang="en-US" altLang="zh-CN" sz="1800"/>
              <a:t>&lt;</a:t>
            </a:r>
            <a:r>
              <a:rPr lang="zh-CN" altLang="en-US" sz="1800"/>
              <a:t>容器 </a:t>
            </a:r>
            <a:r>
              <a:rPr lang="en-US" altLang="zh-CN" sz="1800"/>
              <a:t>ID&gt;</a:t>
            </a:r>
            <a:r>
              <a:rPr lang="de-DE" altLang="zh-CN" sz="1800"/>
              <a:t>   /bin/bash</a:t>
            </a:r>
            <a:r>
              <a:rPr lang="en-US" altLang="zh-CN" sz="1800"/>
              <a:t>    </a:t>
            </a:r>
            <a:r>
              <a:rPr lang="zh-CN" altLang="en-US" sz="1800"/>
              <a:t>进入容器，执行命令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docker rm -f   &lt;</a:t>
            </a:r>
            <a:r>
              <a:rPr lang="zh-CN" altLang="en-US" sz="1800"/>
              <a:t>容器 </a:t>
            </a:r>
            <a:r>
              <a:rPr lang="en-US" altLang="zh-CN" sz="1800"/>
              <a:t>ID&gt;       </a:t>
            </a:r>
            <a:r>
              <a:rPr lang="zh-CN" altLang="en-US" sz="1800"/>
              <a:t>删除容器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docker container prune       </a:t>
            </a:r>
            <a:r>
              <a:rPr lang="zh-CN" altLang="en-US" sz="1800"/>
              <a:t>清理掉所有处于终止状态的容器</a:t>
            </a:r>
          </a:p>
        </p:txBody>
      </p:sp>
    </p:spTree>
    <p:extLst>
      <p:ext uri="{BB962C8B-B14F-4D97-AF65-F5344CB8AC3E}">
        <p14:creationId xmlns:p14="http://schemas.microsoft.com/office/powerpoint/2010/main" val="97457279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D3334-FC92-49DE-B73B-D67F028E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练习：</a:t>
            </a:r>
            <a:r>
              <a:rPr lang="en-US" altLang="zh-CN" err="1"/>
              <a:t>gcc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9AAE9-EE63-426C-BD02-4CB6C486D67C}"/>
              </a:ext>
            </a:extLst>
          </p:cNvPr>
          <p:cNvSpPr txBox="1">
            <a:spLocks/>
          </p:cNvSpPr>
          <p:nvPr/>
        </p:nvSpPr>
        <p:spPr>
          <a:xfrm>
            <a:off x="755650" y="1556792"/>
            <a:ext cx="7776790" cy="44644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None/>
            </a:pPr>
            <a:r>
              <a:rPr lang="en-US" altLang="zh-CN"/>
              <a:t>docker run --rm -v C:\codec\hw:/hw -w /</a:t>
            </a:r>
            <a:r>
              <a:rPr lang="en-US" altLang="zh-CN" err="1"/>
              <a:t>hw</a:t>
            </a:r>
            <a:r>
              <a:rPr lang="en-US" altLang="zh-CN"/>
              <a:t> –it –name=server </a:t>
            </a:r>
            <a:r>
              <a:rPr lang="en-US" altLang="zh-CN" err="1"/>
              <a:t>gcc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查询容器的</a:t>
            </a:r>
            <a:r>
              <a:rPr lang="en-US" altLang="zh-CN"/>
              <a:t>IP:</a:t>
            </a:r>
          </a:p>
          <a:p>
            <a:pPr marL="0" indent="0">
              <a:buNone/>
            </a:pPr>
            <a:r>
              <a:rPr lang="en-US" altLang="zh-CN"/>
              <a:t>cat /</a:t>
            </a:r>
            <a:r>
              <a:rPr lang="en-US" altLang="zh-CN" err="1"/>
              <a:t>etc</a:t>
            </a:r>
            <a:r>
              <a:rPr lang="en-US" altLang="zh-CN"/>
              <a:t>/hosts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cat /proc/version</a:t>
            </a:r>
          </a:p>
          <a:p>
            <a:pPr marL="0" indent="0">
              <a:buNone/>
            </a:pPr>
            <a:r>
              <a:rPr lang="en-US" altLang="zh-CN" err="1"/>
              <a:t>uname</a:t>
            </a:r>
            <a:r>
              <a:rPr lang="en-US" altLang="zh-CN"/>
              <a:t>  -a</a:t>
            </a:r>
          </a:p>
          <a:p>
            <a:pPr marL="0" indent="0">
              <a:buNone/>
            </a:pPr>
            <a:r>
              <a:rPr lang="en-US" altLang="zh-CN"/>
              <a:t>cat /</a:t>
            </a:r>
            <a:r>
              <a:rPr lang="en-US" altLang="zh-CN" err="1"/>
              <a:t>etc</a:t>
            </a:r>
            <a:r>
              <a:rPr lang="en-US" altLang="zh-CN"/>
              <a:t>/issue</a:t>
            </a:r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319201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D3334-FC92-49DE-B73B-D67F028E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练习： </a:t>
            </a:r>
            <a:r>
              <a:rPr lang="en-US" altLang="zh-CN"/>
              <a:t>MongoDB</a:t>
            </a:r>
            <a:r>
              <a:rPr lang="zh-CN" altLang="en-US"/>
              <a:t>的启动和访问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9AAE9-EE63-426C-BD02-4CB6C486D67C}"/>
              </a:ext>
            </a:extLst>
          </p:cNvPr>
          <p:cNvSpPr txBox="1">
            <a:spLocks/>
          </p:cNvSpPr>
          <p:nvPr/>
        </p:nvSpPr>
        <p:spPr>
          <a:xfrm>
            <a:off x="827584" y="1822361"/>
            <a:ext cx="7704856" cy="419892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None/>
            </a:pPr>
            <a:r>
              <a:rPr lang="en-US" altLang="zh-CN"/>
              <a:t>docker pull mongo</a:t>
            </a:r>
          </a:p>
          <a:p>
            <a:pPr marL="0" indent="0">
              <a:buNone/>
            </a:pPr>
            <a:r>
              <a:rPr lang="en-US" altLang="zh-CN"/>
              <a:t>docker run --name </a:t>
            </a:r>
            <a:r>
              <a:rPr lang="en-US" altLang="zh-CN" err="1"/>
              <a:t>mymongo</a:t>
            </a:r>
            <a:r>
              <a:rPr lang="en-US" altLang="zh-CN"/>
              <a:t> -d mongo</a:t>
            </a:r>
          </a:p>
          <a:p>
            <a:pPr marL="0" indent="0">
              <a:buNone/>
            </a:pPr>
            <a:r>
              <a:rPr lang="en-US" altLang="zh-CN"/>
              <a:t>docker run -it --link </a:t>
            </a:r>
            <a:r>
              <a:rPr lang="en-US" altLang="zh-CN" err="1"/>
              <a:t>mymongo:taozs</a:t>
            </a:r>
            <a:r>
              <a:rPr lang="en-US" altLang="zh-CN"/>
              <a:t> --rm mongo </a:t>
            </a:r>
            <a:r>
              <a:rPr lang="en-US" altLang="zh-CN" err="1"/>
              <a:t>mongo</a:t>
            </a:r>
            <a:r>
              <a:rPr lang="en-US" altLang="zh-CN"/>
              <a:t> --host </a:t>
            </a:r>
            <a:r>
              <a:rPr lang="en-US" altLang="zh-CN" err="1"/>
              <a:t>taozs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51442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5993</TotalTime>
  <Words>1470</Words>
  <Application>Microsoft Office PowerPoint</Application>
  <PresentationFormat>全屏显示(4:3)</PresentationFormat>
  <Paragraphs>211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FrutigerNext LT Medium</vt:lpstr>
      <vt:lpstr>黑体</vt:lpstr>
      <vt:lpstr>华文细黑</vt:lpstr>
      <vt:lpstr>宋体</vt:lpstr>
      <vt:lpstr>微软雅黑</vt:lpstr>
      <vt:lpstr>Arial</vt:lpstr>
      <vt:lpstr>Calibri</vt:lpstr>
      <vt:lpstr>Wingdings</vt:lpstr>
      <vt:lpstr>Blank</vt:lpstr>
      <vt:lpstr>2021-服务端开发</vt:lpstr>
      <vt:lpstr>什么是容器</vt:lpstr>
      <vt:lpstr>从虚拟化层看容器，轻量级、高性能是核心价值：虚拟机 vs. 容器</vt:lpstr>
      <vt:lpstr>Docker Engine </vt:lpstr>
      <vt:lpstr>docker 基本命令</vt:lpstr>
      <vt:lpstr>docker run命令</vt:lpstr>
      <vt:lpstr>docker container 命令</vt:lpstr>
      <vt:lpstr>练习：gcc</vt:lpstr>
      <vt:lpstr>练习： MongoDB的启动和访问</vt:lpstr>
      <vt:lpstr>练习： Redis的启动和访问</vt:lpstr>
      <vt:lpstr>练习： mysql的启动和访问</vt:lpstr>
      <vt:lpstr>镜像分层</vt:lpstr>
      <vt:lpstr>数据卷(Volume)</vt:lpstr>
      <vt:lpstr>导出和导入容器镜像</vt:lpstr>
      <vt:lpstr>容器网络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架构模式的演进与编程框架</dc:title>
  <cp:lastModifiedBy>tao zhaosheng</cp:lastModifiedBy>
  <cp:revision>225</cp:revision>
  <dcterms:modified xsi:type="dcterms:W3CDTF">2021-03-31T11:56:06Z</dcterms:modified>
</cp:coreProperties>
</file>