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82" r:id="rId3"/>
    <p:sldId id="351" r:id="rId4"/>
    <p:sldId id="376" r:id="rId5"/>
    <p:sldId id="390" r:id="rId6"/>
    <p:sldId id="391" r:id="rId7"/>
    <p:sldId id="392" r:id="rId8"/>
    <p:sldId id="399" r:id="rId9"/>
    <p:sldId id="393" r:id="rId10"/>
    <p:sldId id="400" r:id="rId11"/>
    <p:sldId id="394" r:id="rId12"/>
    <p:sldId id="395" r:id="rId13"/>
    <p:sldId id="396" r:id="rId14"/>
    <p:sldId id="398" r:id="rId15"/>
    <p:sldId id="385" r:id="rId16"/>
    <p:sldId id="374" r:id="rId17"/>
    <p:sldId id="361" r:id="rId18"/>
    <p:sldId id="378" r:id="rId19"/>
    <p:sldId id="379" r:id="rId20"/>
    <p:sldId id="380" r:id="rId21"/>
    <p:sldId id="381" r:id="rId22"/>
    <p:sldId id="383" r:id="rId23"/>
    <p:sldId id="384" r:id="rId24"/>
    <p:sldId id="386" r:id="rId25"/>
    <p:sldId id="387" r:id="rId26"/>
    <p:sldId id="389" r:id="rId27"/>
    <p:sldId id="31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3" autoAdjust="0"/>
    <p:restoredTop sz="67816" autoAdjust="0"/>
  </p:normalViewPr>
  <p:slideViewPr>
    <p:cSldViewPr>
      <p:cViewPr varScale="1">
        <p:scale>
          <a:sx n="72" d="100"/>
          <a:sy n="72" d="100"/>
        </p:scale>
        <p:origin x="154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mvn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>
                <a:solidFill>
                  <a:srgbClr val="24292E"/>
                </a:solidFill>
                <a:effectLst/>
                <a:latin typeface="-apple-system"/>
              </a:rPr>
              <a:t>https://github.com/tzs919/spittr-rest     </a:t>
            </a:r>
            <a:r>
              <a:rPr lang="zh-CN" altLang="en-US" b="1" i="0">
                <a:solidFill>
                  <a:srgbClr val="24292E"/>
                </a:solidFill>
                <a:effectLst/>
                <a:latin typeface="-apple-system"/>
              </a:rPr>
              <a:t>基于</a:t>
            </a:r>
            <a:r>
              <a:rPr lang="en-US" altLang="zh-CN" b="1" i="0">
                <a:solidFill>
                  <a:srgbClr val="24292E"/>
                </a:solidFill>
                <a:effectLst/>
                <a:latin typeface="-apple-system"/>
              </a:rPr>
              <a:t>spring mvc</a:t>
            </a:r>
            <a:r>
              <a:rPr lang="zh-CN" altLang="en-US" b="1" i="0">
                <a:solidFill>
                  <a:srgbClr val="24292E"/>
                </a:solidFill>
                <a:effectLst/>
                <a:latin typeface="-apple-system"/>
              </a:rPr>
              <a:t>框架，不是基于</a:t>
            </a:r>
            <a:r>
              <a:rPr lang="en-US" altLang="zh-CN" b="1" i="0">
                <a:solidFill>
                  <a:srgbClr val="24292E"/>
                </a:solidFill>
                <a:effectLst/>
                <a:latin typeface="-apple-system"/>
              </a:rPr>
              <a:t>spring boot</a:t>
            </a:r>
            <a:endParaRPr lang="en-US" altLang="zh-CN"/>
          </a:p>
          <a:p>
            <a:r>
              <a:rPr lang="en-US" altLang="zh-CN"/>
              <a:t>(1)</a:t>
            </a:r>
            <a:r>
              <a:rPr lang="zh-CN" altLang="zh-CN" sz="12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内容协商</a:t>
            </a:r>
            <a:r>
              <a:rPr lang="zh-CN" altLang="en-US" sz="12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/>
              <a:t>可以配多个</a:t>
            </a:r>
            <a:r>
              <a:rPr lang="en-US" altLang="zh-CN"/>
              <a:t>ViewResolver</a:t>
            </a:r>
            <a:r>
              <a:rPr lang="zh-CN" altLang="en-US"/>
              <a:t>，如</a:t>
            </a:r>
            <a:r>
              <a:rPr lang="en-US" altLang="zh-CN"/>
              <a:t>BeanNameViewResolver</a:t>
            </a:r>
            <a:r>
              <a:rPr lang="zh-CN" altLang="en-US"/>
              <a:t>，对应的</a:t>
            </a:r>
            <a:r>
              <a:rPr lang="en-US" altLang="zh-CN"/>
              <a:t>json</a:t>
            </a:r>
            <a:r>
              <a:rPr lang="zh-CN" altLang="en-US"/>
              <a:t>转换可以是</a:t>
            </a:r>
            <a:r>
              <a:rPr lang="en-US" altLang="zh-CN"/>
              <a:t>MappingJackson2JsonView</a:t>
            </a:r>
          </a:p>
          <a:p>
            <a:r>
              <a:rPr lang="zh-CN" altLang="en-US"/>
              <a:t>在</a:t>
            </a:r>
            <a:r>
              <a:rPr lang="en-US" altLang="zh-CN"/>
              <a:t>spring mvc</a:t>
            </a:r>
            <a:r>
              <a:rPr lang="zh-CN" altLang="en-US"/>
              <a:t>之上构建了</a:t>
            </a:r>
            <a:r>
              <a:rPr lang="en-US" altLang="zh-CN"/>
              <a:t>REST</a:t>
            </a:r>
            <a:r>
              <a:rPr lang="zh-CN" altLang="en-US"/>
              <a:t>资源表述层，控制器代码无需修改</a:t>
            </a:r>
            <a:endParaRPr lang="en-US" altLang="zh-CN"/>
          </a:p>
          <a:p>
            <a:r>
              <a:rPr lang="zh-CN" altLang="en-US"/>
              <a:t>缺点，不能处理</a:t>
            </a:r>
            <a:r>
              <a:rPr lang="en-US" altLang="zh-CN"/>
              <a:t>request</a:t>
            </a:r>
            <a:r>
              <a:rPr lang="zh-CN" altLang="en-US"/>
              <a:t>输入（消息转换）</a:t>
            </a:r>
            <a:endParaRPr lang="en-US" altLang="zh-CN"/>
          </a:p>
          <a:p>
            <a:r>
              <a:rPr lang="en-US" altLang="zh-CN"/>
              <a:t>(2)</a:t>
            </a:r>
            <a:r>
              <a:rPr lang="zh-CN" altLang="zh-CN" sz="12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消息转换器</a:t>
            </a:r>
            <a:r>
              <a:rPr lang="en-US" altLang="zh-CN"/>
              <a:t>....</a:t>
            </a:r>
            <a:r>
              <a:rPr lang="zh-CN" altLang="en-US"/>
              <a:t>使用的头部信息是</a:t>
            </a:r>
            <a:r>
              <a:rPr lang="en-US" altLang="zh-CN"/>
              <a:t>Content-Type</a:t>
            </a:r>
            <a:r>
              <a:rPr lang="zh-CN" altLang="en-US"/>
              <a:t>指定</a:t>
            </a:r>
            <a:r>
              <a:rPr lang="en-US" altLang="zh-CN"/>
              <a:t>requestbody</a:t>
            </a:r>
            <a:r>
              <a:rPr lang="zh-CN" altLang="en-US"/>
              <a:t>的格式，和</a:t>
            </a:r>
            <a:r>
              <a:rPr lang="en-US" alt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@RequestBody</a:t>
            </a:r>
            <a:r>
              <a:rPr lang="zh-CN" altLang="en-US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联合使用</a:t>
            </a:r>
            <a:endParaRPr lang="en-US" altLang="zh-CN" sz="12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r>
              <a:rPr lang="zh-CN" altLang="en-US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的意思是省去</a:t>
            </a:r>
            <a:r>
              <a:rPr lang="en-US" alt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@ResponseBody</a:t>
            </a:r>
            <a:r>
              <a:rPr lang="zh-CN" altLang="en-US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，作用：指定使用消息转换器，跳过模型和视图处理，注意只处理对象转换，状态码为</a:t>
            </a:r>
            <a:r>
              <a:rPr lang="en-US" alt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200OK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BBB529"/>
                </a:solidFill>
                <a:effectLst/>
              </a:rPr>
              <a:t>@RequestMapping</a:t>
            </a:r>
            <a:r>
              <a:rPr lang="en-US" altLang="zh-CN"/>
              <a:t>(value = </a:t>
            </a:r>
            <a:r>
              <a:rPr lang="en-US" altLang="zh-CN">
                <a:solidFill>
                  <a:srgbClr val="6A8759"/>
                </a:solidFill>
                <a:effectLst/>
              </a:rPr>
              <a:t>"/ab/ab"</a:t>
            </a:r>
            <a:r>
              <a:rPr lang="en-US" altLang="zh-CN">
                <a:solidFill>
                  <a:srgbClr val="CC7832"/>
                </a:solidFill>
                <a:effectLst/>
              </a:rPr>
              <a:t>, </a:t>
            </a:r>
            <a:r>
              <a:rPr lang="en-US" altLang="zh-CN"/>
              <a:t>method = RequestMethod.</a:t>
            </a:r>
            <a:r>
              <a:rPr lang="en-US" altLang="zh-CN" i="1">
                <a:solidFill>
                  <a:srgbClr val="9876AA"/>
                </a:solidFill>
                <a:effectLst/>
              </a:rPr>
              <a:t>GET</a:t>
            </a:r>
            <a:r>
              <a:rPr lang="en-US" altLang="zh-CN">
                <a:solidFill>
                  <a:srgbClr val="CC7832"/>
                </a:solidFill>
                <a:effectLst/>
              </a:rPr>
              <a:t>, </a:t>
            </a:r>
            <a:r>
              <a:rPr lang="en-US" altLang="zh-CN"/>
              <a:t>produces = </a:t>
            </a:r>
            <a:r>
              <a:rPr lang="en-US" altLang="zh-CN">
                <a:solidFill>
                  <a:srgbClr val="6A8759"/>
                </a:solidFill>
                <a:effectLst/>
              </a:rPr>
              <a:t>"application/json"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>
                <a:solidFill>
                  <a:srgbClr val="CC7832"/>
                </a:solidFill>
                <a:effectLst/>
              </a:rPr>
              <a:t>public </a:t>
            </a:r>
            <a:r>
              <a:rPr lang="en-US" altLang="zh-CN"/>
              <a:t>ResponseEntity&lt;String&gt; </a:t>
            </a:r>
            <a:r>
              <a:rPr lang="en-US" altLang="zh-CN">
                <a:solidFill>
                  <a:srgbClr val="FFC66D"/>
                </a:solidFill>
                <a:effectLst/>
              </a:rPr>
              <a:t>bar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final </a:t>
            </a:r>
            <a:r>
              <a:rPr lang="en-US" altLang="zh-CN"/>
              <a:t>HttpHeaders httpHeaders= </a:t>
            </a:r>
            <a:r>
              <a:rPr lang="en-US" altLang="zh-CN">
                <a:solidFill>
                  <a:srgbClr val="CC7832"/>
                </a:solidFill>
                <a:effectLst/>
              </a:rPr>
              <a:t>new </a:t>
            </a:r>
            <a:r>
              <a:rPr lang="en-US" altLang="zh-CN"/>
              <a:t>HttpHeaders()</a:t>
            </a:r>
            <a:r>
              <a:rPr lang="en-US" altLang="zh-CN">
                <a:solidFill>
                  <a:srgbClr val="CC7832"/>
                </a:solidFill>
                <a:effectLst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</a:rPr>
            </a:br>
            <a:r>
              <a:rPr lang="en-US" altLang="zh-CN">
                <a:solidFill>
                  <a:srgbClr val="CC7832"/>
                </a:solidFill>
                <a:effectLst/>
              </a:rPr>
              <a:t>    </a:t>
            </a:r>
            <a:r>
              <a:rPr lang="en-US" altLang="zh-CN"/>
              <a:t>httpHeaders.setContentType(MediaType.</a:t>
            </a:r>
            <a:r>
              <a:rPr lang="en-US" altLang="zh-CN" i="1">
                <a:solidFill>
                  <a:srgbClr val="9876AA"/>
                </a:solidFill>
                <a:effectLst/>
              </a:rPr>
              <a:t>APPLICATION_JSON</a:t>
            </a:r>
            <a:r>
              <a:rPr lang="en-US" altLang="zh-CN"/>
              <a:t>)</a:t>
            </a:r>
            <a:r>
              <a:rPr lang="en-US" altLang="zh-CN">
                <a:solidFill>
                  <a:srgbClr val="CC7832"/>
                </a:solidFill>
                <a:effectLst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</a:rPr>
            </a:br>
            <a:r>
              <a:rPr lang="en-US" altLang="zh-CN">
                <a:solidFill>
                  <a:srgbClr val="CC7832"/>
                </a:solidFill>
                <a:effectLst/>
              </a:rPr>
              <a:t>    return new </a:t>
            </a:r>
            <a:r>
              <a:rPr lang="en-US" altLang="zh-CN"/>
              <a:t>ResponseEntity&lt;String&gt;(</a:t>
            </a:r>
            <a:r>
              <a:rPr lang="en-US" altLang="zh-CN">
                <a:solidFill>
                  <a:srgbClr val="6A8759"/>
                </a:solidFill>
                <a:effectLst/>
              </a:rPr>
              <a:t>"{</a:t>
            </a:r>
            <a:r>
              <a:rPr lang="en-US" altLang="zh-CN">
                <a:solidFill>
                  <a:srgbClr val="CC7832"/>
                </a:solidFill>
                <a:effectLst/>
              </a:rPr>
              <a:t>\"</a:t>
            </a:r>
            <a:r>
              <a:rPr lang="en-US" altLang="zh-CN">
                <a:solidFill>
                  <a:srgbClr val="6A8759"/>
                </a:solidFill>
                <a:effectLst/>
              </a:rPr>
              <a:t>test</a:t>
            </a:r>
            <a:r>
              <a:rPr lang="en-US" altLang="zh-CN">
                <a:solidFill>
                  <a:srgbClr val="CC7832"/>
                </a:solidFill>
                <a:effectLst/>
              </a:rPr>
              <a:t>\"</a:t>
            </a:r>
            <a:r>
              <a:rPr lang="en-US" altLang="zh-CN">
                <a:solidFill>
                  <a:srgbClr val="6A8759"/>
                </a:solidFill>
                <a:effectLst/>
              </a:rPr>
              <a:t>: </a:t>
            </a:r>
            <a:r>
              <a:rPr lang="en-US" altLang="zh-CN">
                <a:solidFill>
                  <a:srgbClr val="CC7832"/>
                </a:solidFill>
                <a:effectLst/>
              </a:rPr>
              <a:t>\"</a:t>
            </a:r>
            <a:r>
              <a:rPr lang="en-US" altLang="zh-CN">
                <a:solidFill>
                  <a:srgbClr val="6A8759"/>
                </a:solidFill>
                <a:effectLst/>
              </a:rPr>
              <a:t>jsonResponseExample</a:t>
            </a:r>
            <a:r>
              <a:rPr lang="en-US" altLang="zh-CN">
                <a:solidFill>
                  <a:srgbClr val="CC7832"/>
                </a:solidFill>
                <a:effectLst/>
              </a:rPr>
              <a:t>\"</a:t>
            </a:r>
            <a:r>
              <a:rPr lang="en-US" altLang="zh-CN">
                <a:solidFill>
                  <a:srgbClr val="6A8759"/>
                </a:solidFill>
                <a:effectLst/>
              </a:rPr>
              <a:t>}"</a:t>
            </a:r>
            <a:r>
              <a:rPr lang="en-US" altLang="zh-CN">
                <a:solidFill>
                  <a:srgbClr val="CC7832"/>
                </a:solidFill>
                <a:effectLst/>
              </a:rPr>
              <a:t>, </a:t>
            </a:r>
            <a:r>
              <a:rPr lang="en-US" altLang="zh-CN"/>
              <a:t>httpHeaders</a:t>
            </a:r>
            <a:r>
              <a:rPr lang="en-US" altLang="zh-CN">
                <a:solidFill>
                  <a:srgbClr val="CC7832"/>
                </a:solidFill>
                <a:effectLst/>
              </a:rPr>
              <a:t>, </a:t>
            </a:r>
            <a:r>
              <a:rPr lang="en-US" altLang="zh-CN"/>
              <a:t>HttpStatus.</a:t>
            </a:r>
            <a:r>
              <a:rPr lang="en-US" altLang="zh-CN" i="1">
                <a:solidFill>
                  <a:srgbClr val="9876AA"/>
                </a:solidFill>
                <a:effectLst/>
              </a:rPr>
              <a:t>OK</a:t>
            </a:r>
            <a:r>
              <a:rPr lang="en-US" altLang="zh-CN"/>
              <a:t>)</a:t>
            </a:r>
            <a:r>
              <a:rPr lang="en-US" altLang="zh-CN">
                <a:solidFill>
                  <a:srgbClr val="CC7832"/>
                </a:solidFill>
                <a:effectLst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</a:rPr>
            </a:b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8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HttpEntity</a:t>
            </a:r>
            <a:r>
              <a:rPr lang="zh-CN" altLang="en-US" sz="12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与</a:t>
            </a:r>
            <a:r>
              <a:rPr lang="en-US" altLang="zh-CN" sz="12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ResponseEntity</a:t>
            </a:r>
            <a:r>
              <a:rPr lang="zh-CN" altLang="en-US" sz="12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对应，一个请求、一个响应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02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>
                <a:solidFill>
                  <a:srgbClr val="24292E"/>
                </a:solidFill>
                <a:effectLst/>
                <a:latin typeface="-apple-system"/>
              </a:rPr>
              <a:t>https://github.com/tzs919/contacts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9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069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FROM &lt;image&gt;:&lt;tag&gt;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MAINTAINER Jasper Xu</a:t>
            </a:r>
            <a:endParaRPr lang="en-US" altLang="zh-CN"/>
          </a:p>
          <a:p>
            <a:endParaRPr lang="en-US" altLang="zh-CN"/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RUN ["executable", "param1", "param2"] 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RUN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apk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update</a:t>
            </a: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格式：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&lt;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src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&gt;... &lt;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dest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&gt;   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注意：如果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copy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的是文件，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dest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的最后要加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，否则会被认为是文件名（如果是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tar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文件则不会）。另外目标目录如果不存在，会自动创建。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["&lt;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src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&gt;",... "&lt;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dest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&gt;"]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用于支持包含空格的路径 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示例：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hom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* 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mydir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#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添加所有以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hom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开头的文件 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hom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?.txt 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mydir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# ?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替代一个单字符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例如：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"home.txt" 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test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relativeDir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#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添加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"test"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到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`WORKDIR`/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relativeDir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test 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absoluteDir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#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添加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"test"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到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absoluteDir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["executable","param1","param2"]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["param1","param2"] (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设置了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ENTRYPOINT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，则直接调用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ENTRYPOINT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添加参数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command param1 param2 (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执行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shell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内部命令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echo "This is a test." |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-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["/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","--help"]</a:t>
            </a: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　　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ONBUILD ADD . /app/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src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　　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ONBUILD RUN 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/local/bin/python-build --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/app/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src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注：</a:t>
            </a:r>
            <a:b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　　当所构建的镜像被用做其它镜像的基础镜像，该镜像中的触发器将会被钥触发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428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-f :</a:t>
            </a:r>
            <a:r>
              <a:rPr lang="zh-CN" altLang="en-US"/>
              <a:t>指定要使用的</a:t>
            </a:r>
            <a:r>
              <a:rPr lang="en-US" altLang="zh-CN" err="1"/>
              <a:t>Dockerfile</a:t>
            </a:r>
            <a:r>
              <a:rPr lang="zh-CN" altLang="en-US"/>
              <a:t>路径；</a:t>
            </a:r>
          </a:p>
          <a:p>
            <a:r>
              <a:rPr lang="en-US" altLang="zh-CN"/>
              <a:t>--force-rm :</a:t>
            </a:r>
            <a:r>
              <a:rPr lang="zh-CN" altLang="en-US"/>
              <a:t>设置镜像过程中删除中间容器；</a:t>
            </a:r>
            <a:endParaRPr lang="en-US" altLang="zh-CN"/>
          </a:p>
          <a:p>
            <a:r>
              <a:rPr lang="en-US" altLang="zh-CN"/>
              <a:t>--rm :</a:t>
            </a:r>
            <a:r>
              <a:rPr lang="zh-CN" altLang="en-US"/>
              <a:t>设置镜像成功后删除中间容器；</a:t>
            </a:r>
            <a:endParaRPr lang="en-US" altLang="zh-CN"/>
          </a:p>
          <a:p>
            <a:r>
              <a:rPr lang="en-US" altLang="zh-CN"/>
              <a:t>--tag, -t: </a:t>
            </a:r>
            <a:r>
              <a:rPr lang="zh-CN" altLang="en-US"/>
              <a:t>镜像的名字及标签，通常 </a:t>
            </a:r>
            <a:r>
              <a:rPr lang="en-US" altLang="zh-CN" err="1"/>
              <a:t>name:tag</a:t>
            </a:r>
            <a:r>
              <a:rPr lang="en-US" altLang="zh-CN"/>
              <a:t> </a:t>
            </a:r>
            <a:r>
              <a:rPr lang="zh-CN" altLang="en-US"/>
              <a:t>或者 </a:t>
            </a:r>
            <a:r>
              <a:rPr lang="en-US" altLang="zh-CN"/>
              <a:t>name </a:t>
            </a:r>
            <a:r>
              <a:rPr lang="zh-CN" altLang="en-US"/>
              <a:t>格式；可以在一次构建中为一个镜像设置多个标签。</a:t>
            </a:r>
            <a:endParaRPr lang="en-US" altLang="zh-CN"/>
          </a:p>
          <a:p>
            <a:r>
              <a:rPr lang="en-US" altLang="zh-CN"/>
              <a:t>--network: </a:t>
            </a:r>
            <a:r>
              <a:rPr lang="zh-CN" altLang="en-US"/>
              <a:t>默认 </a:t>
            </a:r>
            <a:r>
              <a:rPr lang="en-US" altLang="zh-CN"/>
              <a:t>default</a:t>
            </a:r>
            <a:r>
              <a:rPr lang="zh-CN" altLang="en-US"/>
              <a:t>。在构建期间设置</a:t>
            </a:r>
            <a:r>
              <a:rPr lang="en-US" altLang="zh-CN"/>
              <a:t>RUN</a:t>
            </a:r>
            <a:r>
              <a:rPr lang="zh-CN" altLang="en-US"/>
              <a:t>指令的网络模式</a:t>
            </a:r>
            <a:endParaRPr lang="en-US" altLang="zh-CN"/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RUN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指令创建的中间镜像会被缓存，并会在下次构建中使用。如果不想使用这些缓存镜像，可以在构建时指定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--no-cache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参数，如：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docker build --no-cache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024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66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21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8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92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789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一个微服务</a:t>
            </a:r>
            <a:r>
              <a:rPr lang="en-US" altLang="zh-CN"/>
              <a:t>3-5</a:t>
            </a:r>
            <a:r>
              <a:rPr lang="zh-CN" altLang="en-US"/>
              <a:t>个表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444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191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328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021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55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33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79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请求报文：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请求报文由请求行、请求头、空行和请求内容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个部分构成。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altLang="zh-CN" b="1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请求行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：由请求方法字段、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字段、协议版本字段三部分构成，它们之间由空格隔开。常用的请求方法有：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OPTIONS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TRACE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CONNECT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  <a:b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请求头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：请求头由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key/value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对组成，每行为一对，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和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之间通过冒号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(:)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分割。请求头的作用主要用于通知服务端有关于客户端的请求信息。</a:t>
            </a: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典型的请求头有：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User-Agent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：生成请求的浏览器类型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Accept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：客户端可识别的响应内容类型列表；星号* 用于按范围将类型分组。*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/*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表示可接受全部类型，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type/*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表示可接受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类型的所有子类型。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Accept-Language: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客户端可接受的自然语言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Accept-Encoding: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客户端可接受的编码压缩格式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Accept-Charset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可接受的字符集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Host: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请求的主机名，允许多个域名绑定同一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IP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地址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connection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：连接方式（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或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keepalive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Cookie: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存储在客户端的扩展字段</a:t>
            </a: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空行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：最后一个请求头之后就是空行，用于告诉服务端以下内容不再是请求头的内容了。</a:t>
            </a: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请求内容：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请求内容主要用于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请求，与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请求方法配套的请求头一般有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Content-Type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（标识请求内容的类型）和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Content-Length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（标识请求内容的长度）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2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27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响应报文：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响应报文由状态行、响应头、空行和响应内容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个部分构成。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状态行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：由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协议版本、状态码、状态码描述三部分构成，它们之间由空格隔开。</a:t>
            </a:r>
            <a:b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状态码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：由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位数字组成，第一位标识响应的类型，常用的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大类状</a:t>
            </a:r>
            <a:b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态码如下：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：表示服务器已接收了客户端的请求，客户端可以继续发送请求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：表示服务器已成功接收到请求并进行处理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：表示服务器要求客户端重定向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：表示客户端的请求有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非法内容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：标识服务器未能正常处理客户端的请求而出现意外错误</a:t>
            </a: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常见状态码说明：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200 OK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表示客户端请求成功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400 Bad Request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表示客户端请求有语法错误，不能被服务器端解析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401 Unauthonzed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表示请求未经授权，该状态码必须与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WWW-Authenticate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报文头一起使用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404 Not Found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：请求的资源不存在，例如输入了错误的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500 Internal Server Error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表示服务器发生了不可预期的错误，导致无法完成客户端的请求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503 Service Unavailable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：表示服务器当前不能处理客户端的请求，在一段时间后服务器可能恢复正常响应头</a:t>
            </a: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一般情况下，响应头会包含以下，甚至更多的信息。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Location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：服务器返回给客户端，用于重定向到新的位置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Server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包含服务器用来处理请求的软件信息及版本信息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Vary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：标识不可缓存的请求头列表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Connection: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连接方式。</a:t>
            </a: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对于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请求端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来讲：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是告诉服务端，断开连接，不用等待后续的请求了。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Keep-Alive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则是告诉服务端，在完成本次请求的响应后，保持连接，等待本次连接后的后续请求。对于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响应端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来讲：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表示连接已经关闭。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Keep-Alive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则表示连接保持中，可以继续处理后续请求。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Keep-Alive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表示如果请求端保持连接，则该请求头部信息表明期望服务端保持连接多长时间（秒），例如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300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秒，应该这样写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Keep-Alive: 300</a:t>
            </a: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空行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：最后一个响应头之后就是空行，用于告诉请求端以下内容不再是响应头的内容了。</a:t>
            </a:r>
            <a:b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响应内容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：服务端返回给请求端的文本信息。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8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9" r:id="rId12"/>
    <p:sldLayoutId id="2147483670" r:id="rId13"/>
    <p:sldLayoutId id="2147483671" r:id="rId14"/>
    <p:sldLayoutId id="2147483672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547664" y="3068959"/>
            <a:ext cx="6120680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节    微服务概念、</a:t>
            </a:r>
            <a:r>
              <a:rPr lang="en-US" altLang="zh-CN"/>
              <a:t>Spring Boot</a:t>
            </a:r>
            <a:r>
              <a:rPr lang="zh-CN" altLang="en-US"/>
              <a:t>、服务镜像生成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37" y="332656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响应头与响应体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340768"/>
            <a:ext cx="7848872" cy="49685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状态行：由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HTTP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协议版本、状态码、状态码描述三部分构成，它们之间由空格隔开。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sym typeface="黑体"/>
              </a:rPr>
              <a:t>状态码：由 </a:t>
            </a:r>
            <a:r>
              <a:rPr lang="en-US" altLang="zh-CN" sz="1400">
                <a:latin typeface="黑体"/>
                <a:ea typeface="黑体"/>
                <a:sym typeface="黑体"/>
              </a:rPr>
              <a:t>3 </a:t>
            </a:r>
            <a:r>
              <a:rPr lang="zh-CN" altLang="en-US" sz="1400">
                <a:latin typeface="黑体"/>
                <a:ea typeface="黑体"/>
                <a:sym typeface="黑体"/>
              </a:rPr>
              <a:t>位数字组成，第一位标识响应的类型，常用的</a:t>
            </a:r>
            <a:r>
              <a:rPr lang="en-US" altLang="zh-CN" sz="1400">
                <a:latin typeface="黑体"/>
                <a:ea typeface="黑体"/>
                <a:sym typeface="黑体"/>
              </a:rPr>
              <a:t>5</a:t>
            </a:r>
            <a:r>
              <a:rPr lang="zh-CN" altLang="en-US" sz="1400">
                <a:latin typeface="黑体"/>
                <a:ea typeface="黑体"/>
                <a:sym typeface="黑体"/>
              </a:rPr>
              <a:t>大类状态码如下：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1xx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：表示服务器已接收了客户端的请求，客户端可以继续发送请求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2xx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：表示服务器已成功接收到请求并进行处理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3xx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：表示服务器要求客户端重定向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4xx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：表示客户端的请求有非法内容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5xx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：标识服务器未能正常处理客户端的请求而出现意外错误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响应头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Location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：服务器返回给客户端，用于重定向到新的位置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Server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 包含服务器用来处理请求的软件信息及版本信息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Vary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：标识不可缓存的请求头列表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Connection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: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连接方式，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 close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是告诉服务端，断开连接，不用等待后续的请求了。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 keep-alive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则是告诉服务端，在完成本次请求的响应后，保持连接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Keep-Alive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: 300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，期望服务端保持连接多长时间（秒）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响应内容：服务端返回给请求端的文本信息。</a:t>
            </a:r>
          </a:p>
        </p:txBody>
      </p:sp>
    </p:spTree>
    <p:extLst>
      <p:ext uri="{BB962C8B-B14F-4D97-AF65-F5344CB8AC3E}">
        <p14:creationId xmlns:p14="http://schemas.microsoft.com/office/powerpoint/2010/main" val="30672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1431-6A76-4DB6-978C-EE0C1547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客户端表述的两种方式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29FE-B32B-4BEB-9A83-C2E5A164679A}"/>
              </a:ext>
            </a:extLst>
          </p:cNvPr>
          <p:cNvSpPr txBox="1">
            <a:spLocks/>
          </p:cNvSpPr>
          <p:nvPr/>
        </p:nvSpPr>
        <p:spPr>
          <a:xfrm>
            <a:off x="611560" y="1340768"/>
            <a:ext cx="7776790" cy="511256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 algn="just">
              <a:buNone/>
            </a:pP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内容协商</a:t>
            </a:r>
            <a:r>
              <a:rPr lang="zh-CN" altLang="en-US" sz="1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Content negotiation</a:t>
            </a:r>
            <a:r>
              <a:rPr lang="zh-CN" altLang="en-US" sz="18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800" b="1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ContentNegotiatingViewResolver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是要创建的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，基于内容协商生成表述，判断的依据有请求头的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Accept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请求路径加扩展名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（优先）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然后会转向具体的视图解析器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生成不同的视图表述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ContentNegotiationManager</a:t>
            </a:r>
            <a:r>
              <a:rPr lang="zh-CN" altLang="en-US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（配置的作用）</a:t>
            </a:r>
            <a:endParaRPr lang="en-US" altLang="zh-CN" sz="16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注入到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ContentNegotiatingViewResolver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创建这个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的方式是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继承自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WebMvcConfigerAdapter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（基于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spring mvc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覆盖方法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configureContentNegotiation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，配置缺省内容类型等。</a:t>
            </a:r>
            <a:endParaRPr lang="zh-CN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消息转换器（</a:t>
            </a:r>
            <a:r>
              <a:rPr lang="en-US" altLang="zh-CN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Message conversion</a:t>
            </a:r>
            <a:r>
              <a:rPr lang="zh-CN" altLang="zh-CN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/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使用注解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@ResponseBody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或类级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，作用：指定使用消息转换器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和视图，控制器产生数据，然后消息转换器转换数据之后的资源表述。</a:t>
            </a:r>
          </a:p>
          <a:p>
            <a:pPr algn="just"/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自动注册一些消息转换器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HttpMethodConverter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，不过类路径下要有对应转换能力的库，如：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Jackson Json processor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JAXB</a:t>
            </a:r>
            <a:r>
              <a:rPr lang="zh-CN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请求传入，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@RequestBody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以及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HttpMethodConverter</a:t>
            </a:r>
            <a:endParaRPr lang="zh-CN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130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1431-6A76-4DB6-978C-EE0C1547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提供资源以外的其它内容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29FE-B32B-4BEB-9A83-C2E5A164679A}"/>
              </a:ext>
            </a:extLst>
          </p:cNvPr>
          <p:cNvSpPr txBox="1">
            <a:spLocks/>
          </p:cNvSpPr>
          <p:nvPr/>
        </p:nvSpPr>
        <p:spPr>
          <a:xfrm>
            <a:off x="611560" y="1700808"/>
            <a:ext cx="8136904" cy="2880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algn="just"/>
            <a:r>
              <a:rPr lang="en-US" altLang="zh-CN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@ResponseStatus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(HttpStatus.CREATED)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指定返回的状态码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控制器方法返回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ResponseEntity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对象，指定业务对象（负载）、状态码、响应头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不用使用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@ResponseBody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异常处理器，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@ExceptionHandler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异常类型）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，加在方法上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指定响应头信息，通过返回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ResponseEntity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对象的方式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HttpHeaders</a:t>
            </a:r>
            <a:r>
              <a:rPr lang="zh-CN" altLang="en-US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endParaRPr lang="en-US" altLang="zh-CN" sz="16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注意与发出请求时的类型</a:t>
            </a:r>
            <a:r>
              <a:rPr lang="en-US" altLang="zh-CN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/>
              </a:rPr>
              <a:t>MultiValueMap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  <a:sym typeface="黑体"/>
              </a:rPr>
              <a:t>区别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setLocation</a:t>
            </a:r>
          </a:p>
        </p:txBody>
      </p:sp>
    </p:spTree>
    <p:extLst>
      <p:ext uri="{BB962C8B-B14F-4D97-AF65-F5344CB8AC3E}">
        <p14:creationId xmlns:p14="http://schemas.microsoft.com/office/powerpoint/2010/main" val="19200979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37D38-D52B-4BBD-8903-BE0D2689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0648"/>
            <a:ext cx="7632700" cy="871538"/>
          </a:xfrm>
        </p:spPr>
        <p:txBody>
          <a:bodyPr/>
          <a:lstStyle/>
          <a:p>
            <a:r>
              <a:rPr lang="en-US" altLang="zh-CN" b="0">
                <a:latin typeface="黑体"/>
                <a:ea typeface="黑体"/>
              </a:rPr>
              <a:t>Rest</a:t>
            </a:r>
            <a:r>
              <a:rPr lang="zh-CN" altLang="en-US" b="0">
                <a:latin typeface="黑体"/>
                <a:ea typeface="黑体"/>
              </a:rPr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CD878-6565-4D25-9081-A0D67F11DC9D}"/>
              </a:ext>
            </a:extLst>
          </p:cNvPr>
          <p:cNvSpPr txBox="1">
            <a:spLocks/>
          </p:cNvSpPr>
          <p:nvPr/>
        </p:nvSpPr>
        <p:spPr>
          <a:xfrm>
            <a:off x="755576" y="1340768"/>
            <a:ext cx="7848872" cy="44644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new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RestTemplats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()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getForObject(),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指定返回类型，自动转换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getForEntity()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，返回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ResponseEntity,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有头部信息，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getBody()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可以转换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put()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，传递的对象存在转换问题，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String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转成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test/plain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MultiValueMap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转成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x-www-form-urlncoded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，对象可能转成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，要看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classpass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类路径下有无库。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delete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（）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,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删除一个资源，一般提供资源路径即可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postForObject()/postForEntity()/postForLocation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因为需要返回值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postForLocation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，只需要路径，不需要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body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，路径信息来源头部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Location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信息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exchange(),</a:t>
            </a:r>
            <a:r>
              <a:rPr lang="zh-CN" altLang="en-US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可指定请求头信息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MultiValueMap headers;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HttpEntity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&lt;Object&gt; requestEntity=new HttpEntity&lt;Object&gt;(headers);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ResponseEntity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&lt;Spitter&gt; response = rest.</a:t>
            </a: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exchange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()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124320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1431-6A76-4DB6-978C-EE0C1547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黑体"/>
                <a:ea typeface="黑体"/>
              </a:rPr>
              <a:t>Spring Boot</a:t>
            </a:r>
            <a:endParaRPr lang="zh-CN" altLang="en-US" b="0">
              <a:latin typeface="黑体"/>
              <a:ea typeface="黑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29FE-B32B-4BEB-9A83-C2E5A164679A}"/>
              </a:ext>
            </a:extLst>
          </p:cNvPr>
          <p:cNvSpPr txBox="1">
            <a:spLocks/>
          </p:cNvSpPr>
          <p:nvPr/>
        </p:nvSpPr>
        <p:spPr>
          <a:xfrm>
            <a:off x="611560" y="1556792"/>
            <a:ext cx="8136904" cy="302433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简化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Spring Web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开发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Spring Boot Starter</a:t>
            </a:r>
          </a:p>
          <a:p>
            <a:pPr lvl="1"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自动管理依赖、版本号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自动配置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根据类路径加载的类自动创建需要的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</a:p>
          <a:p>
            <a:pPr lvl="1"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DataSource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JdbcTemplate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、视图解析器等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Actuator</a:t>
            </a:r>
          </a:p>
          <a:p>
            <a:pPr lvl="1" algn="just"/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/autoconfig  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使用了哪些自动配置（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positiveMatches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/beans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，包含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依赖关系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423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043608" y="404664"/>
            <a:ext cx="7128718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例子代码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@SpringBootApplication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sym typeface="黑体"/>
              </a:rPr>
              <a:t>配置类</a:t>
            </a: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sym typeface="黑体"/>
              </a:rPr>
              <a:t>@Configuration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sym typeface="黑体"/>
              </a:rPr>
              <a:t>@ComponentScan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@RestController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@Controller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请求响应，</a:t>
            </a: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编解码（序列化）</a:t>
            </a:r>
            <a:endParaRPr lang="en-US" altLang="zh-CN" sz="14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mvn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  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spring-boot:run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健康检查：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localhost:8080/health</a:t>
            </a:r>
          </a:p>
        </p:txBody>
      </p:sp>
    </p:spTree>
    <p:extLst>
      <p:ext uri="{BB962C8B-B14F-4D97-AF65-F5344CB8AC3E}">
        <p14:creationId xmlns:p14="http://schemas.microsoft.com/office/powerpoint/2010/main" val="36000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188640"/>
            <a:ext cx="7632700" cy="568510"/>
          </a:xfrm>
        </p:spPr>
        <p:txBody>
          <a:bodyPr/>
          <a:lstStyle/>
          <a:p>
            <a:r>
              <a:rPr lang="en-US" altLang="zh-CN" err="1"/>
              <a:t>Dockerfile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E132A7-5C08-4AD9-A843-DD26AF2599A5}"/>
              </a:ext>
            </a:extLst>
          </p:cNvPr>
          <p:cNvSpPr txBox="1"/>
          <p:nvPr/>
        </p:nvSpPr>
        <p:spPr>
          <a:xfrm>
            <a:off x="683568" y="980728"/>
            <a:ext cx="7992888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FROM</a:t>
            </a:r>
            <a:r>
              <a:rPr lang="zh-CN" altLang="en-US" sz="1600"/>
              <a:t>：指定基础镜像，必须为第一个命令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MAINTAINER: </a:t>
            </a:r>
            <a:r>
              <a:rPr lang="zh-CN" altLang="en-US" sz="1600"/>
              <a:t>维护者信息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RUN</a:t>
            </a:r>
            <a:r>
              <a:rPr lang="zh-CN" altLang="en-US" sz="1600"/>
              <a:t>：构建镜像时执行的命令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ADD</a:t>
            </a:r>
            <a:r>
              <a:rPr lang="zh-CN" altLang="en-US" sz="1600"/>
              <a:t>：将本地文件添加到容器中，</a:t>
            </a:r>
            <a:r>
              <a:rPr lang="en-US" altLang="zh-CN" sz="1600"/>
              <a:t>tar</a:t>
            </a:r>
            <a:r>
              <a:rPr lang="zh-CN" altLang="en-US" sz="1600"/>
              <a:t>类型文件会自动解压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COPY</a:t>
            </a:r>
            <a:r>
              <a:rPr lang="zh-CN" altLang="en-US" sz="1600"/>
              <a:t>：功能类似</a:t>
            </a:r>
            <a:r>
              <a:rPr lang="en-US" altLang="zh-CN" sz="1600"/>
              <a:t>ADD</a:t>
            </a:r>
            <a:r>
              <a:rPr lang="zh-CN" altLang="en-US" sz="1600"/>
              <a:t>，但是不会自动解压文件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CMD</a:t>
            </a:r>
            <a:r>
              <a:rPr lang="zh-CN" altLang="en-US" sz="1600"/>
              <a:t>：构建容器后调用，也就是在容器启动时才进行调用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ENTRYPOINT</a:t>
            </a:r>
            <a:r>
              <a:rPr lang="zh-CN" altLang="en-US" sz="1600"/>
              <a:t>：配置容器，使其可执行化。配合</a:t>
            </a:r>
            <a:r>
              <a:rPr lang="en-US" altLang="zh-CN" sz="1600"/>
              <a:t>CMD</a:t>
            </a:r>
            <a:r>
              <a:rPr lang="zh-CN" altLang="en-US" sz="1600"/>
              <a:t>可省去</a:t>
            </a:r>
            <a:r>
              <a:rPr lang="en-US" altLang="zh-CN" sz="1600"/>
              <a:t>"application"</a:t>
            </a:r>
            <a:r>
              <a:rPr lang="zh-CN" altLang="en-US" sz="1600"/>
              <a:t>，只使用参数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LABEL</a:t>
            </a:r>
            <a:r>
              <a:rPr lang="zh-CN" altLang="en-US" sz="1600"/>
              <a:t>：用于为镜像添加元数据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ENV</a:t>
            </a:r>
            <a:r>
              <a:rPr lang="zh-CN" altLang="en-US" sz="1600"/>
              <a:t>：设置环境变量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EXPOSE</a:t>
            </a:r>
            <a:r>
              <a:rPr lang="zh-CN" altLang="en-US" sz="1600"/>
              <a:t>：指定与外界交互的端口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VOLUME</a:t>
            </a:r>
            <a:r>
              <a:rPr lang="zh-CN" altLang="en-US" sz="1600"/>
              <a:t>：用于指定持久化目录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WORKDIR</a:t>
            </a:r>
            <a:r>
              <a:rPr lang="zh-CN" altLang="en-US" sz="1600"/>
              <a:t>：工作目录，类似于</a:t>
            </a:r>
            <a:r>
              <a:rPr lang="en-US" altLang="zh-CN" sz="1600"/>
              <a:t>cd</a:t>
            </a:r>
            <a:r>
              <a:rPr lang="zh-CN" altLang="en-US" sz="1600"/>
              <a:t>命令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USER:</a:t>
            </a:r>
            <a:r>
              <a:rPr lang="zh-CN" altLang="en-US" sz="1600"/>
              <a:t>指定运行容器时的用户名或 </a:t>
            </a:r>
            <a:r>
              <a:rPr lang="en-US" altLang="zh-CN" sz="1600"/>
              <a:t>UID</a:t>
            </a:r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ARG</a:t>
            </a:r>
            <a:r>
              <a:rPr lang="zh-CN" altLang="en-US" sz="1600"/>
              <a:t>：用于指定传递给构建运行时的变量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ONBUILD</a:t>
            </a:r>
            <a:r>
              <a:rPr lang="zh-CN" altLang="en-US" sz="1600"/>
              <a:t>：用于设置镜像触发器</a:t>
            </a:r>
          </a:p>
        </p:txBody>
      </p:sp>
    </p:spTree>
    <p:extLst>
      <p:ext uri="{BB962C8B-B14F-4D97-AF65-F5344CB8AC3E}">
        <p14:creationId xmlns:p14="http://schemas.microsoft.com/office/powerpoint/2010/main" val="39185738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476672"/>
            <a:ext cx="7632700" cy="871538"/>
          </a:xfrm>
        </p:spPr>
        <p:txBody>
          <a:bodyPr/>
          <a:lstStyle/>
          <a:p>
            <a:r>
              <a:rPr lang="en-US" altLang="zh-CN"/>
              <a:t>Docker build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E132A7-5C08-4AD9-A843-DD26AF2599A5}"/>
              </a:ext>
            </a:extLst>
          </p:cNvPr>
          <p:cNvSpPr txBox="1"/>
          <p:nvPr/>
        </p:nvSpPr>
        <p:spPr>
          <a:xfrm>
            <a:off x="1115616" y="1772816"/>
            <a:ext cx="49685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/>
              <a:t>docker build [OPTIONS] PATH | URL | -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87882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现实和挑战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700808"/>
            <a:ext cx="8208838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程序规模越来越大、越来越复杂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客户期望快速频繁交付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性能和可伸缩性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弹性，应用程序中某个部分的故障或问题不应该导致整个应用程序崩溃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小型的、简单的和解耦的服务 </a:t>
            </a:r>
            <a:r>
              <a:rPr lang="en-US" altLang="zh-CN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= </a:t>
            </a:r>
            <a:r>
              <a:rPr lang="zh-CN" altLang="en-US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可伸缩的、有弹性的和灵活的应用程序</a:t>
            </a:r>
            <a:endParaRPr lang="en-US" altLang="zh-CN" sz="180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264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云计算平台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700808"/>
            <a:ext cx="8208838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基础设施即服务（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Infrastructur as a Service , IaaS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平台即服务（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Platform as a Service, PaaS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软件即服务（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Software as a Service, SaaS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函数即服务（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Functions as a Service, FaaS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），将代码块以“无服务器”（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serverless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）的形式部署，无须管理任何服务器基础设施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容器即服务（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Container as a Service, CaaS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），如亚马逊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ECS(Amazon's Elastic Container Service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502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单体应用程序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844824"/>
            <a:ext cx="6984776" cy="34563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数据库的表对所有模块可见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一个人的修改整个应用都要重新构建、测试、部署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整体复制分布式部署，不能拆分按需部署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641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16750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微服务开发要考虑的问题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4563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微服务划分，服务粒度、通信协议、接口设计、配置管理、使用事件解耦微服务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服务注册、发现和路由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弹性，负载均衡，断路器模式（熔断），容错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可伸缩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日志记录和跟踪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安全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构建和部署，基础设施即代码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639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16750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的工具集成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Boot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 Config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服务发现与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Consul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Eureka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与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Netflix Hystrix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与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Netflix Zuul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 Stream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，与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RabbitMQ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Kafka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 Sleuth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，与日志聚合工具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Papertrail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、跟踪工具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Zipkin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 Security</a:t>
            </a:r>
          </a:p>
        </p:txBody>
      </p:sp>
    </p:spTree>
    <p:extLst>
      <p:ext uri="{BB962C8B-B14F-4D97-AF65-F5344CB8AC3E}">
        <p14:creationId xmlns:p14="http://schemas.microsoft.com/office/powerpoint/2010/main" val="27195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16750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微服务划分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可以从数据模型入手，每个域的服务只能访问自己的表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刚开始粒度可以大一点，不要太细，由粗粒度重构到细粒度是比较容易的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设计是逐步演化的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5037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16750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接口设计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使用标准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HTTP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动词：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GET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PUT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POST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DELETE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，映射到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CRUD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URI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来传达意图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请求和响应使用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JSON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HTTP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状态码来传达结果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40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043608" y="404664"/>
            <a:ext cx="7128718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运维实践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都在源代码库中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指定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JAR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依赖的版本号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配置与源代码分开放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已构建的服务是不可变的，不能再被修改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微服务应该是无状态的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并发，通过启动更多的微服务实例横向扩展，多线程是纵向扩展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071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116632"/>
            <a:ext cx="7128718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1-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生成后面要用到的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netcat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镜像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980728"/>
            <a:ext cx="7056784" cy="29523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FROM openjdk:8-jdk-alpine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RUN  apk update &amp;&amp; apk upgrade &amp;&amp; apk add netcat-openbsd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# 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请在当前目录下运行以下命令生成基础镜像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# docker build -t openjdk:netcat .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# docker images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# docker run --rm openjdk:netcat nc -h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524904-7662-4107-B660-292E6B4F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33056"/>
            <a:ext cx="5400600" cy="14452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7F526F-A73C-4856-B035-506446F9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5157192"/>
            <a:ext cx="695912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116632"/>
            <a:ext cx="7128718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2-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生成微服务镜像并运行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611560" y="1556792"/>
            <a:ext cx="7632774" cy="15841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mvn clean package docker:build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docker run --rm -p 8080:8080 johncarnell/tmx-licensing-service:section11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请安装</a:t>
            </a: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Postman</a:t>
            </a: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，并访问</a:t>
            </a: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Get</a:t>
            </a: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请求：</a:t>
            </a:r>
            <a:r>
              <a:rPr lang="en-US" altLang="zh-CN" sz="1400"/>
              <a:t>http://localhost:8080/v1/organizations/11/licenses/22</a:t>
            </a:r>
            <a:endParaRPr lang="en-US" altLang="zh-CN" sz="14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68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微服务架构模式的特征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844824"/>
            <a:ext cx="8136830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应用程序分解为具有明确定义了职责范围的细粒度组件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完全独立部署，独立测试，并可复用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使用轻量级通信协议，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HTTP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，松耦合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服务实现可使用多种编程语言和技术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将大型团队划分成多个小型开发团队，每个团队只负责他们各自的服务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933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Boot 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Cloud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844824"/>
            <a:ext cx="8136830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Boot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提供了基于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的、面向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的微服务框架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使实施和部署微服务到私有云或公有云变得更加简单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8780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原则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700808"/>
            <a:ext cx="7848872" cy="273630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</a:rPr>
              <a:t>Representational State Transfer</a:t>
            </a:r>
            <a:r>
              <a:rPr lang="zh-CN" altLang="en-US">
                <a:latin typeface="黑体"/>
                <a:ea typeface="黑体"/>
              </a:rPr>
              <a:t>，表现层状态</a:t>
            </a:r>
            <a:r>
              <a:rPr lang="zh-CN" altLang="en-US"/>
              <a:t>转移</a:t>
            </a:r>
            <a:endParaRPr lang="en-US" altLang="zh-CN"/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资源（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Resources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），就是网络上的一个实体，标识：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URI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表现层（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Representation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html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pdf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excel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状态转移（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State Transfer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）：服务端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--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客户端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HTTP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协议的四个操作方式的动词：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GET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POST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PUT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DELETE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CRUD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Create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Read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Update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Delete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如果一个架构符合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原则，就称它为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RESTful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架构。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2797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0F162-A1A4-41B2-9908-D64EBA7A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客户端与服务的交互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FDC6B-D38A-4011-AEE1-294CE6AA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0674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67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AB0F7-5409-42A8-B25A-608C8D9B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请求报文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D50D51-3022-49D6-A8C0-82EEE719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09750"/>
            <a:ext cx="71818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204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请求头与请求体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340768"/>
            <a:ext cx="7848872" cy="49685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请求头：请求头由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key/value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对组成，每行为一对，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key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value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之间通过冒号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(:)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分割。请求头的作用主要用于通知服务端有关于客户端的请求信息。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User-Agent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：生成请求的浏览器类型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Accept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：客户端可识别的响应内容类型列表；星号* 用于按范围将类型分组。*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/*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表示可接受全部类型，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type/*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表示可接受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type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类型的所有子类型。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Accept-Language: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客户端可接受的自然语言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Accept-Encoding: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客户端可接受的编码压缩格式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Accept-Charset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 可接受的字符集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Host: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请求的主机名，允许多个域名绑定同一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IP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地址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connection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：连接方式（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close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或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keepalive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Cookie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: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存储在客户端的扩展字段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Content-Type: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标识请求内容的类型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Content-Length: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标识请求内容的长度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请求体：请求体主要用于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POST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请求，与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POST 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请求方法配套的请求头一般有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Content-Type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Content-Length</a:t>
            </a:r>
          </a:p>
        </p:txBody>
      </p:sp>
    </p:spTree>
    <p:extLst>
      <p:ext uri="{BB962C8B-B14F-4D97-AF65-F5344CB8AC3E}">
        <p14:creationId xmlns:p14="http://schemas.microsoft.com/office/powerpoint/2010/main" val="26834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27277-58E7-4584-98E0-9CC6F7A0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响应报文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A704CB-8BDC-48A7-A02B-EA5329D5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824038"/>
            <a:ext cx="79057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678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A7A7A7"/>
    </a:dk2>
    <a:lt2>
      <a:srgbClr val="535353"/>
    </a:lt2>
    <a:accent1>
      <a:srgbClr val="FFCC66"/>
    </a:accent1>
    <a:accent2>
      <a:srgbClr val="FFCC99"/>
    </a:accent2>
    <a:accent3>
      <a:srgbClr val="8F8F8F"/>
    </a:accent3>
    <a:accent4>
      <a:srgbClr val="707070"/>
    </a:accent4>
    <a:accent5>
      <a:srgbClr val="FFE2B8"/>
    </a:accent5>
    <a:accent6>
      <a:srgbClr val="E7B98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A7A7A7"/>
    </a:dk2>
    <a:lt2>
      <a:srgbClr val="535353"/>
    </a:lt2>
    <a:accent1>
      <a:srgbClr val="FFCC66"/>
    </a:accent1>
    <a:accent2>
      <a:srgbClr val="FFCC99"/>
    </a:accent2>
    <a:accent3>
      <a:srgbClr val="8F8F8F"/>
    </a:accent3>
    <a:accent4>
      <a:srgbClr val="707070"/>
    </a:accent4>
    <a:accent5>
      <a:srgbClr val="FFE2B8"/>
    </a:accent5>
    <a:accent6>
      <a:srgbClr val="E7B98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A7A7A7"/>
    </a:dk2>
    <a:lt2>
      <a:srgbClr val="535353"/>
    </a:lt2>
    <a:accent1>
      <a:srgbClr val="FFCC66"/>
    </a:accent1>
    <a:accent2>
      <a:srgbClr val="FFCC99"/>
    </a:accent2>
    <a:accent3>
      <a:srgbClr val="8F8F8F"/>
    </a:accent3>
    <a:accent4>
      <a:srgbClr val="707070"/>
    </a:accent4>
    <a:accent5>
      <a:srgbClr val="FFE2B8"/>
    </a:accent5>
    <a:accent6>
      <a:srgbClr val="E7B98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5852</TotalTime>
  <Words>3106</Words>
  <Application>Microsoft Office PowerPoint</Application>
  <PresentationFormat>全屏显示(4:3)</PresentationFormat>
  <Paragraphs>258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-apple-system</vt:lpstr>
      <vt:lpstr>FrutigerNext LT Medium</vt:lpstr>
      <vt:lpstr>黑体</vt:lpstr>
      <vt:lpstr>宋体</vt:lpstr>
      <vt:lpstr>Arial</vt:lpstr>
      <vt:lpstr>Calibri</vt:lpstr>
      <vt:lpstr>Times New Roman</vt:lpstr>
      <vt:lpstr>Verdana</vt:lpstr>
      <vt:lpstr>Wingdings</vt:lpstr>
      <vt:lpstr>Blank</vt:lpstr>
      <vt:lpstr>2021-服务端开发</vt:lpstr>
      <vt:lpstr>单体应用程序</vt:lpstr>
      <vt:lpstr>微服务架构模式的特征</vt:lpstr>
      <vt:lpstr>Spring Boot 和 Spring Cloud</vt:lpstr>
      <vt:lpstr>Rest原则</vt:lpstr>
      <vt:lpstr>客户端与服务的交互</vt:lpstr>
      <vt:lpstr>请求报文</vt:lpstr>
      <vt:lpstr>请求头与请求体</vt:lpstr>
      <vt:lpstr>响应报文</vt:lpstr>
      <vt:lpstr>响应头与响应体</vt:lpstr>
      <vt:lpstr>客户端表述的两种方式</vt:lpstr>
      <vt:lpstr>提供资源以外的其它内容</vt:lpstr>
      <vt:lpstr>Rest客户端</vt:lpstr>
      <vt:lpstr>Spring Boot</vt:lpstr>
      <vt:lpstr>例子代码</vt:lpstr>
      <vt:lpstr>Dockerfile</vt:lpstr>
      <vt:lpstr>Docker build</vt:lpstr>
      <vt:lpstr>现实和挑战</vt:lpstr>
      <vt:lpstr>云计算平台</vt:lpstr>
      <vt:lpstr>微服务开发要考虑的问题</vt:lpstr>
      <vt:lpstr>Spring Cloud的工具集成</vt:lpstr>
      <vt:lpstr>微服务划分</vt:lpstr>
      <vt:lpstr>接口设计</vt:lpstr>
      <vt:lpstr>运维实践</vt:lpstr>
      <vt:lpstr>作业1-生成后面要用到的netcat镜像</vt:lpstr>
      <vt:lpstr>作业2-生成微服务镜像并运行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279</cp:revision>
  <dcterms:modified xsi:type="dcterms:W3CDTF">2021-04-07T14:30:02Z</dcterms:modified>
</cp:coreProperties>
</file>