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84" r:id="rId3"/>
    <p:sldId id="403" r:id="rId4"/>
    <p:sldId id="295" r:id="rId5"/>
    <p:sldId id="404" r:id="rId6"/>
    <p:sldId id="385" r:id="rId7"/>
    <p:sldId id="386" r:id="rId8"/>
    <p:sldId id="389" r:id="rId9"/>
    <p:sldId id="387" r:id="rId10"/>
    <p:sldId id="397" r:id="rId11"/>
    <p:sldId id="398" r:id="rId12"/>
    <p:sldId id="391" r:id="rId13"/>
    <p:sldId id="399" r:id="rId14"/>
    <p:sldId id="401" r:id="rId15"/>
    <p:sldId id="400" r:id="rId16"/>
    <p:sldId id="405" r:id="rId17"/>
    <p:sldId id="406" r:id="rId18"/>
    <p:sldId id="311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8" autoAdjust="0"/>
    <p:restoredTop sz="78753" autoAdjust="0"/>
  </p:normalViewPr>
  <p:slideViewPr>
    <p:cSldViewPr>
      <p:cViewPr varScale="1">
        <p:scale>
          <a:sx n="84" d="100"/>
          <a:sy n="84" d="100"/>
        </p:scale>
        <p:origin x="114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同样，可以不用加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@EnableDiscoveryClient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，但当前服务不能注册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不加的话以下也可以注入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@Autowired</a:t>
            </a:r>
            <a:b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private </a:t>
            </a:r>
            <a:r>
              <a:rPr lang="en-US" altLang="zh-CN"/>
              <a:t>DiscoveryClient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discoveryClient;</a:t>
            </a:r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4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localhost:8080/v1/tools/eureka/services</a:t>
            </a: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3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1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36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47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56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不用跳跃式增加服务器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7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6" name="Shape 8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6" name="Shape 8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6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1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注册开始后，三次心跳，间隔</a:t>
            </a:r>
            <a:r>
              <a:rPr lang="en-US" altLang="zh-CN"/>
              <a:t>10s</a:t>
            </a:r>
            <a:r>
              <a:rPr lang="zh-CN" altLang="en-US"/>
              <a:t>，</a:t>
            </a:r>
            <a:r>
              <a:rPr lang="en-US" altLang="zh-CN"/>
              <a:t>30S</a:t>
            </a:r>
            <a:r>
              <a:rPr lang="zh-CN" altLang="en-US"/>
              <a:t>后</a:t>
            </a:r>
            <a:r>
              <a:rPr lang="en-US" altLang="zh-CN"/>
              <a:t>eureka</a:t>
            </a:r>
            <a:r>
              <a:rPr lang="zh-CN" altLang="en-US"/>
              <a:t>才能让使用这个服务</a:t>
            </a:r>
            <a:endParaRPr lang="en-US" altLang="zh-CN"/>
          </a:p>
          <a:p>
            <a:r>
              <a:rPr lang="zh-CN" altLang="en-US">
                <a:hlinkClick r:id="rId3"/>
              </a:rPr>
              <a:t>查询</a:t>
            </a:r>
            <a:r>
              <a:rPr lang="en-US" altLang="zh-CN">
                <a:hlinkClick r:id="rId3"/>
              </a:rPr>
              <a:t>eurecka</a:t>
            </a:r>
            <a:r>
              <a:rPr lang="zh-CN" altLang="en-US">
                <a:hlinkClick r:id="rId3"/>
              </a:rPr>
              <a:t>服务信息：</a:t>
            </a:r>
            <a:r>
              <a:rPr lang="en-US" altLang="zh-CN">
                <a:hlinkClick r:id="rId3"/>
              </a:rPr>
              <a:t>http://localhost:8761/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5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7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localhost:8080/v1/tools/eureka/services</a:t>
            </a:r>
          </a:p>
          <a:p>
            <a:r>
              <a:rPr lang="en-US" altLang="zh-CN" sz="1200" b="0" i="0">
                <a:effectLst/>
                <a:latin typeface="+mn-lt"/>
                <a:ea typeface="+mn-ea"/>
                <a:cs typeface="+mn-cs"/>
                <a:sym typeface="Calibri"/>
              </a:rPr>
              <a:t>http://localhost:8761/eureka/apps/licensingservice</a:t>
            </a:r>
          </a:p>
          <a:p>
            <a:endParaRPr lang="en-US" altLang="zh-C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黑体"/>
                <a:ea typeface="黑体"/>
                <a:cs typeface="黑体"/>
                <a:sym typeface="黑体"/>
              </a:rPr>
              <a:t>docker-compose up --scale organizationservice=3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没有使用</a:t>
            </a:r>
            <a:r>
              <a:rPr lang="en-US" altLang="zh-CN"/>
              <a:t>ribbon</a:t>
            </a:r>
            <a:r>
              <a:rPr lang="zh-CN" altLang="en-US"/>
              <a:t>的负载均衡能力</a:t>
            </a:r>
            <a:endParaRPr lang="en-US" altLang="zh-CN"/>
          </a:p>
          <a:p>
            <a:r>
              <a:rPr lang="zh-CN" altLang="en-US"/>
              <a:t>不要自己实例化</a:t>
            </a:r>
            <a:r>
              <a:rPr lang="en-US" altLang="zh-CN"/>
              <a:t>RestTemplate</a:t>
            </a:r>
            <a:r>
              <a:rPr lang="zh-CN" altLang="en-US"/>
              <a:t>，不要自己构建</a:t>
            </a:r>
            <a:r>
              <a:rPr lang="en-US" altLang="zh-CN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27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可以不用加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@EnableDiscoveryClient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，但当前服务不能注册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6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13</a:t>
            </a:r>
            <a:r>
              <a:rPr lang="zh-CN" altLang="en-US"/>
              <a:t>节   </a:t>
            </a:r>
            <a:r>
              <a:rPr lang="zh-CN" altLang="en-US">
                <a:sym typeface="FrutigerNext LT Medium"/>
              </a:rPr>
              <a:t>服务发现、</a:t>
            </a:r>
            <a:r>
              <a:rPr lang="zh-CN" altLang="en-US"/>
              <a:t>负载均衡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92800" y="332656"/>
            <a:ext cx="759684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使用支持</a:t>
            </a:r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RestTemplate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628800"/>
            <a:ext cx="7056784" cy="23762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功能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@LoadBalanced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注入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RestTemplate restTemplate;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restTemplate.exchange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，指定要调用的服务名，而不是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944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404664"/>
            <a:ext cx="759684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Netflix Feign</a:t>
            </a:r>
            <a:r>
              <a:rPr lang="zh-CN" altLang="en-US" sz="2800" b="0">
                <a:latin typeface="黑体"/>
                <a:ea typeface="黑体"/>
                <a:cs typeface="黑体"/>
                <a:sym typeface="黑体"/>
              </a:rPr>
              <a:t>调用服务</a:t>
            </a:r>
            <a:endParaRPr lang="en-US" altLang="zh-CN" sz="2800"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628800"/>
            <a:ext cx="6552728" cy="26642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spring-cloud-starter-feign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启动类加注解：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@EnableFeignClients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定义接口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接口加注解：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@FeignClient("organizationservice")</a:t>
            </a:r>
          </a:p>
        </p:txBody>
      </p:sp>
    </p:spTree>
    <p:extLst>
      <p:ext uri="{BB962C8B-B14F-4D97-AF65-F5344CB8AC3E}">
        <p14:creationId xmlns:p14="http://schemas.microsoft.com/office/powerpoint/2010/main" val="9118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97222"/>
            <a:ext cx="7632700" cy="871538"/>
          </a:xfrm>
        </p:spPr>
        <p:txBody>
          <a:bodyPr/>
          <a:lstStyle/>
          <a:p>
            <a:r>
              <a:rPr lang="en-US" altLang="zh-CN" b="0">
                <a:latin typeface="黑体"/>
                <a:ea typeface="黑体"/>
                <a:sym typeface="黑体"/>
              </a:rPr>
              <a:t>Ribbon</a:t>
            </a:r>
            <a:r>
              <a:rPr lang="zh-CN" altLang="en-US" b="0">
                <a:latin typeface="黑体"/>
                <a:ea typeface="黑体"/>
                <a:sym typeface="黑体"/>
              </a:rPr>
              <a:t>自带负载均衡策略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D6B-C761-40A5-BF77-CB00221CF03A}"/>
              </a:ext>
            </a:extLst>
          </p:cNvPr>
          <p:cNvSpPr txBox="1">
            <a:spLocks/>
          </p:cNvSpPr>
          <p:nvPr/>
        </p:nvSpPr>
        <p:spPr>
          <a:xfrm>
            <a:off x="971600" y="1340768"/>
            <a:ext cx="7056784" cy="26642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>
                <a:solidFill>
                  <a:srgbClr val="0070C0"/>
                </a:solidFill>
                <a:sym typeface="Calibri"/>
              </a:rPr>
              <a:t>@Bean</a:t>
            </a:r>
            <a:br>
              <a:rPr lang="en-US" altLang="zh-CN">
                <a:solidFill>
                  <a:srgbClr val="0070C0"/>
                </a:solidFill>
                <a:sym typeface="Calibri"/>
              </a:rPr>
            </a:br>
            <a:r>
              <a:rPr lang="en-US" altLang="zh-CN">
                <a:solidFill>
                  <a:srgbClr val="0070C0"/>
                </a:solidFill>
                <a:sym typeface="Calibri"/>
              </a:rPr>
              <a:t>public </a:t>
            </a:r>
            <a:r>
              <a:rPr lang="en-US" altLang="zh-CN">
                <a:solidFill>
                  <a:srgbClr val="0070C0"/>
                </a:solidFill>
              </a:rPr>
              <a:t>IRule </a:t>
            </a:r>
            <a:r>
              <a:rPr lang="en-US" altLang="zh-CN">
                <a:solidFill>
                  <a:srgbClr val="0070C0"/>
                </a:solidFill>
                <a:sym typeface="Calibri"/>
              </a:rPr>
              <a:t>ribbonRule</a:t>
            </a:r>
            <a:r>
              <a:rPr lang="en-US" altLang="zh-CN">
                <a:solidFill>
                  <a:srgbClr val="0070C0"/>
                </a:solidFill>
              </a:rPr>
              <a:t>() {</a:t>
            </a:r>
            <a:br>
              <a:rPr lang="en-US" altLang="zh-CN">
                <a:solidFill>
                  <a:srgbClr val="0070C0"/>
                </a:solidFill>
              </a:rPr>
            </a:br>
            <a:r>
              <a:rPr lang="en-US" altLang="zh-CN">
                <a:solidFill>
                  <a:srgbClr val="0070C0"/>
                </a:solidFill>
              </a:rPr>
              <a:t>    </a:t>
            </a:r>
            <a:r>
              <a:rPr lang="en-US" altLang="zh-CN">
                <a:solidFill>
                  <a:srgbClr val="0070C0"/>
                </a:solidFill>
                <a:sym typeface="Calibri"/>
              </a:rPr>
              <a:t>return new </a:t>
            </a:r>
            <a:r>
              <a:rPr lang="en-US" altLang="zh-CN">
                <a:solidFill>
                  <a:srgbClr val="0070C0"/>
                </a:solidFill>
              </a:rPr>
              <a:t>RandomRule()</a:t>
            </a:r>
            <a:r>
              <a:rPr lang="en-US" altLang="zh-CN">
                <a:solidFill>
                  <a:srgbClr val="0070C0"/>
                </a:solidFill>
                <a:sym typeface="Calibri"/>
              </a:rPr>
              <a:t>;//BestAvailableRule();</a:t>
            </a:r>
            <a:br>
              <a:rPr lang="en-US" altLang="zh-CN">
                <a:solidFill>
                  <a:srgbClr val="0070C0"/>
                </a:solidFill>
                <a:sym typeface="Calibri"/>
              </a:rPr>
            </a:br>
            <a:r>
              <a:rPr lang="en-US" altLang="zh-CN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6426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2B709D-1EA3-46CB-A6D3-6D4FA627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3079"/>
            <a:ext cx="6985358" cy="640813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5E88E7D-0A74-4648-A3A0-15FDD47EE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216791"/>
            <a:ext cx="1800200" cy="6199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400" b="0">
                <a:latin typeface="黑体"/>
                <a:ea typeface="黑体"/>
                <a:cs typeface="黑体"/>
                <a:sym typeface="黑体"/>
              </a:rPr>
              <a:t>负载均衡策略参考</a:t>
            </a:r>
            <a:endParaRPr lang="en-US" altLang="zh-CN" sz="1400" b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204280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404664"/>
            <a:ext cx="759684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0">
                <a:latin typeface="黑体"/>
                <a:ea typeface="黑体"/>
                <a:cs typeface="黑体"/>
                <a:sym typeface="黑体"/>
              </a:rPr>
              <a:t>Eureka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5EEAC36A-3DCC-489A-B7F0-32684C68E36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556792"/>
            <a:ext cx="7354515" cy="40324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8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640"/>
            <a:ext cx="7632700" cy="51149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作业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D6B-C761-40A5-BF77-CB00221CF03A}"/>
              </a:ext>
            </a:extLst>
          </p:cNvPr>
          <p:cNvSpPr txBox="1">
            <a:spLocks/>
          </p:cNvSpPr>
          <p:nvPr/>
        </p:nvSpPr>
        <p:spPr>
          <a:xfrm>
            <a:off x="971600" y="735205"/>
            <a:ext cx="6912768" cy="528608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docker-compose up --scale organizationservice=3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http://localhost:8761/</a:t>
            </a:r>
            <a:endParaRPr lang="en-US" altLang="zh-CN" sz="1600">
              <a:latin typeface="黑体"/>
              <a:ea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</a:rPr>
              <a:t>http://localhost:8080/v1/organizations/e254f8c-c442-4ebe-a82a-e2fc1d1ff78a/licenses/f3831f8c-c338-4ebe-a82a-e2fc1d1ff78a/feign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sz="1600">
                <a:latin typeface="黑体"/>
                <a:ea typeface="黑体"/>
                <a:cs typeface="黑体"/>
                <a:sym typeface="黑体"/>
              </a:rPr>
              <a:t>个截图</a:t>
            </a:r>
            <a:endParaRPr lang="en-US" altLang="zh-CN" sz="160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BF3C6-EFA6-4772-9579-FDBA3BC6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0928"/>
            <a:ext cx="5148064" cy="3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00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640"/>
            <a:ext cx="7632700" cy="51149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作业</a:t>
            </a:r>
            <a:endParaRPr lang="zh-CN" altLang="en-US" b="0"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85225-3A6D-420D-AA60-707A1834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1268760"/>
            <a:ext cx="7380312" cy="47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93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5010-C364-4C2C-A633-DF7E48BF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640"/>
            <a:ext cx="7632700" cy="511498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作业</a:t>
            </a:r>
            <a:endParaRPr lang="zh-CN" altLang="en-US" b="0"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83D2B-3AA2-4AA2-B768-191B9ED0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0728"/>
            <a:ext cx="6480720" cy="52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31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服务发现的好处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916832"/>
            <a:ext cx="6264696" cy="23762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快速水平伸缩，而不是垂直伸缩。不影响客户端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提高应用程序的弹性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116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B4BE4-2F28-4BDE-9A2F-BE603174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Eureka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服务发现引擎</a:t>
            </a:r>
            <a:endParaRPr lang="zh-CN" altLang="en-US" b="0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F0AD8D7-9D49-44C3-8B72-13B4833A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59" y="1988840"/>
            <a:ext cx="742951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3874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</a:lstStyle>
          <a:p>
            <a:r>
              <a:rPr sz="2400"/>
              <a:t>Ribbon</a:t>
            </a:r>
            <a:r>
              <a:rPr lang="zh-CN" altLang="en-US" sz="2400"/>
              <a:t>，客户端负载均衡</a:t>
            </a:r>
            <a:endParaRPr sz="2400"/>
          </a:p>
        </p:txBody>
      </p:sp>
      <p:sp>
        <p:nvSpPr>
          <p:cNvPr id="873" name="内容占位符 2"/>
          <p:cNvSpPr txBox="1">
            <a:spLocks noGrp="1"/>
          </p:cNvSpPr>
          <p:nvPr>
            <p:ph type="body" idx="1"/>
          </p:nvPr>
        </p:nvSpPr>
        <p:spPr>
          <a:xfrm>
            <a:off x="755650" y="134076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1600"/>
              <a:t>Ribbon</a:t>
            </a:r>
            <a:r>
              <a:rPr sz="1600">
                <a:latin typeface="黑体"/>
                <a:ea typeface="黑体"/>
                <a:cs typeface="黑体"/>
                <a:sym typeface="黑体"/>
              </a:rPr>
              <a:t>，主要提供客户侧的软件负载均衡算法</a:t>
            </a:r>
          </a:p>
        </p:txBody>
      </p:sp>
      <p:pic>
        <p:nvPicPr>
          <p:cNvPr id="874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492895"/>
            <a:ext cx="6336704" cy="3225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标题 1"/>
          <p:cNvSpPr txBox="1">
            <a:spLocks noGrp="1"/>
          </p:cNvSpPr>
          <p:nvPr>
            <p:ph type="title"/>
          </p:nvPr>
        </p:nvSpPr>
        <p:spPr>
          <a:xfrm>
            <a:off x="736740" y="230992"/>
            <a:ext cx="1878495" cy="605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</a:lstStyle>
          <a:p>
            <a:r>
              <a:rPr lang="zh-CN" altLang="en-US" sz="2400"/>
              <a:t>服务调用关系</a:t>
            </a:r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E7120F-883C-4B01-823A-2C4D809269B0}"/>
              </a:ext>
            </a:extLst>
          </p:cNvPr>
          <p:cNvSpPr/>
          <p:nvPr/>
        </p:nvSpPr>
        <p:spPr>
          <a:xfrm>
            <a:off x="971600" y="2780928"/>
            <a:ext cx="3312368" cy="93610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4DE2F8-CAAF-4381-9B26-4FE2EB99E85D}"/>
              </a:ext>
            </a:extLst>
          </p:cNvPr>
          <p:cNvSpPr>
            <a:spLocks/>
          </p:cNvSpPr>
          <p:nvPr/>
        </p:nvSpPr>
        <p:spPr>
          <a:xfrm>
            <a:off x="971600" y="4869160"/>
            <a:ext cx="7272808" cy="1332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00AEA2-99A2-4998-9BD6-66A9FDB7B32B}"/>
              </a:ext>
            </a:extLst>
          </p:cNvPr>
          <p:cNvSpPr/>
          <p:nvPr/>
        </p:nvSpPr>
        <p:spPr>
          <a:xfrm>
            <a:off x="4878090" y="2780928"/>
            <a:ext cx="3312368" cy="93610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202535EE-10BA-431E-9C22-DA49DC4818AA}"/>
              </a:ext>
            </a:extLst>
          </p:cNvPr>
          <p:cNvSpPr/>
          <p:nvPr/>
        </p:nvSpPr>
        <p:spPr>
          <a:xfrm>
            <a:off x="1987792" y="5085184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4BC3D0-A3E4-412A-89D4-F7C5FBFEC103}"/>
              </a:ext>
            </a:extLst>
          </p:cNvPr>
          <p:cNvSpPr txBox="1"/>
          <p:nvPr/>
        </p:nvSpPr>
        <p:spPr>
          <a:xfrm>
            <a:off x="1843776" y="5717257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Eureka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A4DEC920-26F6-4296-AD51-6A303EB1EF22}"/>
              </a:ext>
            </a:extLst>
          </p:cNvPr>
          <p:cNvSpPr/>
          <p:nvPr/>
        </p:nvSpPr>
        <p:spPr>
          <a:xfrm>
            <a:off x="4347896" y="5085184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7E17D2-4D4D-4EFB-8E69-D12169C75494}"/>
              </a:ext>
            </a:extLst>
          </p:cNvPr>
          <p:cNvSpPr txBox="1"/>
          <p:nvPr/>
        </p:nvSpPr>
        <p:spPr>
          <a:xfrm>
            <a:off x="4203880" y="5717257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Eureka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87C9B241-DC49-4835-9072-739C806E9B5A}"/>
              </a:ext>
            </a:extLst>
          </p:cNvPr>
          <p:cNvSpPr/>
          <p:nvPr/>
        </p:nvSpPr>
        <p:spPr>
          <a:xfrm>
            <a:off x="6444208" y="5085184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D3457-42AB-42DF-881E-E73823779D23}"/>
              </a:ext>
            </a:extLst>
          </p:cNvPr>
          <p:cNvSpPr txBox="1"/>
          <p:nvPr/>
        </p:nvSpPr>
        <p:spPr>
          <a:xfrm>
            <a:off x="6300192" y="5717257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Eureka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4F25C9CA-1FDA-4C95-B8B7-AEF35804DD8C}"/>
              </a:ext>
            </a:extLst>
          </p:cNvPr>
          <p:cNvSpPr/>
          <p:nvPr/>
        </p:nvSpPr>
        <p:spPr>
          <a:xfrm>
            <a:off x="1339720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013F35F5-711A-425C-BD10-92D4CAFFA6CD}"/>
              </a:ext>
            </a:extLst>
          </p:cNvPr>
          <p:cNvSpPr/>
          <p:nvPr/>
        </p:nvSpPr>
        <p:spPr>
          <a:xfrm>
            <a:off x="2163772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E4D21AFC-4AC6-4D9F-B298-F465002FEA59}"/>
              </a:ext>
            </a:extLst>
          </p:cNvPr>
          <p:cNvSpPr/>
          <p:nvPr/>
        </p:nvSpPr>
        <p:spPr>
          <a:xfrm>
            <a:off x="5220072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5B3AC6AE-A04C-4F4B-B7D1-787C46630469}"/>
              </a:ext>
            </a:extLst>
          </p:cNvPr>
          <p:cNvSpPr/>
          <p:nvPr/>
        </p:nvSpPr>
        <p:spPr>
          <a:xfrm>
            <a:off x="6146192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4A0AE4B-A5FD-4054-9643-B22B58990C9F}"/>
              </a:ext>
            </a:extLst>
          </p:cNvPr>
          <p:cNvSpPr/>
          <p:nvPr/>
        </p:nvSpPr>
        <p:spPr>
          <a:xfrm>
            <a:off x="7064350" y="2996952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FDCAAD-3D04-418C-9C4C-C3525EEB3D8A}"/>
              </a:ext>
            </a:extLst>
          </p:cNvPr>
          <p:cNvCxnSpPr/>
          <p:nvPr/>
        </p:nvCxnSpPr>
        <p:spPr>
          <a:xfrm>
            <a:off x="3275856" y="2780928"/>
            <a:ext cx="0" cy="936104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D85C7C0-8AE7-46F9-A7A4-85FA44716D80}"/>
              </a:ext>
            </a:extLst>
          </p:cNvPr>
          <p:cNvSpPr txBox="1"/>
          <p:nvPr/>
        </p:nvSpPr>
        <p:spPr>
          <a:xfrm>
            <a:off x="3355944" y="3064315"/>
            <a:ext cx="936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Ribbon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2AF704-E300-4B22-8AD1-F1CE76E53E7A}"/>
              </a:ext>
            </a:extLst>
          </p:cNvPr>
          <p:cNvSpPr txBox="1"/>
          <p:nvPr/>
        </p:nvSpPr>
        <p:spPr>
          <a:xfrm>
            <a:off x="1523094" y="2344235"/>
            <a:ext cx="17066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licensingservice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9ABA97-5657-45B1-A187-7054656EB546}"/>
              </a:ext>
            </a:extLst>
          </p:cNvPr>
          <p:cNvSpPr txBox="1"/>
          <p:nvPr/>
        </p:nvSpPr>
        <p:spPr>
          <a:xfrm>
            <a:off x="5422455" y="2365543"/>
            <a:ext cx="20325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organizationservice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E8C8A8-9138-451F-9B10-FCCEACC8EBB7}"/>
              </a:ext>
            </a:extLst>
          </p:cNvPr>
          <p:cNvCxnSpPr>
            <a:stCxn id="22" idx="3"/>
            <a:endCxn id="8" idx="1"/>
          </p:cNvCxnSpPr>
          <p:nvPr/>
        </p:nvCxnSpPr>
        <p:spPr>
          <a:xfrm>
            <a:off x="4292048" y="3248980"/>
            <a:ext cx="58604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BDFB1A-1243-4E9E-82FF-603F20BA691B}"/>
              </a:ext>
            </a:extLst>
          </p:cNvPr>
          <p:cNvCxnSpPr>
            <a:cxnSpLocks/>
          </p:cNvCxnSpPr>
          <p:nvPr/>
        </p:nvCxnSpPr>
        <p:spPr>
          <a:xfrm>
            <a:off x="3779912" y="3717032"/>
            <a:ext cx="0" cy="11521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BA97512-E977-4992-9B30-39403932DA21}"/>
              </a:ext>
            </a:extLst>
          </p:cNvPr>
          <p:cNvCxnSpPr>
            <a:cxnSpLocks/>
          </p:cNvCxnSpPr>
          <p:nvPr/>
        </p:nvCxnSpPr>
        <p:spPr>
          <a:xfrm>
            <a:off x="1475656" y="3717032"/>
            <a:ext cx="0" cy="11521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0D49DA6-C80E-48DB-9D10-78EC608DAFB1}"/>
              </a:ext>
            </a:extLst>
          </p:cNvPr>
          <p:cNvSpPr txBox="1"/>
          <p:nvPr/>
        </p:nvSpPr>
        <p:spPr>
          <a:xfrm>
            <a:off x="1421882" y="4068005"/>
            <a:ext cx="14837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定期刷新地址缓存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CC86695D-A21B-4CE4-92FB-EEDF34BCA9E2}"/>
              </a:ext>
            </a:extLst>
          </p:cNvPr>
          <p:cNvSpPr/>
          <p:nvPr/>
        </p:nvSpPr>
        <p:spPr>
          <a:xfrm>
            <a:off x="899592" y="1268760"/>
            <a:ext cx="593833" cy="504056"/>
          </a:xfrm>
          <a:prstGeom prst="ca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217E0315-EAEA-4691-A203-43E2E0B8B95D}"/>
              </a:ext>
            </a:extLst>
          </p:cNvPr>
          <p:cNvSpPr/>
          <p:nvPr/>
        </p:nvSpPr>
        <p:spPr>
          <a:xfrm>
            <a:off x="7434551" y="1268760"/>
            <a:ext cx="593833" cy="504056"/>
          </a:xfrm>
          <a:prstGeom prst="ca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EACC9C8-8E26-420B-BB2B-2CBD61055518}"/>
              </a:ext>
            </a:extLst>
          </p:cNvPr>
          <p:cNvSpPr txBox="1"/>
          <p:nvPr/>
        </p:nvSpPr>
        <p:spPr>
          <a:xfrm>
            <a:off x="1595809" y="1364908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数据库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B4F432-8455-4D18-85F6-4C8CEEDD8DFB}"/>
              </a:ext>
            </a:extLst>
          </p:cNvPr>
          <p:cNvSpPr txBox="1"/>
          <p:nvPr/>
        </p:nvSpPr>
        <p:spPr>
          <a:xfrm>
            <a:off x="8028384" y="1364908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AB6E41E-E184-490C-B6DB-ABE8263BBEE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190148" y="1772816"/>
            <a:ext cx="6361" cy="10081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BD766C6-5286-417A-8094-AB213FF4512A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7726989" y="1772816"/>
            <a:ext cx="4479" cy="10081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E6961FE-0843-4EBF-BF1B-15D2076239F8}"/>
              </a:ext>
            </a:extLst>
          </p:cNvPr>
          <p:cNvCxnSpPr>
            <a:cxnSpLocks/>
          </p:cNvCxnSpPr>
          <p:nvPr/>
        </p:nvCxnSpPr>
        <p:spPr>
          <a:xfrm>
            <a:off x="6282392" y="3717032"/>
            <a:ext cx="0" cy="11521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C430640-056E-4B68-83D7-7C29EA29E79C}"/>
              </a:ext>
            </a:extLst>
          </p:cNvPr>
          <p:cNvSpPr/>
          <p:nvPr/>
        </p:nvSpPr>
        <p:spPr>
          <a:xfrm>
            <a:off x="2950821" y="1016732"/>
            <a:ext cx="3312368" cy="93610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5" name="六边形 54">
            <a:extLst>
              <a:ext uri="{FF2B5EF4-FFF2-40B4-BE49-F238E27FC236}">
                <a16:creationId xmlns:a16="http://schemas.microsoft.com/office/drawing/2014/main" id="{FF436FA9-352B-421F-961A-370F742665EE}"/>
              </a:ext>
            </a:extLst>
          </p:cNvPr>
          <p:cNvSpPr/>
          <p:nvPr/>
        </p:nvSpPr>
        <p:spPr>
          <a:xfrm>
            <a:off x="3292803" y="1232756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6" name="六边形 55">
            <a:extLst>
              <a:ext uri="{FF2B5EF4-FFF2-40B4-BE49-F238E27FC236}">
                <a16:creationId xmlns:a16="http://schemas.microsoft.com/office/drawing/2014/main" id="{B6C79916-0AD3-48EB-B196-69E2C8700419}"/>
              </a:ext>
            </a:extLst>
          </p:cNvPr>
          <p:cNvSpPr/>
          <p:nvPr/>
        </p:nvSpPr>
        <p:spPr>
          <a:xfrm>
            <a:off x="4218923" y="1232756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7" name="六边形 56">
            <a:extLst>
              <a:ext uri="{FF2B5EF4-FFF2-40B4-BE49-F238E27FC236}">
                <a16:creationId xmlns:a16="http://schemas.microsoft.com/office/drawing/2014/main" id="{FACB4FC3-56F9-4B8E-B239-31268BA75C7F}"/>
              </a:ext>
            </a:extLst>
          </p:cNvPr>
          <p:cNvSpPr/>
          <p:nvPr/>
        </p:nvSpPr>
        <p:spPr>
          <a:xfrm>
            <a:off x="5137081" y="1232756"/>
            <a:ext cx="648072" cy="504056"/>
          </a:xfrm>
          <a:prstGeom prst="hexago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B1BA69-E0AE-4AC0-8625-86938FBC34C0}"/>
              </a:ext>
            </a:extLst>
          </p:cNvPr>
          <p:cNvSpPr txBox="1"/>
          <p:nvPr/>
        </p:nvSpPr>
        <p:spPr>
          <a:xfrm>
            <a:off x="3865115" y="539390"/>
            <a:ext cx="14837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配置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服务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5D48D6E-BA1B-4F76-9D20-DA30ADAAF2C6}"/>
              </a:ext>
            </a:extLst>
          </p:cNvPr>
          <p:cNvCxnSpPr>
            <a:cxnSpLocks/>
          </p:cNvCxnSpPr>
          <p:nvPr/>
        </p:nvCxnSpPr>
        <p:spPr>
          <a:xfrm flipH="1" flipV="1">
            <a:off x="3563430" y="1966193"/>
            <a:ext cx="8080" cy="8147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509851-204A-4071-9FC2-DE829DDE4B29}"/>
              </a:ext>
            </a:extLst>
          </p:cNvPr>
          <p:cNvCxnSpPr>
            <a:cxnSpLocks/>
          </p:cNvCxnSpPr>
          <p:nvPr/>
        </p:nvCxnSpPr>
        <p:spPr>
          <a:xfrm flipV="1">
            <a:off x="5130016" y="1966193"/>
            <a:ext cx="0" cy="7970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068862-0327-4A3C-9AB5-7082F26D5441}"/>
              </a:ext>
            </a:extLst>
          </p:cNvPr>
          <p:cNvCxnSpPr>
            <a:cxnSpLocks/>
          </p:cNvCxnSpPr>
          <p:nvPr/>
        </p:nvCxnSpPr>
        <p:spPr>
          <a:xfrm>
            <a:off x="4551504" y="1991470"/>
            <a:ext cx="0" cy="28443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headEnd w="lg" len="med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圆柱体 42">
            <a:extLst>
              <a:ext uri="{FF2B5EF4-FFF2-40B4-BE49-F238E27FC236}">
                <a16:creationId xmlns:a16="http://schemas.microsoft.com/office/drawing/2014/main" id="{F28190A8-0D09-42EE-8509-50BE96BD5B1D}"/>
              </a:ext>
            </a:extLst>
          </p:cNvPr>
          <p:cNvSpPr/>
          <p:nvPr/>
        </p:nvSpPr>
        <p:spPr>
          <a:xfrm>
            <a:off x="6497347" y="214784"/>
            <a:ext cx="593833" cy="504056"/>
          </a:xfrm>
          <a:prstGeom prst="can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F0348E-1406-4C9B-B52A-818CA89F7D2C}"/>
              </a:ext>
            </a:extLst>
          </p:cNvPr>
          <p:cNvSpPr txBox="1"/>
          <p:nvPr/>
        </p:nvSpPr>
        <p:spPr>
          <a:xfrm>
            <a:off x="7091180" y="310932"/>
            <a:ext cx="9361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Git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或文件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3089DC4-E596-4373-B54B-E683FC5148BD}"/>
              </a:ext>
            </a:extLst>
          </p:cNvPr>
          <p:cNvCxnSpPr>
            <a:stCxn id="54" idx="3"/>
            <a:endCxn id="43" idx="3"/>
          </p:cNvCxnSpPr>
          <p:nvPr/>
        </p:nvCxnSpPr>
        <p:spPr>
          <a:xfrm flipV="1">
            <a:off x="6263189" y="718840"/>
            <a:ext cx="531075" cy="765944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314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Eureka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服务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916832"/>
            <a:ext cx="6912768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spring-cloud-starter-eureka-server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application.yml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引导类加注解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@EnableEurekaServer</a:t>
            </a:r>
          </a:p>
        </p:txBody>
      </p:sp>
    </p:spTree>
    <p:extLst>
      <p:ext uri="{BB962C8B-B14F-4D97-AF65-F5344CB8AC3E}">
        <p14:creationId xmlns:p14="http://schemas.microsoft.com/office/powerpoint/2010/main" val="2917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1" y="404664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注册服务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84887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spring-cloud-starter-eureka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bootstrap.yml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application.yml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sym typeface="黑体"/>
              </a:rPr>
              <a:t>应用程序</a:t>
            </a:r>
            <a:r>
              <a:rPr lang="en-US" altLang="zh-CN" sz="1600">
                <a:latin typeface="黑体"/>
                <a:ea typeface="黑体"/>
                <a:sym typeface="黑体"/>
              </a:rPr>
              <a:t>ID(ServiceId)</a:t>
            </a:r>
            <a:r>
              <a:rPr lang="zh-CN" altLang="en-US" sz="1600">
                <a:latin typeface="黑体"/>
                <a:ea typeface="黑体"/>
                <a:sym typeface="黑体"/>
              </a:rPr>
              <a:t>、实例</a:t>
            </a:r>
            <a:r>
              <a:rPr lang="en-US" altLang="zh-CN" sz="1600">
                <a:latin typeface="黑体"/>
                <a:ea typeface="黑体"/>
                <a:sym typeface="黑体"/>
              </a:rPr>
              <a:t>ID</a:t>
            </a:r>
            <a:r>
              <a:rPr lang="zh-CN" altLang="en-US" sz="1200">
                <a:latin typeface="黑体"/>
                <a:ea typeface="黑体"/>
                <a:sym typeface="黑体"/>
              </a:rPr>
              <a:t>（</a:t>
            </a:r>
            <a:r>
              <a:rPr lang="en-US" altLang="zh-CN" sz="1200"/>
              <a:t>6833e17cc88a:customerservice:8085</a:t>
            </a:r>
            <a:r>
              <a:rPr lang="zh-CN" altLang="en-US" sz="1200">
                <a:latin typeface="黑体"/>
                <a:ea typeface="黑体"/>
                <a:sym typeface="黑体"/>
              </a:rPr>
              <a:t>）</a:t>
            </a:r>
            <a:endParaRPr lang="en-US" altLang="zh-CN" sz="12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eureka.client.fetchRegistry</a:t>
            </a:r>
            <a:r>
              <a:rPr lang="zh-CN" altLang="en-US" sz="1600">
                <a:latin typeface="黑体"/>
                <a:ea typeface="黑体"/>
                <a:sym typeface="黑体"/>
              </a:rPr>
              <a:t>，本地缓存注册表，每隔</a:t>
            </a:r>
            <a:r>
              <a:rPr lang="en-US" altLang="zh-CN" sz="1600">
                <a:latin typeface="黑体"/>
                <a:ea typeface="黑体"/>
                <a:sym typeface="黑体"/>
              </a:rPr>
              <a:t>30s</a:t>
            </a:r>
            <a:r>
              <a:rPr lang="zh-CN" altLang="en-US" sz="1600">
                <a:latin typeface="黑体"/>
                <a:ea typeface="黑体"/>
                <a:sym typeface="黑体"/>
              </a:rPr>
              <a:t>客户端刷新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eureka.client.serviceUrl.defaultZone</a:t>
            </a:r>
            <a:r>
              <a:rPr lang="zh-CN" altLang="en-US" sz="1600">
                <a:latin typeface="黑体"/>
                <a:ea typeface="黑体"/>
                <a:sym typeface="黑体"/>
              </a:rPr>
              <a:t>，可以有多个，逗号分隔</a:t>
            </a:r>
            <a:endParaRPr lang="en-US" altLang="zh-CN" sz="1600">
              <a:latin typeface="黑体"/>
              <a:ea typeface="黑体"/>
              <a:sym typeface="黑体"/>
            </a:endParaRP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启动类加注解：</a:t>
            </a:r>
            <a:r>
              <a:rPr lang="en-US" altLang="zh-CN">
                <a:latin typeface="黑体"/>
                <a:ea typeface="黑体"/>
                <a:sym typeface="黑体"/>
              </a:rPr>
              <a:t>@EnableEurekaClient</a:t>
            </a:r>
            <a:r>
              <a:rPr lang="zh-CN" altLang="en-US">
                <a:latin typeface="黑体"/>
                <a:ea typeface="黑体"/>
                <a:sym typeface="黑体"/>
              </a:rPr>
              <a:t>或</a:t>
            </a:r>
            <a:r>
              <a:rPr lang="en-US" altLang="zh-CN">
                <a:latin typeface="黑体"/>
                <a:ea typeface="黑体"/>
                <a:sym typeface="黑体"/>
              </a:rPr>
              <a:t>@EnableDiscoveryClient</a:t>
            </a: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en-US" altLang="zh-CN">
                <a:latin typeface="黑体"/>
                <a:ea typeface="黑体"/>
              </a:rPr>
              <a:t>http://localhost:8761/eureka/apps/licensingservice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sym typeface="黑体"/>
              </a:rPr>
              <a:t>Accept:application/json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287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2796" y="476672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查找和调用服务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63625" y="1772816"/>
            <a:ext cx="7596807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</a:rPr>
              <a:t>第三方库：</a:t>
            </a:r>
            <a:r>
              <a:rPr lang="en-US" altLang="zh-CN">
                <a:latin typeface="黑体"/>
                <a:ea typeface="黑体"/>
              </a:rPr>
              <a:t>Ribbon</a:t>
            </a:r>
            <a:r>
              <a:rPr lang="zh-CN" altLang="en-US">
                <a:latin typeface="黑体"/>
                <a:ea typeface="黑体"/>
              </a:rPr>
              <a:t>，本地缓存，本地负载均衡</a:t>
            </a:r>
            <a:endParaRPr lang="en-US" altLang="zh-CN">
              <a:latin typeface="黑体"/>
              <a:ea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</a:rPr>
              <a:t>三种方式</a:t>
            </a:r>
            <a:endParaRPr lang="en-US" altLang="zh-CN">
              <a:latin typeface="黑体"/>
              <a:ea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</a:rPr>
              <a:t>Spring DiscoveryClient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cs typeface="黑体"/>
                <a:sym typeface="黑体"/>
              </a:rPr>
              <a:t>使用支持</a:t>
            </a: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160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RestTemplate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Netflix Feign</a:t>
            </a:r>
            <a:endParaRPr lang="zh-CN" altLang="en-US" sz="16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775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DiscoveryClient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15616" y="1556792"/>
            <a:ext cx="6768752" cy="396044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spring-cloud-starter-eureka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启动类加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@EnableDiscoveryClient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，使能够使用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DiscoveryClient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库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注入：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private DiscoveryClient discoveryClient;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discoveryClient.getInstances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new RestTemplate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restTemplate.exchange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654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488</Words>
  <Application>Microsoft Office PowerPoint</Application>
  <PresentationFormat>全屏显示(4:3)</PresentationFormat>
  <Paragraphs>89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FrutigerNext LT Medium</vt:lpstr>
      <vt:lpstr>黑体</vt:lpstr>
      <vt:lpstr>宋体</vt:lpstr>
      <vt:lpstr>Arial</vt:lpstr>
      <vt:lpstr>Calibri</vt:lpstr>
      <vt:lpstr>Wingdings</vt:lpstr>
      <vt:lpstr>Blank</vt:lpstr>
      <vt:lpstr>2021-服务端开发</vt:lpstr>
      <vt:lpstr>服务发现的好处</vt:lpstr>
      <vt:lpstr>Eureka服务发现引擎</vt:lpstr>
      <vt:lpstr>Ribbon，客户端负载均衡</vt:lpstr>
      <vt:lpstr>服务调用关系</vt:lpstr>
      <vt:lpstr>Spring Eureka服务</vt:lpstr>
      <vt:lpstr>注册服务</vt:lpstr>
      <vt:lpstr>查找和调用服务</vt:lpstr>
      <vt:lpstr>Spring DiscoveryClient</vt:lpstr>
      <vt:lpstr>使用支持Ribbon的RestTemplate</vt:lpstr>
      <vt:lpstr>使用Netflix Feign调用服务</vt:lpstr>
      <vt:lpstr>Ribbon自带负载均衡策略</vt:lpstr>
      <vt:lpstr>负载均衡策略参考</vt:lpstr>
      <vt:lpstr>Eureka</vt:lpstr>
      <vt:lpstr>作业</vt:lpstr>
      <vt:lpstr>作业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319</cp:revision>
  <dcterms:modified xsi:type="dcterms:W3CDTF">2021-04-15T04:08:34Z</dcterms:modified>
</cp:coreProperties>
</file>