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403" r:id="rId3"/>
    <p:sldId id="410" r:id="rId4"/>
    <p:sldId id="404" r:id="rId5"/>
    <p:sldId id="299" r:id="rId6"/>
    <p:sldId id="386" r:id="rId7"/>
    <p:sldId id="389" r:id="rId8"/>
    <p:sldId id="402" r:id="rId9"/>
    <p:sldId id="409" r:id="rId10"/>
    <p:sldId id="401" r:id="rId11"/>
    <p:sldId id="407" r:id="rId12"/>
    <p:sldId id="408" r:id="rId13"/>
    <p:sldId id="302" r:id="rId14"/>
    <p:sldId id="405" r:id="rId15"/>
    <p:sldId id="406" r:id="rId16"/>
    <p:sldId id="411" r:id="rId17"/>
    <p:sldId id="412" r:id="rId18"/>
    <p:sldId id="311" r:id="rId1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田晓亮" initials="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FECD2"/>
          </a:solidFill>
        </a:fill>
      </a:tcStyle>
    </a:wholeTbl>
    <a:band2H>
      <a:tcTxStyle/>
      <a:tcStyle>
        <a:tcBdr/>
        <a:fill>
          <a:solidFill>
            <a:srgbClr val="FFF6EA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6E6D9"/>
          </a:solidFill>
        </a:fill>
      </a:tcStyle>
    </a:wholeTbl>
    <a:band2H>
      <a:tcTxStyle/>
      <a:tcStyle>
        <a:tcBdr/>
        <a:fill>
          <a:solidFill>
            <a:srgbClr val="FAF3ED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78" autoAdjust="0"/>
    <p:restoredTop sz="79566" autoAdjust="0"/>
  </p:normalViewPr>
  <p:slideViewPr>
    <p:cSldViewPr>
      <p:cViewPr varScale="1">
        <p:scale>
          <a:sx n="85" d="100"/>
          <a:sy n="85" d="100"/>
        </p:scale>
        <p:origin x="111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3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761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hlinkClick r:id="rId3"/>
              </a:rPr>
              <a:t>http://localhost:8761/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984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36" name="Shape 9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10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0844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>
              <a:effectLst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1778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>
              <a:effectLst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6255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>
              <a:effectLst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4377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933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630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3552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默认</a:t>
            </a:r>
            <a:r>
              <a:rPr lang="en-US" altLang="zh-CN"/>
              <a:t>1S</a:t>
            </a:r>
          </a:p>
          <a:p>
            <a:endParaRPr lang="en-US" altLang="zh-CN"/>
          </a:p>
          <a:p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@HystrixCommand</a:t>
            </a:r>
            <a:r>
              <a:rPr lang="en-US" altLang="zh-CN"/>
              <a:t>(</a:t>
            </a:r>
            <a:br>
              <a:rPr lang="en-US" altLang="zh-CN"/>
            </a:br>
            <a:r>
              <a:rPr lang="en-US" altLang="zh-CN"/>
              <a:t>        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commandProperties </a:t>
            </a:r>
            <a:r>
              <a:rPr lang="en-US" altLang="zh-CN"/>
              <a:t>= {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@HystrixProperty</a:t>
            </a:r>
            <a:r>
              <a:rPr lang="en-US" altLang="zh-CN"/>
              <a:t>(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name </a:t>
            </a:r>
            <a:r>
              <a:rPr lang="en-US" altLang="zh-CN"/>
              <a:t>= 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"execution.isolation.thread.timeoutInMilliseconds", value </a:t>
            </a:r>
            <a:r>
              <a:rPr lang="en-US" altLang="zh-CN"/>
              <a:t>= 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"12000"</a:t>
            </a:r>
            <a:r>
              <a:rPr lang="en-US" altLang="zh-CN"/>
              <a:t>)}</a:t>
            </a:r>
            <a:br>
              <a:rPr lang="en-US" altLang="zh-CN"/>
            </a:br>
            <a:r>
              <a:rPr lang="en-US" altLang="zh-CN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4171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@HystrixCommand</a:t>
            </a:r>
            <a:r>
              <a:rPr lang="en-US" altLang="zh-CN"/>
              <a:t>(</a:t>
            </a:r>
            <a:br>
              <a:rPr lang="en-US" altLang="zh-CN"/>
            </a:br>
            <a:r>
              <a:rPr lang="en-US" altLang="zh-CN"/>
              <a:t>        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fallbackMethod </a:t>
            </a:r>
            <a:r>
              <a:rPr lang="en-US" altLang="zh-CN"/>
              <a:t>= 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"buildFallbackCargo"</a:t>
            </a:r>
            <a:r>
              <a:rPr lang="en-US" altLang="zh-CN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4447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@HystrixCommand</a:t>
            </a:r>
            <a:r>
              <a:rPr lang="en-US" altLang="zh-CN"/>
              <a:t>(</a:t>
            </a:r>
            <a:br>
              <a:rPr lang="en-US" altLang="zh-CN"/>
            </a:br>
            <a:r>
              <a:rPr lang="en-US" altLang="zh-CN"/>
              <a:t>        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threadPoolKey </a:t>
            </a:r>
            <a:r>
              <a:rPr lang="en-US" altLang="zh-CN"/>
              <a:t>= 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"getCargoThreadPool",</a:t>
            </a:r>
            <a:b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        threadPoolProperties </a:t>
            </a:r>
            <a:r>
              <a:rPr lang="en-US" altLang="zh-CN"/>
              <a:t>=</a:t>
            </a:r>
            <a:br>
              <a:rPr lang="en-US" altLang="zh-CN"/>
            </a:br>
            <a:r>
              <a:rPr lang="en-US" altLang="zh-CN"/>
              <a:t>                {</a:t>
            </a:r>
            <a:br>
              <a:rPr lang="en-US" altLang="zh-CN"/>
            </a:br>
            <a:r>
              <a:rPr lang="en-US" altLang="zh-CN"/>
              <a:t>                        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@HystrixProperty</a:t>
            </a:r>
            <a:r>
              <a:rPr lang="en-US" altLang="zh-CN"/>
              <a:t>(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name </a:t>
            </a:r>
            <a:r>
              <a:rPr lang="en-US" altLang="zh-CN"/>
              <a:t>= 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"coreSize", value </a:t>
            </a:r>
            <a:r>
              <a:rPr lang="en-US" altLang="zh-CN"/>
              <a:t>= 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"30"</a:t>
            </a:r>
            <a:r>
              <a:rPr lang="en-US" altLang="zh-CN"/>
              <a:t>)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,</a:t>
            </a:r>
            <a:b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                        @HystrixProperty</a:t>
            </a:r>
            <a:r>
              <a:rPr lang="en-US" altLang="zh-CN"/>
              <a:t>(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name </a:t>
            </a:r>
            <a:r>
              <a:rPr lang="en-US" altLang="zh-CN"/>
              <a:t>= 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"maxQueueSize", value </a:t>
            </a:r>
            <a:r>
              <a:rPr lang="en-US" altLang="zh-CN"/>
              <a:t>= </a:t>
            </a:r>
            <a:r>
              <a:rPr lang="en-US" altLang="zh-CN" sz="1200">
                <a:effectLst/>
                <a:latin typeface="+mn-lt"/>
                <a:ea typeface="+mn-ea"/>
                <a:cs typeface="+mn-cs"/>
                <a:sym typeface="Calibri"/>
              </a:rPr>
              <a:t>"10"</a:t>
            </a:r>
            <a:r>
              <a:rPr lang="en-US" altLang="zh-CN"/>
              <a:t>)</a:t>
            </a:r>
            <a:br>
              <a:rPr lang="en-US" altLang="zh-CN"/>
            </a:br>
            <a:r>
              <a:rPr lang="en-US" altLang="zh-CN"/>
              <a:t>                }</a:t>
            </a:r>
            <a:br>
              <a:rPr lang="en-US" altLang="zh-CN"/>
            </a:br>
            <a:r>
              <a:rPr lang="en-US" altLang="zh-CN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043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792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36" name="Shape 9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1000"/>
            </a:pPr>
            <a:r>
              <a:rPr lang="en-US" altLang="zh-CN" sz="1000">
                <a:effectLst/>
                <a:latin typeface="+mn-lt"/>
                <a:ea typeface="+mn-ea"/>
                <a:cs typeface="+mn-cs"/>
                <a:sym typeface="Calibri"/>
              </a:rPr>
              <a:t>@HystrixCommand</a:t>
            </a:r>
            <a:r>
              <a:rPr lang="en-US" altLang="zh-CN"/>
              <a:t>(</a:t>
            </a:r>
            <a:br>
              <a:rPr lang="en-US" altLang="zh-CN"/>
            </a:br>
            <a:r>
              <a:rPr lang="en-US" altLang="zh-CN"/>
              <a:t>        </a:t>
            </a:r>
            <a:r>
              <a:rPr lang="en-US" altLang="zh-CN" sz="1000">
                <a:effectLst/>
                <a:latin typeface="+mn-lt"/>
                <a:ea typeface="+mn-ea"/>
                <a:cs typeface="+mn-cs"/>
                <a:sym typeface="Calibri"/>
              </a:rPr>
              <a:t>commandProperties </a:t>
            </a:r>
            <a:r>
              <a:rPr lang="en-US" altLang="zh-CN"/>
              <a:t>= {</a:t>
            </a:r>
            <a:br>
              <a:rPr lang="en-US" altLang="zh-CN"/>
            </a:br>
            <a:r>
              <a:rPr lang="en-US" altLang="zh-CN"/>
              <a:t>                </a:t>
            </a:r>
            <a:r>
              <a:rPr lang="en-US" altLang="zh-CN" sz="1000">
                <a:effectLst/>
                <a:latin typeface="+mn-lt"/>
                <a:ea typeface="+mn-ea"/>
                <a:cs typeface="+mn-cs"/>
                <a:sym typeface="Calibri"/>
              </a:rPr>
              <a:t>@HystrixProperty</a:t>
            </a:r>
            <a:r>
              <a:rPr lang="en-US" altLang="zh-CN"/>
              <a:t>(</a:t>
            </a:r>
            <a:r>
              <a:rPr lang="en-US" altLang="zh-CN" sz="1000">
                <a:effectLst/>
                <a:latin typeface="+mn-lt"/>
                <a:ea typeface="+mn-ea"/>
                <a:cs typeface="+mn-cs"/>
                <a:sym typeface="Calibri"/>
              </a:rPr>
              <a:t>name </a:t>
            </a:r>
            <a:r>
              <a:rPr lang="en-US" altLang="zh-CN"/>
              <a:t>= </a:t>
            </a:r>
            <a:r>
              <a:rPr lang="en-US" altLang="zh-CN" sz="1000">
                <a:effectLst/>
                <a:latin typeface="+mn-lt"/>
                <a:ea typeface="+mn-ea"/>
                <a:cs typeface="+mn-cs"/>
                <a:sym typeface="Calibri"/>
              </a:rPr>
              <a:t>"circuitBreaker.requestVolumeThreshold", value </a:t>
            </a:r>
            <a:r>
              <a:rPr lang="en-US" altLang="zh-CN"/>
              <a:t>= </a:t>
            </a:r>
            <a:r>
              <a:rPr lang="en-US" altLang="zh-CN" sz="1000">
                <a:effectLst/>
                <a:latin typeface="+mn-lt"/>
                <a:ea typeface="+mn-ea"/>
                <a:cs typeface="+mn-cs"/>
                <a:sym typeface="Calibri"/>
              </a:rPr>
              <a:t>"10"</a:t>
            </a:r>
            <a:r>
              <a:rPr lang="en-US" altLang="zh-CN"/>
              <a:t>)</a:t>
            </a:r>
            <a:r>
              <a:rPr lang="en-US" altLang="zh-CN" sz="1000">
                <a:effectLst/>
                <a:latin typeface="+mn-lt"/>
                <a:ea typeface="+mn-ea"/>
                <a:cs typeface="+mn-cs"/>
                <a:sym typeface="Calibri"/>
              </a:rPr>
              <a:t>,</a:t>
            </a:r>
            <a:br>
              <a:rPr lang="en-US" altLang="zh-CN" sz="100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000">
                <a:effectLst/>
                <a:latin typeface="+mn-lt"/>
                <a:ea typeface="+mn-ea"/>
                <a:cs typeface="+mn-cs"/>
                <a:sym typeface="Calibri"/>
              </a:rPr>
              <a:t>                @HystrixProperty</a:t>
            </a:r>
            <a:r>
              <a:rPr lang="en-US" altLang="zh-CN"/>
              <a:t>(</a:t>
            </a:r>
            <a:r>
              <a:rPr lang="en-US" altLang="zh-CN" sz="1000">
                <a:effectLst/>
                <a:latin typeface="+mn-lt"/>
                <a:ea typeface="+mn-ea"/>
                <a:cs typeface="+mn-cs"/>
                <a:sym typeface="Calibri"/>
              </a:rPr>
              <a:t>name </a:t>
            </a:r>
            <a:r>
              <a:rPr lang="en-US" altLang="zh-CN"/>
              <a:t>= </a:t>
            </a:r>
            <a:r>
              <a:rPr lang="en-US" altLang="zh-CN" sz="1000">
                <a:effectLst/>
                <a:latin typeface="+mn-lt"/>
                <a:ea typeface="+mn-ea"/>
                <a:cs typeface="+mn-cs"/>
                <a:sym typeface="Calibri"/>
              </a:rPr>
              <a:t>"circuitBreaker.errorThresholdPercentage", value </a:t>
            </a:r>
            <a:r>
              <a:rPr lang="en-US" altLang="zh-CN"/>
              <a:t>= </a:t>
            </a:r>
            <a:r>
              <a:rPr lang="en-US" altLang="zh-CN" sz="1000">
                <a:effectLst/>
                <a:latin typeface="+mn-lt"/>
                <a:ea typeface="+mn-ea"/>
                <a:cs typeface="+mn-cs"/>
                <a:sym typeface="Calibri"/>
              </a:rPr>
              <a:t>"75"</a:t>
            </a:r>
            <a:r>
              <a:rPr lang="en-US" altLang="zh-CN"/>
              <a:t>)</a:t>
            </a:r>
            <a:r>
              <a:rPr lang="en-US" altLang="zh-CN" sz="1000">
                <a:effectLst/>
                <a:latin typeface="+mn-lt"/>
                <a:ea typeface="+mn-ea"/>
                <a:cs typeface="+mn-cs"/>
                <a:sym typeface="Calibri"/>
              </a:rPr>
              <a:t>,</a:t>
            </a:r>
            <a:br>
              <a:rPr lang="en-US" altLang="zh-CN" sz="100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000">
                <a:effectLst/>
                <a:latin typeface="+mn-lt"/>
                <a:ea typeface="+mn-ea"/>
                <a:cs typeface="+mn-cs"/>
                <a:sym typeface="Calibri"/>
              </a:rPr>
              <a:t>                @HystrixProperty</a:t>
            </a:r>
            <a:r>
              <a:rPr lang="en-US" altLang="zh-CN"/>
              <a:t>(</a:t>
            </a:r>
            <a:r>
              <a:rPr lang="en-US" altLang="zh-CN" sz="1000">
                <a:effectLst/>
                <a:latin typeface="+mn-lt"/>
                <a:ea typeface="+mn-ea"/>
                <a:cs typeface="+mn-cs"/>
                <a:sym typeface="Calibri"/>
              </a:rPr>
              <a:t>name </a:t>
            </a:r>
            <a:r>
              <a:rPr lang="en-US" altLang="zh-CN"/>
              <a:t>= </a:t>
            </a:r>
            <a:r>
              <a:rPr lang="en-US" altLang="zh-CN" sz="1000">
                <a:effectLst/>
                <a:latin typeface="+mn-lt"/>
                <a:ea typeface="+mn-ea"/>
                <a:cs typeface="+mn-cs"/>
                <a:sym typeface="Calibri"/>
              </a:rPr>
              <a:t>"circuitBreaker.sleepWindowInMilliseconds", value </a:t>
            </a:r>
            <a:r>
              <a:rPr lang="en-US" altLang="zh-CN"/>
              <a:t>= </a:t>
            </a:r>
            <a:r>
              <a:rPr lang="en-US" altLang="zh-CN" sz="1000">
                <a:effectLst/>
                <a:latin typeface="+mn-lt"/>
                <a:ea typeface="+mn-ea"/>
                <a:cs typeface="+mn-cs"/>
                <a:sym typeface="Calibri"/>
              </a:rPr>
              <a:t>"7000"</a:t>
            </a:r>
            <a:r>
              <a:rPr lang="en-US" altLang="zh-CN"/>
              <a:t>)</a:t>
            </a:r>
            <a:r>
              <a:rPr lang="en-US" altLang="zh-CN" sz="1000">
                <a:effectLst/>
                <a:latin typeface="+mn-lt"/>
                <a:ea typeface="+mn-ea"/>
                <a:cs typeface="+mn-cs"/>
                <a:sym typeface="Calibri"/>
              </a:rPr>
              <a:t>,</a:t>
            </a:r>
            <a:br>
              <a:rPr lang="en-US" altLang="zh-CN" sz="100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000">
                <a:effectLst/>
                <a:latin typeface="+mn-lt"/>
                <a:ea typeface="+mn-ea"/>
                <a:cs typeface="+mn-cs"/>
                <a:sym typeface="Calibri"/>
              </a:rPr>
              <a:t>                @HystrixProperty</a:t>
            </a:r>
            <a:r>
              <a:rPr lang="en-US" altLang="zh-CN"/>
              <a:t>(</a:t>
            </a:r>
            <a:r>
              <a:rPr lang="en-US" altLang="zh-CN" sz="1000">
                <a:effectLst/>
                <a:latin typeface="+mn-lt"/>
                <a:ea typeface="+mn-ea"/>
                <a:cs typeface="+mn-cs"/>
                <a:sym typeface="Calibri"/>
              </a:rPr>
              <a:t>name </a:t>
            </a:r>
            <a:r>
              <a:rPr lang="en-US" altLang="zh-CN"/>
              <a:t>= </a:t>
            </a:r>
            <a:r>
              <a:rPr lang="en-US" altLang="zh-CN" sz="1000">
                <a:effectLst/>
                <a:latin typeface="+mn-lt"/>
                <a:ea typeface="+mn-ea"/>
                <a:cs typeface="+mn-cs"/>
                <a:sym typeface="Calibri"/>
              </a:rPr>
              <a:t>"metrics.rollingStats.timeInMilliseconds", value </a:t>
            </a:r>
            <a:r>
              <a:rPr lang="en-US" altLang="zh-CN"/>
              <a:t>= </a:t>
            </a:r>
            <a:r>
              <a:rPr lang="en-US" altLang="zh-CN" sz="1000">
                <a:effectLst/>
                <a:latin typeface="+mn-lt"/>
                <a:ea typeface="+mn-ea"/>
                <a:cs typeface="+mn-cs"/>
                <a:sym typeface="Calibri"/>
              </a:rPr>
              <a:t>"15000"</a:t>
            </a:r>
            <a:r>
              <a:rPr lang="en-US" altLang="zh-CN"/>
              <a:t>)</a:t>
            </a:r>
            <a:r>
              <a:rPr lang="en-US" altLang="zh-CN" sz="1000">
                <a:effectLst/>
                <a:latin typeface="+mn-lt"/>
                <a:ea typeface="+mn-ea"/>
                <a:cs typeface="+mn-cs"/>
                <a:sym typeface="Calibri"/>
              </a:rPr>
              <a:t>,</a:t>
            </a:r>
            <a:br>
              <a:rPr lang="en-US" altLang="zh-CN" sz="100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000">
                <a:effectLst/>
                <a:latin typeface="+mn-lt"/>
                <a:ea typeface="+mn-ea"/>
                <a:cs typeface="+mn-cs"/>
                <a:sym typeface="Calibri"/>
              </a:rPr>
              <a:t>                @HystrixProperty</a:t>
            </a:r>
            <a:r>
              <a:rPr lang="en-US" altLang="zh-CN"/>
              <a:t>(</a:t>
            </a:r>
            <a:r>
              <a:rPr lang="en-US" altLang="zh-CN" sz="1000">
                <a:effectLst/>
                <a:latin typeface="+mn-lt"/>
                <a:ea typeface="+mn-ea"/>
                <a:cs typeface="+mn-cs"/>
                <a:sym typeface="Calibri"/>
              </a:rPr>
              <a:t>name </a:t>
            </a:r>
            <a:r>
              <a:rPr lang="en-US" altLang="zh-CN"/>
              <a:t>= </a:t>
            </a:r>
            <a:r>
              <a:rPr lang="en-US" altLang="zh-CN" sz="1000">
                <a:effectLst/>
                <a:latin typeface="+mn-lt"/>
                <a:ea typeface="+mn-ea"/>
                <a:cs typeface="+mn-cs"/>
                <a:sym typeface="Calibri"/>
              </a:rPr>
              <a:t>"metrics.rollingStats.numBuckets", value </a:t>
            </a:r>
            <a:r>
              <a:rPr lang="en-US" altLang="zh-CN"/>
              <a:t>= </a:t>
            </a:r>
            <a:r>
              <a:rPr lang="en-US" altLang="zh-CN" sz="1000">
                <a:effectLst/>
                <a:latin typeface="+mn-lt"/>
                <a:ea typeface="+mn-ea"/>
                <a:cs typeface="+mn-cs"/>
                <a:sym typeface="Calibri"/>
              </a:rPr>
              <a:t>"5"</a:t>
            </a:r>
            <a:r>
              <a:rPr lang="en-US" altLang="zh-CN"/>
              <a:t>)</a:t>
            </a:r>
            <a:br>
              <a:rPr lang="en-US" altLang="zh-CN"/>
            </a:br>
            <a:r>
              <a:rPr lang="en-US" altLang="zh-CN"/>
              <a:t>        }</a:t>
            </a:r>
            <a:br>
              <a:rPr lang="en-US" altLang="zh-CN"/>
            </a:br>
            <a:r>
              <a:rPr lang="en-US" altLang="zh-CN"/>
              <a:t>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1669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标题文本"/>
          <p:cNvSpPr txBox="1">
            <a:spLocks noGrp="1"/>
          </p:cNvSpPr>
          <p:nvPr>
            <p:ph type="title"/>
          </p:nvPr>
        </p:nvSpPr>
        <p:spPr>
          <a:xfrm>
            <a:off x="755650" y="369035"/>
            <a:ext cx="7632700" cy="745784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3" name="正文级别 1…"/>
          <p:cNvSpPr txBox="1">
            <a:spLocks noGrp="1"/>
          </p:cNvSpPr>
          <p:nvPr>
            <p:ph type="body" idx="1"/>
          </p:nvPr>
        </p:nvSpPr>
        <p:spPr>
          <a:xfrm>
            <a:off x="755650" y="1297018"/>
            <a:ext cx="7596000" cy="4800002"/>
          </a:xfrm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  <a:defRPr sz="2400"/>
            </a:lvl1pPr>
            <a:lvl2pPr marL="800100" indent="-342900">
              <a:buClr>
                <a:srgbClr val="777777"/>
              </a:buClr>
              <a:defRPr sz="2400"/>
            </a:lvl2pPr>
            <a:lvl3pPr marL="1219200" indent="-304800">
              <a:buClr>
                <a:srgbClr val="777777"/>
              </a:buClr>
              <a:defRPr sz="2400"/>
            </a:lvl3pPr>
            <a:lvl4pPr marL="1714500" indent="-342900">
              <a:buClr>
                <a:srgbClr val="777777"/>
              </a:buClr>
              <a:defRPr sz="2400"/>
            </a:lvl4pPr>
            <a:lvl5pPr marL="2220685" indent="-391885">
              <a:buClr>
                <a:srgbClr val="777777"/>
              </a:buClr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6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</a:lvl1pPr>
            <a:lvl2pPr>
              <a:buClr>
                <a:srgbClr val="777777"/>
              </a:buClr>
            </a:lvl2pPr>
            <a:lvl3pPr>
              <a:buClr>
                <a:srgbClr val="777777"/>
              </a:buClr>
            </a:lvl3pPr>
            <a:lvl4pPr>
              <a:buClr>
                <a:srgbClr val="777777"/>
              </a:buClr>
            </a:lvl4pPr>
            <a:lvl5pPr>
              <a:buClr>
                <a:srgbClr val="777777"/>
              </a:buCl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75931" y="6509742"/>
            <a:ext cx="290867" cy="305105"/>
          </a:xfrm>
          <a:prstGeom prst="rect">
            <a:avLst/>
          </a:prstGeom>
        </p:spPr>
        <p:txBody>
          <a:bodyPr lIns="19201" tIns="19201" rIns="19201" bIns="19201" anchor="t"/>
          <a:lstStyle>
            <a:lvl1pPr algn="l">
              <a:defRPr sz="18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t>标题文本</a:t>
            </a:r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/>
          </p:nvPr>
        </p:nvSpPr>
        <p:spPr>
          <a:xfrm>
            <a:off x="585634" y="274639"/>
            <a:ext cx="8229840" cy="1143001"/>
          </a:xfrm>
          <a:prstGeom prst="rect">
            <a:avLst/>
          </a:prstGeom>
        </p:spPr>
        <p:txBody>
          <a:bodyPr lIns="34280" tIns="34280" rIns="34280" bIns="34280"/>
          <a:lstStyle/>
          <a:p>
            <a:r>
              <a:t>标题文本</a:t>
            </a:r>
          </a:p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755650" y="325438"/>
            <a:ext cx="7632700" cy="871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755650" y="1628775"/>
            <a:ext cx="7632700" cy="4194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0070" tIns="40070" rIns="40070" bIns="4007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9" r:id="rId6"/>
    <p:sldLayoutId id="2147483661" r:id="rId7"/>
    <p:sldLayoutId id="2147483662" r:id="rId8"/>
    <p:sldLayoutId id="2147483663" r:id="rId9"/>
    <p:sldLayoutId id="2147483665" r:id="rId10"/>
    <p:sldLayoutId id="2147483667" r:id="rId11"/>
    <p:sldLayoutId id="2147483669" r:id="rId12"/>
    <p:sldLayoutId id="2147483670" r:id="rId13"/>
    <p:sldLayoutId id="2147483671" r:id="rId14"/>
    <p:sldLayoutId id="2147483672" r:id="rId15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60000"/>
        <a:buFontTx/>
        <a:buChar char="●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1pPr>
      <a:lvl2pPr marL="774700" marR="0" indent="-3175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50000"/>
        <a:buFontTx/>
        <a:buChar char="p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2pPr>
      <a:lvl3pPr marL="12001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50000"/>
        <a:buFontTx/>
        <a:buChar char="■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3pPr>
      <a:lvl4pPr marL="1698171" marR="0" indent="-326571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–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4pPr>
      <a:lvl5pPr marL="2209800" marR="0" indent="-3810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5pPr>
      <a:lvl6pPr marL="25717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6pPr>
      <a:lvl7pPr marL="30289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7pPr>
      <a:lvl8pPr marL="34861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8pPr>
      <a:lvl9pPr marL="39433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标题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/>
              <a:t>2021-</a:t>
            </a:r>
            <a:r>
              <a:rPr lang="zh-CN" altLang="en-US"/>
              <a:t>服务端开发</a:t>
            </a:r>
            <a:endParaRPr b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213" name="副标题 11"/>
          <p:cNvSpPr txBox="1">
            <a:spLocks noGrp="1"/>
          </p:cNvSpPr>
          <p:nvPr>
            <p:ph type="body" sz="quarter" idx="1"/>
          </p:nvPr>
        </p:nvSpPr>
        <p:spPr>
          <a:xfrm>
            <a:off x="1763687" y="3068959"/>
            <a:ext cx="5320682" cy="492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pPr>
            <a:r>
              <a:rPr lang="zh-CN" altLang="en-US"/>
              <a:t>第</a:t>
            </a:r>
            <a:r>
              <a:rPr lang="en-US" altLang="zh-CN"/>
              <a:t>14</a:t>
            </a:r>
            <a:r>
              <a:rPr lang="zh-CN" altLang="en-US"/>
              <a:t>节    客户端弹性、断路器模式</a:t>
            </a:r>
            <a:endParaRPr>
              <a:latin typeface="黑体"/>
              <a:ea typeface="黑体"/>
              <a:cs typeface="黑体"/>
              <a:sym typeface="黑体"/>
            </a:endParaRPr>
          </a:p>
        </p:txBody>
      </p:sp>
    </p:spTree>
  </p:cSld>
  <p:clrMapOvr>
    <a:masterClrMapping/>
  </p:clrMapOvr>
  <p:transition spd="med" advClick="0" advTm="8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63625" y="548680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b="0">
                <a:latin typeface="黑体"/>
                <a:ea typeface="黑体"/>
                <a:cs typeface="黑体"/>
                <a:sym typeface="黑体"/>
              </a:rPr>
              <a:t>舱壁隔离模式</a:t>
            </a:r>
            <a:r>
              <a:rPr lang="en-US" altLang="zh-CN" sz="2400" b="0">
                <a:latin typeface="黑体"/>
                <a:ea typeface="黑体"/>
                <a:cs typeface="黑体"/>
                <a:sym typeface="黑体"/>
              </a:rPr>
              <a:t>(Bulkhead Isolation Pattern)</a:t>
            </a:r>
            <a:endParaRPr lang="zh-CN" altLang="en-US" sz="2400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971600" y="1916832"/>
            <a:ext cx="6912768" cy="288032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 marL="0" indent="0">
              <a:buClr>
                <a:srgbClr val="777777"/>
              </a:buClr>
              <a:buNone/>
              <a:defRPr sz="2000"/>
            </a:pPr>
            <a:endParaRPr lang="en-US" altLang="zh-CN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F3D53AB-46C9-45D3-BA4F-28BD77873F70}"/>
              </a:ext>
            </a:extLst>
          </p:cNvPr>
          <p:cNvSpPr txBox="1">
            <a:spLocks/>
          </p:cNvSpPr>
          <p:nvPr/>
        </p:nvSpPr>
        <p:spPr>
          <a:xfrm>
            <a:off x="971600" y="1844824"/>
            <a:ext cx="7200800" cy="115212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Hystrix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默认共享同一个线程池（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10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个线程），用于不同的远程资源访问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6D2460B-06E3-4530-A6C0-171784939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860" y="3212976"/>
            <a:ext cx="7092280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Droid Sans Mono"/>
              </a:rPr>
              <a:t>@HystrixCommand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(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    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D0D0FF"/>
                </a:solidFill>
                <a:effectLst/>
                <a:latin typeface="Arial Unicode MS"/>
                <a:ea typeface="Droid Sans Mono"/>
              </a:rPr>
              <a:t>threadPoolKey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=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Droid Sans Mono"/>
              </a:rPr>
              <a:t>"getCargoThreadPool"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,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    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D0D0FF"/>
                </a:solidFill>
                <a:effectLst/>
                <a:latin typeface="Arial Unicode MS"/>
                <a:ea typeface="Droid Sans Mono"/>
              </a:rPr>
              <a:t>threadPoolProperties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=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                {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                    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Droid Sans Mono"/>
              </a:rPr>
              <a:t>@HystrixProperty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(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D0D0FF"/>
                </a:solidFill>
                <a:effectLst/>
                <a:latin typeface="Arial Unicode MS"/>
                <a:ea typeface="Droid Sans Mono"/>
              </a:rPr>
              <a:t>name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=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Droid Sans Mono"/>
              </a:rPr>
              <a:t>"coreSize"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,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D0D0FF"/>
                </a:solidFill>
                <a:effectLst/>
                <a:latin typeface="Arial Unicode MS"/>
                <a:ea typeface="Droid Sans Mono"/>
              </a:rPr>
              <a:t>value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=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Droid Sans Mono"/>
              </a:rPr>
              <a:t>"30"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)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,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                    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Droid Sans Mono"/>
              </a:rPr>
              <a:t>@HystrixProperty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(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D0D0FF"/>
                </a:solidFill>
                <a:effectLst/>
                <a:latin typeface="Arial Unicode MS"/>
                <a:ea typeface="Droid Sans Mono"/>
              </a:rPr>
              <a:t>name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=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Droid Sans Mono"/>
              </a:rPr>
              <a:t>"maxQueueSize"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,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D0D0FF"/>
                </a:solidFill>
                <a:effectLst/>
                <a:latin typeface="Arial Unicode MS"/>
                <a:ea typeface="Droid Sans Mono"/>
              </a:rPr>
              <a:t>value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=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Droid Sans Mono"/>
              </a:rPr>
              <a:t>"10"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                }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42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EE1E1D3-DF25-4E62-A351-9F594BD04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656692"/>
            <a:ext cx="7700856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0361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DD2A855-5462-49FC-871D-E4C55D8D5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35" y="620688"/>
            <a:ext cx="7724930" cy="548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0901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标题 1"/>
          <p:cNvSpPr txBox="1">
            <a:spLocks noGrp="1"/>
          </p:cNvSpPr>
          <p:nvPr>
            <p:ph type="title"/>
          </p:nvPr>
        </p:nvSpPr>
        <p:spPr>
          <a:xfrm>
            <a:off x="755650" y="325438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2400" b="0">
                <a:latin typeface="黑体"/>
                <a:ea typeface="黑体"/>
                <a:cs typeface="黑体"/>
                <a:sym typeface="黑体"/>
              </a:rPr>
              <a:t>断</a:t>
            </a:r>
            <a:r>
              <a:rPr lang="zh-CN" altLang="en-US" sz="2400" b="0">
                <a:latin typeface="黑体"/>
                <a:ea typeface="黑体"/>
                <a:cs typeface="黑体"/>
                <a:sym typeface="黑体"/>
              </a:rPr>
              <a:t>路</a:t>
            </a:r>
            <a:r>
              <a:rPr sz="2400" b="0">
                <a:latin typeface="黑体"/>
                <a:ea typeface="黑体"/>
                <a:cs typeface="黑体"/>
                <a:sym typeface="黑体"/>
              </a:rPr>
              <a:t>器模式</a:t>
            </a:r>
            <a:r>
              <a:rPr sz="2400"/>
              <a:t>(Circuit Breaker Patten)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6ABFE08-DE49-42C6-920B-86BBF2E40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98" y="1412776"/>
            <a:ext cx="7781792" cy="471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0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标题 1"/>
          <p:cNvSpPr txBox="1">
            <a:spLocks noGrp="1"/>
          </p:cNvSpPr>
          <p:nvPr>
            <p:ph type="title"/>
          </p:nvPr>
        </p:nvSpPr>
        <p:spPr>
          <a:xfrm>
            <a:off x="755650" y="325438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2400" b="0">
                <a:latin typeface="黑体"/>
                <a:ea typeface="黑体"/>
                <a:cs typeface="黑体"/>
                <a:sym typeface="黑体"/>
              </a:rPr>
              <a:t>@HystrixCommand</a:t>
            </a:r>
            <a:r>
              <a:rPr lang="zh-CN" altLang="en-US" sz="2400" b="0">
                <a:latin typeface="黑体"/>
                <a:ea typeface="黑体"/>
                <a:cs typeface="黑体"/>
                <a:sym typeface="黑体"/>
              </a:rPr>
              <a:t>注解配置</a:t>
            </a:r>
            <a:endParaRPr sz="240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6464D46C-A136-4AA2-A235-A94508F8B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527220"/>
              </p:ext>
            </p:extLst>
          </p:nvPr>
        </p:nvGraphicFramePr>
        <p:xfrm>
          <a:off x="1524000" y="1340768"/>
          <a:ext cx="6504384" cy="49778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6152">
                  <a:extLst>
                    <a:ext uri="{9D8B030D-6E8A-4147-A177-3AD203B41FA5}">
                      <a16:colId xmlns:a16="http://schemas.microsoft.com/office/drawing/2014/main" val="3949730108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811416108"/>
                    </a:ext>
                  </a:extLst>
                </a:gridCol>
              </a:tblGrid>
              <a:tr h="3259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属性名称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默认值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473539"/>
                  </a:ext>
                </a:extLst>
              </a:tr>
              <a:tr h="42707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/>
                        <a:t>fallbackMethod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None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380839"/>
                  </a:ext>
                </a:extLst>
              </a:tr>
              <a:tr h="42707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threadPoolKey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None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17580"/>
                  </a:ext>
                </a:extLst>
              </a:tr>
              <a:tr h="42707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threadPoolProperties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None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413547"/>
                  </a:ext>
                </a:extLst>
              </a:tr>
              <a:tr h="42707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coreSize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209670"/>
                  </a:ext>
                </a:extLst>
              </a:tr>
              <a:tr h="42707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maxQueueSize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-1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724889"/>
                  </a:ext>
                </a:extLst>
              </a:tr>
              <a:tr h="50144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circuitBreaker.requestVolumeThreshold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20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924101"/>
                  </a:ext>
                </a:extLst>
              </a:tr>
              <a:tr h="50144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circuitBreaker.errorThresholdPercentage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50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897567"/>
                  </a:ext>
                </a:extLst>
              </a:tr>
              <a:tr h="50144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circuitBreaker.sleepWindowInMilliseconds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5000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44095"/>
                  </a:ext>
                </a:extLst>
              </a:tr>
              <a:tr h="50144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metricsRollingStats.timeInMilliseconds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10000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970573"/>
                  </a:ext>
                </a:extLst>
              </a:tr>
              <a:tr h="50144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metricsRollingStats.numBuckets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68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22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576" y="548680"/>
            <a:ext cx="7524799" cy="8438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b="0">
                <a:latin typeface="黑体"/>
                <a:ea typeface="黑体"/>
                <a:cs typeface="黑体"/>
                <a:sym typeface="黑体"/>
              </a:rPr>
              <a:t>传递关联</a:t>
            </a:r>
            <a:r>
              <a:rPr lang="en-US" altLang="zh-CN" sz="2400" b="0">
                <a:latin typeface="黑体"/>
                <a:ea typeface="黑体"/>
                <a:cs typeface="黑体"/>
                <a:sym typeface="黑体"/>
              </a:rPr>
              <a:t>ID</a:t>
            </a:r>
            <a:r>
              <a:rPr lang="zh-CN" altLang="en-US" sz="2400" b="0">
                <a:latin typeface="黑体"/>
                <a:ea typeface="黑体"/>
                <a:cs typeface="黑体"/>
                <a:sym typeface="黑体"/>
              </a:rPr>
              <a:t>（</a:t>
            </a:r>
            <a:r>
              <a:rPr lang="en-US" altLang="zh-CN" sz="2400" b="0">
                <a:latin typeface="黑体"/>
                <a:ea typeface="黑体"/>
                <a:cs typeface="黑体"/>
                <a:sym typeface="黑体"/>
              </a:rPr>
              <a:t>correlation ID)</a:t>
            </a:r>
            <a:endParaRPr lang="zh-CN" altLang="en-US" sz="2400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827658" y="1700808"/>
            <a:ext cx="7416750" cy="309634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关联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ID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是唯一标识符，可用于在单个事务中跨多个服务调用进行跟踪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通过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HTTP Header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传递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通过实现过滤器拦截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rest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服务请求获取上游来的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header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属性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调用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rest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服务前使用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ClientHttpRequestInterceptor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或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RequestInterceptor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添加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header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属性，使传递到下游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94882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690272" y="116632"/>
            <a:ext cx="7524799" cy="8438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2400" b="0">
                <a:latin typeface="黑体"/>
                <a:ea typeface="黑体"/>
                <a:cs typeface="黑体"/>
                <a:sym typeface="黑体"/>
              </a:rPr>
              <a:t>java ThreadLocal</a:t>
            </a:r>
            <a:endParaRPr lang="zh-CN" altLang="en-US" sz="2400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827658" y="1196752"/>
            <a:ext cx="7416750" cy="360040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ThreadLocal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是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JDK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包提供的，它提供线程本地变量，如果创建一个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ThreadLocal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变量，那么访问这个变量的每个线程都会有这个变量的一个副本，在实际多线程操作的时候，操作的是自己本地内存中的变量，从而规避了线程安全问题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ADC035-A550-45AE-9F72-843DF833B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789040"/>
            <a:ext cx="4680520" cy="214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17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690272" y="116632"/>
            <a:ext cx="7524799" cy="8438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2400" b="0">
                <a:latin typeface="黑体"/>
                <a:ea typeface="黑体"/>
                <a:cs typeface="黑体"/>
                <a:sym typeface="黑体"/>
              </a:rPr>
              <a:t>Hystrix</a:t>
            </a:r>
            <a:r>
              <a:rPr lang="zh-CN" altLang="en-US" sz="2400" b="0">
                <a:latin typeface="黑体"/>
                <a:ea typeface="黑体"/>
                <a:cs typeface="黑体"/>
                <a:sym typeface="黑体"/>
              </a:rPr>
              <a:t>中的使用线程上下文的步骤</a:t>
            </a:r>
            <a:endParaRPr lang="zh-CN" altLang="en-US" sz="2400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971600" y="1268760"/>
            <a:ext cx="7272808" cy="352839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latin typeface="黑体"/>
                <a:ea typeface="黑体"/>
                <a:cs typeface="黑体"/>
                <a:sym typeface="黑体"/>
              </a:rPr>
              <a:t>定义</a:t>
            </a:r>
            <a:r>
              <a:rPr lang="en-US" altLang="zh-CN" sz="1800">
                <a:latin typeface="黑体"/>
                <a:ea typeface="黑体"/>
                <a:cs typeface="黑体"/>
                <a:sym typeface="黑体"/>
              </a:rPr>
              <a:t>Hystrix</a:t>
            </a:r>
            <a:r>
              <a:rPr lang="zh-CN" altLang="en-US" sz="1800">
                <a:latin typeface="黑体"/>
                <a:ea typeface="黑体"/>
                <a:cs typeface="黑体"/>
                <a:sym typeface="黑体"/>
              </a:rPr>
              <a:t>并发策略类</a:t>
            </a:r>
            <a:endParaRPr lang="en-US" altLang="zh-CN" sz="180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defRPr sz="2000"/>
            </a:pP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ThreadLocalAwareStrategy extends HystrixConcurrencyStrategy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latin typeface="黑体"/>
                <a:ea typeface="黑体"/>
                <a:cs typeface="黑体"/>
                <a:sym typeface="黑体"/>
              </a:rPr>
              <a:t>定义</a:t>
            </a:r>
            <a:r>
              <a:rPr lang="en-US" altLang="zh-CN" sz="1800">
                <a:latin typeface="黑体"/>
                <a:ea typeface="黑体"/>
                <a:cs typeface="黑体"/>
                <a:sym typeface="黑体"/>
              </a:rPr>
              <a:t>Callable</a:t>
            </a:r>
            <a:r>
              <a:rPr lang="zh-CN" altLang="en-US" sz="1800">
                <a:latin typeface="黑体"/>
                <a:ea typeface="黑体"/>
                <a:cs typeface="黑体"/>
                <a:sym typeface="黑体"/>
              </a:rPr>
              <a:t>类，将</a:t>
            </a:r>
            <a:r>
              <a:rPr lang="en-US" altLang="zh-CN" sz="1800">
                <a:latin typeface="黑体"/>
                <a:ea typeface="黑体"/>
                <a:cs typeface="黑体"/>
                <a:sym typeface="黑体"/>
              </a:rPr>
              <a:t>UserContext</a:t>
            </a:r>
            <a:r>
              <a:rPr lang="zh-CN" altLang="en-US" sz="1800">
                <a:latin typeface="黑体"/>
                <a:ea typeface="黑体"/>
                <a:cs typeface="黑体"/>
                <a:sym typeface="黑体"/>
              </a:rPr>
              <a:t>注入</a:t>
            </a:r>
            <a:r>
              <a:rPr lang="en-US" altLang="zh-CN" sz="1800">
                <a:latin typeface="黑体"/>
                <a:ea typeface="黑体"/>
                <a:cs typeface="黑体"/>
                <a:sym typeface="黑体"/>
              </a:rPr>
              <a:t>Hystrix</a:t>
            </a:r>
            <a:r>
              <a:rPr lang="zh-CN" altLang="en-US" sz="1800">
                <a:latin typeface="黑体"/>
                <a:ea typeface="黑体"/>
                <a:cs typeface="黑体"/>
                <a:sym typeface="黑体"/>
              </a:rPr>
              <a:t>命令中</a:t>
            </a:r>
            <a:endParaRPr lang="en-US" altLang="zh-CN" sz="180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defRPr sz="2000"/>
            </a:pPr>
            <a:r>
              <a:rPr lang="fr-FR" altLang="zh-CN" sz="1400">
                <a:latin typeface="黑体"/>
                <a:ea typeface="黑体"/>
                <a:cs typeface="黑体"/>
                <a:sym typeface="黑体"/>
              </a:rPr>
              <a:t>DelegatingUserContextCallable&lt;V&gt; implements Callable&lt;V&gt;</a:t>
            </a:r>
            <a:endParaRPr lang="en-US" altLang="zh-CN" sz="140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latin typeface="黑体"/>
                <a:ea typeface="黑体"/>
                <a:cs typeface="黑体"/>
                <a:sym typeface="黑体"/>
              </a:rPr>
              <a:t>配置</a:t>
            </a:r>
            <a:r>
              <a:rPr lang="en-US" altLang="zh-CN" sz="1800">
                <a:latin typeface="黑体"/>
                <a:ea typeface="黑体"/>
                <a:cs typeface="黑体"/>
                <a:sym typeface="黑体"/>
              </a:rPr>
              <a:t>Spring Cloud</a:t>
            </a:r>
            <a:r>
              <a:rPr lang="zh-CN" altLang="en-US" sz="1800">
                <a:latin typeface="黑体"/>
                <a:ea typeface="黑体"/>
                <a:cs typeface="黑体"/>
                <a:sym typeface="黑体"/>
              </a:rPr>
              <a:t>以使用自定义的</a:t>
            </a:r>
            <a:r>
              <a:rPr lang="en-US" altLang="zh-CN" sz="1800">
                <a:latin typeface="黑体"/>
                <a:ea typeface="黑体"/>
                <a:cs typeface="黑体"/>
                <a:sym typeface="黑体"/>
              </a:rPr>
              <a:t>Hytrix</a:t>
            </a:r>
            <a:r>
              <a:rPr lang="zh-CN" altLang="en-US" sz="1800">
                <a:latin typeface="黑体"/>
                <a:ea typeface="黑体"/>
                <a:cs typeface="黑体"/>
                <a:sym typeface="黑体"/>
              </a:rPr>
              <a:t>并发策略</a:t>
            </a:r>
            <a:endParaRPr lang="en-US" altLang="zh-CN" sz="180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defRPr sz="2000"/>
            </a:pPr>
            <a:r>
              <a:rPr lang="en-US" altLang="zh-CN" sz="1600">
                <a:latin typeface="黑体"/>
                <a:ea typeface="黑体"/>
                <a:cs typeface="黑体"/>
                <a:sym typeface="黑体"/>
              </a:rPr>
              <a:t>registerConcurrencyStrategy</a:t>
            </a:r>
          </a:p>
          <a:p>
            <a:pPr>
              <a:buClr>
                <a:srgbClr val="777777"/>
              </a:buClr>
              <a:defRPr sz="2000"/>
            </a:pPr>
            <a:endParaRPr lang="en-US" altLang="zh-CN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94143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TextBox 1"/>
          <p:cNvSpPr txBox="1"/>
          <p:nvPr/>
        </p:nvSpPr>
        <p:spPr>
          <a:xfrm>
            <a:off x="3635895" y="2708919"/>
            <a:ext cx="1656185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谢谢！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99591" y="404664"/>
            <a:ext cx="7380783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b="0">
                <a:latin typeface="黑体"/>
                <a:ea typeface="黑体"/>
                <a:cs typeface="黑体"/>
                <a:sym typeface="黑体"/>
              </a:rPr>
              <a:t>客户端弹性模式</a:t>
            </a:r>
            <a:endParaRPr lang="zh-CN" altLang="en-US" sz="2400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1043608" y="1700808"/>
            <a:ext cx="7560840" cy="367240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远程服务发生错误或表现不佳导致的问题：</a:t>
            </a:r>
            <a:r>
              <a:rPr lang="zh-CN" altLang="en-US">
                <a:latin typeface="黑体"/>
                <a:ea typeface="黑体"/>
                <a:sym typeface="黑体"/>
              </a:rPr>
              <a:t>客户端长时间等待调用返回</a:t>
            </a:r>
            <a:endParaRPr lang="en-US" altLang="zh-CN">
              <a:latin typeface="黑体"/>
              <a:ea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sym typeface="黑体"/>
              </a:rPr>
              <a:t>客户端弹性模式要解决的重点：让客户端免于崩溃。</a:t>
            </a:r>
            <a:endParaRPr lang="en-US" altLang="zh-CN">
              <a:latin typeface="黑体"/>
              <a:ea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sym typeface="黑体"/>
              </a:rPr>
              <a:t>目标：让客户端快速失败，而不消耗数据库连接或线程池之类的宝贵资源，防止远程服务的问题向客户端上游传播。</a:t>
            </a:r>
            <a:endParaRPr lang="en-US" altLang="zh-CN">
              <a:latin typeface="黑体"/>
              <a:ea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endParaRPr lang="en-US" altLang="zh-CN">
              <a:latin typeface="黑体"/>
              <a:ea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endParaRPr lang="en-US" altLang="zh-CN">
              <a:latin typeface="黑体"/>
              <a:ea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71025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E7D8A76-1526-4670-8C7F-F8587D316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88640"/>
            <a:ext cx="6426399" cy="63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6830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5AD20B3-5DFB-4BA0-B956-05B0278F6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237" y="3573016"/>
            <a:ext cx="4820432" cy="2736304"/>
          </a:xfrm>
          <a:prstGeom prst="rect">
            <a:avLst/>
          </a:prstGeom>
        </p:spPr>
      </p:pic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81608" y="332656"/>
            <a:ext cx="7380783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2400" b="0">
                <a:latin typeface="黑体"/>
                <a:ea typeface="黑体"/>
                <a:cs typeface="黑体"/>
                <a:sym typeface="黑体"/>
              </a:rPr>
              <a:t>4</a:t>
            </a:r>
            <a:r>
              <a:rPr lang="zh-CN" altLang="en-US" sz="2400" b="0">
                <a:latin typeface="黑体"/>
                <a:ea typeface="黑体"/>
                <a:cs typeface="黑体"/>
                <a:sym typeface="黑体"/>
              </a:rPr>
              <a:t>种客户端弹性模式</a:t>
            </a:r>
            <a:endParaRPr lang="zh-CN" altLang="en-US" sz="2400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971600" y="1484784"/>
            <a:ext cx="7632848" cy="388843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客户端负载均衡（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client load banlance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）模式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Ribbon</a:t>
            </a:r>
            <a:r>
              <a:rPr lang="zh-CN" altLang="en-US" sz="1400">
                <a:latin typeface="黑体"/>
                <a:ea typeface="黑体"/>
                <a:cs typeface="黑体"/>
                <a:sym typeface="黑体"/>
              </a:rPr>
              <a:t>提供的负载均衡器，帮助发现问题，并删除实例</a:t>
            </a:r>
            <a:endParaRPr lang="en-US" altLang="zh-CN" sz="140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断路器模式</a:t>
            </a:r>
            <a:r>
              <a:rPr lang="en-US" altLang="zh-CN"/>
              <a:t>(Circuit Breaker Patten)</a:t>
            </a:r>
            <a:endParaRPr lang="en-US" altLang="zh-CN">
              <a:latin typeface="黑体"/>
              <a:ea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sz="1400">
                <a:latin typeface="黑体"/>
                <a:ea typeface="黑体"/>
                <a:sym typeface="黑体"/>
              </a:rPr>
              <a:t>监视调用失败的次数，快速失败</a:t>
            </a:r>
            <a:endParaRPr lang="en-US" altLang="zh-CN" sz="1400">
              <a:latin typeface="黑体"/>
              <a:ea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sym typeface="黑体"/>
              </a:rPr>
              <a:t>后备（</a:t>
            </a:r>
            <a:r>
              <a:rPr lang="en-US" altLang="zh-CN">
                <a:latin typeface="黑体"/>
                <a:ea typeface="黑体"/>
                <a:sym typeface="黑体"/>
              </a:rPr>
              <a:t>fallback</a:t>
            </a:r>
            <a:r>
              <a:rPr lang="zh-CN" altLang="en-US">
                <a:latin typeface="黑体"/>
                <a:ea typeface="黑体"/>
                <a:sym typeface="黑体"/>
              </a:rPr>
              <a:t>）模式</a:t>
            </a:r>
            <a:endParaRPr lang="en-US" altLang="zh-CN">
              <a:latin typeface="黑体"/>
              <a:ea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sz="1400">
                <a:latin typeface="黑体"/>
                <a:ea typeface="黑体"/>
                <a:sym typeface="黑体"/>
              </a:rPr>
              <a:t>远程服务调用失败，执行替代代码路径</a:t>
            </a:r>
            <a:endParaRPr lang="en-US" altLang="zh-CN" sz="1400">
              <a:latin typeface="黑体"/>
              <a:ea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</a:rPr>
              <a:t>舱壁隔离模式</a:t>
            </a:r>
            <a:r>
              <a:rPr lang="en-US" altLang="zh-CN">
                <a:latin typeface="黑体"/>
                <a:ea typeface="黑体"/>
              </a:rPr>
              <a:t>(Bulkhead Isolation Pattern)</a:t>
            </a:r>
            <a:endParaRPr lang="en-US" altLang="zh-CN">
              <a:latin typeface="黑体"/>
              <a:ea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sz="1400">
                <a:latin typeface="黑体"/>
                <a:ea typeface="黑体"/>
                <a:sym typeface="黑体"/>
              </a:rPr>
              <a:t>线程池充当服务的舱壁</a:t>
            </a:r>
            <a:endParaRPr lang="en-US" altLang="zh-CN" sz="1400">
              <a:latin typeface="黑体"/>
              <a:ea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endParaRPr lang="en-US" altLang="zh-CN">
              <a:latin typeface="黑体"/>
              <a:ea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endParaRPr lang="en-US" altLang="zh-CN">
              <a:latin typeface="黑体"/>
              <a:ea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65750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标题 1"/>
          <p:cNvSpPr txBox="1">
            <a:spLocks noGrp="1"/>
          </p:cNvSpPr>
          <p:nvPr>
            <p:ph type="title"/>
          </p:nvPr>
        </p:nvSpPr>
        <p:spPr>
          <a:xfrm>
            <a:off x="611560" y="548680"/>
            <a:ext cx="7632701" cy="50405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/>
              <a:t>Hystrix</a:t>
            </a:r>
          </a:p>
        </p:txBody>
      </p:sp>
      <p:sp>
        <p:nvSpPr>
          <p:cNvPr id="922" name="内容占位符 2"/>
          <p:cNvSpPr txBox="1">
            <a:spLocks noGrp="1"/>
          </p:cNvSpPr>
          <p:nvPr>
            <p:ph type="body" sz="quarter" idx="1"/>
          </p:nvPr>
        </p:nvSpPr>
        <p:spPr>
          <a:xfrm>
            <a:off x="755576" y="1340768"/>
            <a:ext cx="7776864" cy="3384376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z="1200"/>
            </a:pPr>
            <a:r>
              <a:rPr sz="2000"/>
              <a:t>Hystrix is a latency and fault tolerance library designed to isolate points of access to remote systems, services and 3rd party libraries, stop cascading failure and enable </a:t>
            </a:r>
            <a:r>
              <a:rPr sz="2000">
                <a:solidFill>
                  <a:srgbClr val="FF0000"/>
                </a:solidFill>
              </a:rPr>
              <a:t>resilience</a:t>
            </a:r>
            <a:r>
              <a:rPr sz="2000"/>
              <a:t> in complex distributed systems where failure is inevitable.</a:t>
            </a:r>
            <a:endParaRPr lang="en-US" altLang="zh-CN" sz="2000"/>
          </a:p>
          <a:p>
            <a:pPr>
              <a:defRPr sz="1200"/>
            </a:pPr>
            <a:r>
              <a:rPr lang="en-US" altLang="zh-CN" sz="2000"/>
              <a:t>google</a:t>
            </a:r>
            <a:r>
              <a:rPr lang="zh-CN" altLang="en-US" sz="2000"/>
              <a:t>翻译：</a:t>
            </a:r>
            <a:r>
              <a:rPr lang="en-US" altLang="zh-CN" sz="2000"/>
              <a:t>Hystrix</a:t>
            </a:r>
            <a:r>
              <a:rPr lang="zh-CN" altLang="en-US" sz="2000"/>
              <a:t>是一个延迟和容错库，旨在隔离对远程系统，服务和第三方库的访问点，停止级联故障，并在不可避免发生故障的复杂分布式系统中实现弹性。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99591" y="404664"/>
            <a:ext cx="7380783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b="0">
                <a:latin typeface="黑体"/>
                <a:ea typeface="黑体"/>
                <a:cs typeface="黑体"/>
                <a:sym typeface="黑体"/>
              </a:rPr>
              <a:t>使用</a:t>
            </a:r>
            <a:r>
              <a:rPr lang="en-US" altLang="zh-CN" sz="2400" b="0">
                <a:latin typeface="黑体"/>
                <a:ea typeface="黑体"/>
                <a:cs typeface="黑体"/>
                <a:sym typeface="黑体"/>
              </a:rPr>
              <a:t>Hystrix</a:t>
            </a:r>
            <a:endParaRPr lang="zh-CN" altLang="en-US" sz="2400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755576" y="1700808"/>
            <a:ext cx="7848872" cy="367240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pom.xml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文件中的依赖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spring-cloud-starter-hystrix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启动类加注解：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@EnableCircuitBreaker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用断路器包装远程资源调用，方法加注解：</a:t>
            </a:r>
            <a:r>
              <a:rPr lang="en-US" altLang="zh-CN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@HystrixCommand</a:t>
            </a:r>
          </a:p>
          <a:p>
            <a:pPr marL="342900" lvl="1" indent="-342900">
              <a:buClr>
                <a:srgbClr val="777777"/>
              </a:buClr>
              <a:buSzPct val="60000"/>
              <a:buFontTx/>
              <a:buChar char="●"/>
              <a:defRPr sz="2000"/>
            </a:pPr>
            <a:r>
              <a:rPr lang="zh-CN" altLang="en-US">
                <a:latin typeface="黑体"/>
                <a:ea typeface="黑体"/>
                <a:sym typeface="黑体"/>
              </a:rPr>
              <a:t>默认</a:t>
            </a:r>
            <a:r>
              <a:rPr lang="en-US" altLang="zh-CN">
                <a:latin typeface="黑体"/>
                <a:ea typeface="黑体"/>
                <a:sym typeface="黑体"/>
              </a:rPr>
              <a:t>1</a:t>
            </a:r>
            <a:r>
              <a:rPr lang="zh-CN" altLang="en-US">
                <a:latin typeface="黑体"/>
                <a:ea typeface="黑体"/>
                <a:sym typeface="黑体"/>
              </a:rPr>
              <a:t>秒超时，超时会抛异常：</a:t>
            </a:r>
            <a:r>
              <a:rPr lang="en-US" altLang="zh-CN">
                <a:latin typeface="黑体"/>
                <a:ea typeface="黑体"/>
                <a:sym typeface="黑体"/>
              </a:rPr>
              <a:t>com.netflix.hystrix.exception.</a:t>
            </a:r>
            <a:r>
              <a:rPr lang="en-US" altLang="zh-CN">
                <a:solidFill>
                  <a:srgbClr val="FF0000"/>
                </a:solidFill>
                <a:latin typeface="黑体"/>
                <a:ea typeface="黑体"/>
                <a:sym typeface="黑体"/>
              </a:rPr>
              <a:t>HystrixRuntimeException</a:t>
            </a:r>
          </a:p>
        </p:txBody>
      </p:sp>
    </p:spTree>
    <p:extLst>
      <p:ext uri="{BB962C8B-B14F-4D97-AF65-F5344CB8AC3E}">
        <p14:creationId xmlns:p14="http://schemas.microsoft.com/office/powerpoint/2010/main" val="28766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539552" y="404664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b="0">
                <a:latin typeface="黑体"/>
                <a:ea typeface="黑体"/>
                <a:cs typeface="黑体"/>
                <a:sym typeface="黑体"/>
              </a:rPr>
              <a:t>设置超时时间</a:t>
            </a:r>
            <a:endParaRPr lang="zh-CN" altLang="en-US" sz="2400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BD4E6E-FAA5-400C-AD3F-F180C88A7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859267"/>
            <a:ext cx="8640960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Droid Sans Mono"/>
              </a:rPr>
              <a:t>@HystrixCommand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(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D0D0FF"/>
                </a:solidFill>
                <a:effectLst/>
                <a:latin typeface="Arial Unicode MS"/>
                <a:ea typeface="Droid Sans Mono"/>
              </a:rPr>
              <a:t>commandProperties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= {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Droid Sans Mono"/>
              </a:rPr>
              <a:t>@HystrixProperty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D0D0FF"/>
                </a:solidFill>
                <a:effectLst/>
                <a:latin typeface="Arial Unicode MS"/>
                <a:ea typeface="Droid Sans Mono"/>
              </a:rPr>
              <a:t>name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Droid Sans Mono"/>
              </a:rPr>
              <a:t>"execution.isolation.thread.timeoutInMilliseconds"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Droid Sa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D0D0FF"/>
                </a:solidFill>
                <a:effectLst/>
                <a:latin typeface="Arial Unicode MS"/>
                <a:ea typeface="Droid Sans Mono"/>
              </a:rPr>
              <a:t>value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Droid Sans Mono"/>
              </a:rPr>
              <a:t>"12000"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)}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Droid Sans Mono"/>
              </a:rPr>
              <a:t>)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51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63625" y="548680"/>
            <a:ext cx="7416750" cy="8438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b="0">
                <a:latin typeface="黑体"/>
                <a:ea typeface="黑体"/>
                <a:cs typeface="黑体"/>
                <a:sym typeface="黑体"/>
              </a:rPr>
              <a:t>后备（</a:t>
            </a:r>
            <a:r>
              <a:rPr lang="en-US" altLang="zh-CN" sz="2400" b="0">
                <a:latin typeface="黑体"/>
                <a:ea typeface="黑体"/>
                <a:cs typeface="黑体"/>
                <a:sym typeface="黑体"/>
              </a:rPr>
              <a:t>fallback</a:t>
            </a:r>
            <a:r>
              <a:rPr lang="zh-CN" altLang="en-US" sz="2400" b="0">
                <a:latin typeface="黑体"/>
                <a:ea typeface="黑体"/>
                <a:cs typeface="黑体"/>
                <a:sym typeface="黑体"/>
              </a:rPr>
              <a:t>）模式</a:t>
            </a:r>
            <a:endParaRPr lang="zh-CN" altLang="en-US" sz="2400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971600" y="1844824"/>
            <a:ext cx="6912768" cy="295232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fallbackMethod = "buildFallbackCargo"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buildFallbackCargo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方法位于相同类，与原方法具有相同签名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81344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CB7EB3A-4055-4D54-92ED-312233347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7588"/>
            <a:ext cx="9144000" cy="600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6108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66"/>
      </a:accent1>
      <a:accent2>
        <a:srgbClr val="FFCC99"/>
      </a:accent2>
      <a:accent3>
        <a:srgbClr val="8F8F8F"/>
      </a:accent3>
      <a:accent4>
        <a:srgbClr val="707070"/>
      </a:accent4>
      <a:accent5>
        <a:srgbClr val="FFE2B8"/>
      </a:accent5>
      <a:accent6>
        <a:srgbClr val="E7B98A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66"/>
      </a:accent1>
      <a:accent2>
        <a:srgbClr val="FFCC99"/>
      </a:accent2>
      <a:accent3>
        <a:srgbClr val="8F8F8F"/>
      </a:accent3>
      <a:accent4>
        <a:srgbClr val="707070"/>
      </a:accent4>
      <a:accent5>
        <a:srgbClr val="FFE2B8"/>
      </a:accent5>
      <a:accent6>
        <a:srgbClr val="E7B98A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8221</TotalTime>
  <Words>826</Words>
  <Application>Microsoft Office PowerPoint</Application>
  <PresentationFormat>全屏显示(4:3)</PresentationFormat>
  <Paragraphs>78</Paragraphs>
  <Slides>18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 Unicode MS</vt:lpstr>
      <vt:lpstr>FrutigerNext LT Medium</vt:lpstr>
      <vt:lpstr>黑体</vt:lpstr>
      <vt:lpstr>宋体</vt:lpstr>
      <vt:lpstr>Arial</vt:lpstr>
      <vt:lpstr>Calibri</vt:lpstr>
      <vt:lpstr>Wingdings</vt:lpstr>
      <vt:lpstr>Blank</vt:lpstr>
      <vt:lpstr>2021-服务端开发</vt:lpstr>
      <vt:lpstr>客户端弹性模式</vt:lpstr>
      <vt:lpstr>PowerPoint 演示文稿</vt:lpstr>
      <vt:lpstr>4种客户端弹性模式</vt:lpstr>
      <vt:lpstr>Hystrix</vt:lpstr>
      <vt:lpstr>使用Hystrix</vt:lpstr>
      <vt:lpstr>设置超时时间</vt:lpstr>
      <vt:lpstr>后备（fallback）模式</vt:lpstr>
      <vt:lpstr>PowerPoint 演示文稿</vt:lpstr>
      <vt:lpstr>舱壁隔离模式(Bulkhead Isolation Pattern)</vt:lpstr>
      <vt:lpstr>PowerPoint 演示文稿</vt:lpstr>
      <vt:lpstr>PowerPoint 演示文稿</vt:lpstr>
      <vt:lpstr>断路器模式(Circuit Breaker Patten)</vt:lpstr>
      <vt:lpstr>@HystrixCommand注解配置</vt:lpstr>
      <vt:lpstr>传递关联ID（correlation ID)</vt:lpstr>
      <vt:lpstr>java ThreadLocal</vt:lpstr>
      <vt:lpstr>Hystrix中的使用线程上下文的步骤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架构模式的演进与编程框架</dc:title>
  <cp:lastModifiedBy>tao zhaosheng</cp:lastModifiedBy>
  <cp:revision>344</cp:revision>
  <dcterms:modified xsi:type="dcterms:W3CDTF">2021-04-18T10:00:16Z</dcterms:modified>
</cp:coreProperties>
</file>