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37" r:id="rId3"/>
    <p:sldId id="268" r:id="rId4"/>
    <p:sldId id="338" r:id="rId5"/>
    <p:sldId id="325" r:id="rId6"/>
    <p:sldId id="326" r:id="rId7"/>
    <p:sldId id="327" r:id="rId8"/>
    <p:sldId id="329" r:id="rId9"/>
    <p:sldId id="330" r:id="rId10"/>
    <p:sldId id="331" r:id="rId11"/>
    <p:sldId id="332" r:id="rId12"/>
    <p:sldId id="340" r:id="rId13"/>
    <p:sldId id="311" r:id="rId14"/>
    <p:sldId id="334" r:id="rId15"/>
    <p:sldId id="333" r:id="rId16"/>
    <p:sldId id="335" r:id="rId17"/>
    <p:sldId id="336" r:id="rId18"/>
    <p:sldId id="339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9" autoAdjust="0"/>
    <p:restoredTop sz="77011" autoAdjust="0"/>
  </p:normalViewPr>
  <p:slideViewPr>
    <p:cSldViewPr>
      <p:cViewPr varScale="1">
        <p:scale>
          <a:sx n="82" d="100"/>
          <a:sy n="82" d="100"/>
        </p:scale>
        <p:origin x="82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XML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根配置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context:component-scan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base-package=“…”/&gt;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&lt;import resource=“xml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文件”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&lt;bean class=“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配置类”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/&gt;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8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144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还可以用于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sprint boot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的属性文件命名（带后缀）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package </a:t>
            </a:r>
            <a:r>
              <a:rPr lang="en-US" altLang="zh-CN" dirty="0" err="1"/>
              <a:t>com.myapp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 err="1"/>
              <a:t>org.springframework.context.annotation.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Bean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 err="1"/>
              <a:t>org.springframework.context.annotation.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Configuration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 err="1"/>
              <a:t>org.springframework.context.annotation.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Profile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/>
              <a:t>org.springframework.jdbc.datasource.embedded.EmbeddedDatabaseBuilder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/>
              <a:t>org.springframework.jdbc.datasource.embedded.EmbeddedDatabaseType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 err="1"/>
              <a:t>org.springframework.jndi.JndiObjectFactoryBean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import </a:t>
            </a:r>
            <a:r>
              <a:rPr lang="en-US" altLang="zh-CN" dirty="0" err="1"/>
              <a:t>javax.sql.DataSource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@Configuration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public class </a:t>
            </a:r>
            <a:r>
              <a:rPr lang="en-US" altLang="zh-CN" dirty="0" err="1"/>
              <a:t>DataSourceConfig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@Bean</a:t>
            </a:r>
            <a:r>
              <a:rPr lang="en-US" altLang="zh-CN" dirty="0"/>
              <a:t>(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destroyMethod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dirty="0"/>
              <a:t>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"shutdown"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@Profile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"dev"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public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embeddedDataSource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return new </a:t>
            </a:r>
            <a:r>
              <a:rPr lang="en-US" altLang="zh-CN" dirty="0" err="1"/>
              <a:t>EmbeddedDatabaseBuilder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        .</a:t>
            </a:r>
            <a:r>
              <a:rPr lang="en-US" altLang="zh-CN" dirty="0" err="1"/>
              <a:t>setType</a:t>
            </a:r>
            <a:r>
              <a:rPr lang="en-US" altLang="zh-CN" dirty="0"/>
              <a:t>(EmbeddedDatabaseType.</a:t>
            </a:r>
            <a:r>
              <a:rPr lang="en-US" altLang="zh-CN" sz="1200" i="1" dirty="0">
                <a:effectLst/>
                <a:latin typeface="+mn-lt"/>
                <a:ea typeface="+mn-ea"/>
                <a:cs typeface="+mn-cs"/>
                <a:sym typeface="Calibri"/>
              </a:rPr>
              <a:t>H2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</a:t>
            </a:r>
            <a:r>
              <a:rPr lang="en-US" altLang="zh-CN" dirty="0" err="1"/>
              <a:t>addScript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classpath:schema.sql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</a:t>
            </a:r>
            <a:r>
              <a:rPr lang="en-US" altLang="zh-CN" dirty="0" err="1"/>
              <a:t>addScript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classpath:test-data.sql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.build()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@Bean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@Profile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"prod"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public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jndiDataSource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JndiObjectFactoryBean</a:t>
            </a:r>
            <a:r>
              <a:rPr lang="en-US" altLang="zh-CN" dirty="0"/>
              <a:t> </a:t>
            </a:r>
            <a:r>
              <a:rPr lang="en-US" altLang="zh-CN" dirty="0" err="1"/>
              <a:t>jndiObjectFactoryBean</a:t>
            </a:r>
            <a:r>
              <a:rPr lang="en-US" altLang="zh-CN" dirty="0"/>
              <a:t> 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new </a:t>
            </a:r>
            <a:r>
              <a:rPr lang="en-US" altLang="zh-CN" dirty="0" err="1"/>
              <a:t>JndiObjectFactoryBean</a:t>
            </a:r>
            <a:r>
              <a:rPr lang="en-US" altLang="zh-CN" dirty="0"/>
              <a:t>()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    </a:t>
            </a:r>
            <a:r>
              <a:rPr lang="en-US" altLang="zh-CN" dirty="0" err="1"/>
              <a:t>jndiObjectFactoryBean.setJndiName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jdbc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myDS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dirty="0"/>
              <a:t>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    </a:t>
            </a:r>
            <a:r>
              <a:rPr lang="en-US" altLang="zh-CN" dirty="0" err="1"/>
              <a:t>jndiObjectFactoryBean.setResourceRef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true</a:t>
            </a:r>
            <a:r>
              <a:rPr lang="en-US" altLang="zh-CN" dirty="0"/>
              <a:t>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    </a:t>
            </a:r>
            <a:r>
              <a:rPr lang="en-US" altLang="zh-CN" dirty="0" err="1"/>
              <a:t>jndiObjectFactoryBean.setProxyInterface</a:t>
            </a:r>
            <a:r>
              <a:rPr lang="en-US" altLang="zh-CN" dirty="0"/>
              <a:t>(</a:t>
            </a:r>
            <a:r>
              <a:rPr lang="en-US" altLang="zh-CN" dirty="0" err="1"/>
              <a:t>javax.sql.DataSource.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class</a:t>
            </a:r>
            <a:r>
              <a:rPr lang="en-US" altLang="zh-CN" dirty="0"/>
              <a:t>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    return </a:t>
            </a:r>
            <a:r>
              <a:rPr lang="en-US" altLang="zh-CN" dirty="0"/>
              <a:t>(</a:t>
            </a:r>
            <a:r>
              <a:rPr lang="en-US" altLang="zh-CN" dirty="0" err="1"/>
              <a:t>DataSource</a:t>
            </a:r>
            <a:r>
              <a:rPr lang="en-US" altLang="zh-CN" dirty="0"/>
              <a:t>) </a:t>
            </a:r>
            <a:r>
              <a:rPr lang="en-US" altLang="zh-CN" dirty="0" err="1"/>
              <a:t>jndiObjectFactoryBean.getObject</a:t>
            </a:r>
            <a:r>
              <a:rPr lang="en-US" altLang="zh-CN" dirty="0"/>
              <a:t>()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9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60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377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Autowired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private </a:t>
            </a:r>
            <a:r>
              <a:rPr lang="en-US" altLang="zh-CN" dirty="0" err="1"/>
              <a:t>ApplicationContext</a:t>
            </a:r>
            <a:r>
              <a:rPr lang="en-US" altLang="zh-CN" dirty="0"/>
              <a:t>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context;</a:t>
            </a:r>
          </a:p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@Scope</a:t>
            </a:r>
            <a:r>
              <a:rPr lang="en-US" altLang="zh-CN" dirty="0"/>
              <a:t>(</a:t>
            </a:r>
            <a:r>
              <a:rPr lang="en-US" altLang="zh-CN" dirty="0" err="1"/>
              <a:t>ConfigurableBeanFactory.</a:t>
            </a:r>
            <a:r>
              <a:rPr lang="en-US" altLang="zh-CN" sz="1200" i="1" dirty="0" err="1">
                <a:effectLst/>
                <a:latin typeface="+mn-lt"/>
                <a:ea typeface="+mn-ea"/>
                <a:cs typeface="+mn-cs"/>
                <a:sym typeface="Calibri"/>
              </a:rPr>
              <a:t>SCOPE_PROTOTYPE</a:t>
            </a:r>
            <a:r>
              <a:rPr lang="en-US" altLang="zh-CN" dirty="0"/>
              <a:t>)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59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@Component</a:t>
            </a:r>
          </a:p>
          <a:p>
            <a:r>
              <a:rPr lang="en-US" altLang="zh-CN"/>
              <a:t>public class StoreService{</a:t>
            </a:r>
          </a:p>
          <a:p>
            <a:endParaRPr lang="en-US" altLang="zh-CN"/>
          </a:p>
          <a:p>
            <a:r>
              <a:rPr lang="en-US" altLang="zh-CN"/>
              <a:t>@Autowired</a:t>
            </a:r>
          </a:p>
          <a:p>
            <a:r>
              <a:rPr lang="en-US" altLang="zh-CN"/>
              <a:t>public void setShoppingCart(ShoppingCart shoppingCart)</a:t>
            </a:r>
          </a:p>
          <a:p>
            <a:endParaRPr lang="en-US" altLang="zh-CN"/>
          </a:p>
          <a:p>
            <a:r>
              <a:rPr lang="en-US" altLang="zh-CN"/>
              <a:t>StoreService</a:t>
            </a:r>
            <a:r>
              <a:rPr lang="zh-CN" altLang="en-US"/>
              <a:t>是单例对象</a:t>
            </a:r>
            <a:endParaRPr lang="en-US" altLang="zh-CN"/>
          </a:p>
          <a:p>
            <a:r>
              <a:rPr lang="en-US" altLang="zh-CN"/>
              <a:t>ShoppingCart</a:t>
            </a:r>
            <a:r>
              <a:rPr lang="zh-CN" altLang="en-US"/>
              <a:t>是接口</a:t>
            </a:r>
            <a:endParaRPr lang="en-US" altLang="zh-CN"/>
          </a:p>
          <a:p>
            <a:r>
              <a:rPr lang="en-US" altLang="zh-CN"/>
              <a:t>shoppingCart</a:t>
            </a:r>
            <a:r>
              <a:rPr lang="zh-CN" altLang="en-US"/>
              <a:t>是会话范围的对象</a:t>
            </a:r>
          </a:p>
        </p:txBody>
      </p:sp>
    </p:spTree>
    <p:extLst>
      <p:ext uri="{BB962C8B-B14F-4D97-AF65-F5344CB8AC3E}">
        <p14:creationId xmlns:p14="http://schemas.microsoft.com/office/powerpoint/2010/main" val="203774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6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告诉容器创建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Bean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，以及如何组装它们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05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68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66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遇到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Autowired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就会调用标注的这个方法。另外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Autowired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也可标在成员字段上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/>
              <a:t>它和</a:t>
            </a:r>
            <a:r>
              <a:rPr lang="en-US" altLang="zh-CN"/>
              <a:t>@Bean</a:t>
            </a:r>
            <a:r>
              <a:rPr lang="zh-CN" altLang="en-US"/>
              <a:t>不用同时用，加上</a:t>
            </a:r>
            <a:r>
              <a:rPr lang="en-US" altLang="zh-CN"/>
              <a:t>@Bean</a:t>
            </a:r>
            <a:r>
              <a:rPr lang="zh-CN" altLang="en-US"/>
              <a:t>的方法参数可自动注入</a:t>
            </a:r>
            <a:endParaRPr lang="en-US" altLang="zh-CN"/>
          </a:p>
          <a:p>
            <a:endParaRPr lang="en-US" altLang="zh-CN" dirty="0"/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//@Scope(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ConfigurableBeanFactory.SCOPE_PROTOTYPE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sym typeface="Calibri"/>
              </a:rPr>
              <a:t>Java Dependency Injection</a:t>
            </a:r>
            <a:r>
              <a:rPr lang="zh-CN" altLang="en-US" dirty="0">
                <a:latin typeface="黑体"/>
                <a:ea typeface="黑体"/>
                <a:sym typeface="Calibri"/>
              </a:rPr>
              <a:t>（</a:t>
            </a:r>
            <a:r>
              <a:rPr lang="en-US" altLang="zh-CN" dirty="0">
                <a:latin typeface="黑体"/>
                <a:ea typeface="黑体"/>
                <a:sym typeface="Calibri"/>
              </a:rPr>
              <a:t>Javax.inject.*</a:t>
            </a:r>
            <a:r>
              <a:rPr lang="zh-CN" altLang="en-US" dirty="0">
                <a:latin typeface="黑体"/>
                <a:ea typeface="黑体"/>
                <a:sym typeface="Calibri"/>
              </a:rPr>
              <a:t>）</a:t>
            </a:r>
            <a:endParaRPr lang="en-US" altLang="zh-CN" dirty="0">
              <a:latin typeface="黑体"/>
              <a:ea typeface="黑体"/>
              <a:sym typeface="Calibri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>
                <a:latin typeface="黑体"/>
                <a:ea typeface="黑体"/>
                <a:sym typeface="Calibri"/>
              </a:rPr>
              <a:t>@Component    </a:t>
            </a:r>
            <a:r>
              <a:rPr lang="zh-CN" altLang="en-US" sz="1800" dirty="0">
                <a:latin typeface="黑体"/>
                <a:ea typeface="黑体"/>
                <a:sym typeface="Calibri"/>
              </a:rPr>
              <a:t>等价   </a:t>
            </a:r>
            <a:r>
              <a:rPr lang="en-US" altLang="zh-CN" sz="1800" dirty="0">
                <a:latin typeface="黑体"/>
                <a:ea typeface="黑体"/>
                <a:sym typeface="Calibri"/>
              </a:rPr>
              <a:t>@Named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>
                <a:latin typeface="黑体"/>
                <a:ea typeface="黑体"/>
              </a:rPr>
              <a:t>@</a:t>
            </a:r>
            <a:r>
              <a:rPr lang="en-US" altLang="zh-CN" sz="1800" dirty="0" err="1">
                <a:latin typeface="黑体"/>
                <a:ea typeface="黑体"/>
              </a:rPr>
              <a:t>Autowired</a:t>
            </a:r>
            <a:r>
              <a:rPr lang="en-US" altLang="zh-CN" sz="1800" dirty="0">
                <a:latin typeface="黑体"/>
                <a:ea typeface="黑体"/>
              </a:rPr>
              <a:t>  </a:t>
            </a:r>
            <a:r>
              <a:rPr lang="zh-CN" altLang="en-US" sz="1800" dirty="0">
                <a:latin typeface="黑体"/>
                <a:ea typeface="黑体"/>
              </a:rPr>
              <a:t>等价  </a:t>
            </a:r>
            <a:r>
              <a:rPr lang="en-US" altLang="zh-CN" sz="1800" dirty="0">
                <a:latin typeface="黑体"/>
                <a:ea typeface="黑体"/>
              </a:rPr>
              <a:t>@Inject</a:t>
            </a:r>
            <a:endParaRPr lang="en-US" altLang="zh-CN" sz="1800" dirty="0">
              <a:latin typeface="黑体"/>
              <a:ea typeface="黑体"/>
              <a:sym typeface="Calibri"/>
            </a:endParaRP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/>
              <a:t>&lt;!-- https://mvnrepository.com/artifact/javax.inject/inject-api --&gt;</a:t>
            </a: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javax.inject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&gt;inject-</a:t>
            </a:r>
            <a:r>
              <a:rPr lang="en-US" altLang="zh-CN" dirty="0" err="1"/>
              <a:t>api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&lt;version&gt;1.0.0-PRD&lt;/version&gt;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&lt;!-- https://mvnrepository.com/artifact/javax.inject/com.springsource.javax.inject --&gt;</a:t>
            </a: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javax.inject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com.springsource.javax.inject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&lt;version&gt;1.0.0&lt;/version&gt;</a:t>
            </a:r>
          </a:p>
          <a:p>
            <a:r>
              <a:rPr lang="en-US" altLang="zh-CN" dirty="0"/>
              <a:t>    &lt;scope&gt;provided&lt;/scope&gt;</a:t>
            </a:r>
          </a:p>
          <a:p>
            <a:r>
              <a:rPr lang="en-US" altLang="zh-CN" dirty="0"/>
              <a:t>&lt;/dependency&gt;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88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32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引用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&lt;constructor-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arg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ref=“…” /&gt;  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等价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c-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命名空间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c:cd-ref=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“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…”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：（参数名、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_0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_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）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-ref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值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&lt;constructor-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arg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value=“…” /&gt;  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等价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c-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命名空间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c:_title=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“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…”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：（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_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参数名、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_0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_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）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字面量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null:   &lt;null/&gt;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&lt;list&gt;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&lt;set&gt;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&lt;value&gt;..&lt;/value&gt;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&lt;value&gt;..&lt;/value&gt;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或：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&lt;ref bean=“..”/&gt;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&lt;/list&gt;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---------</a:t>
            </a: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属性注入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&lt;bean&gt;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&lt;property name=“..”  ref=“..”/&gt;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&lt;/bean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&lt;property name=“..”&gt;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&lt;list&gt;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&lt;value&gt;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&lt;/list&gt;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&lt;/property&gt;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命名空间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p: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属性名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-ref=“..”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util:list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id=“…”&gt;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&lt;value&gt;…&lt;/value&gt;</a:t>
            </a: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util:list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p:tracks-ref=“..”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873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77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1" r:id="rId10"/>
    <p:sldLayoutId id="2147483662" r:id="rId11"/>
    <p:sldLayoutId id="2147483663" r:id="rId12"/>
    <p:sldLayoutId id="2147483665" r:id="rId13"/>
    <p:sldLayoutId id="2147483667" r:id="rId14"/>
    <p:sldLayoutId id="2147483669" r:id="rId15"/>
    <p:sldLayoutId id="2147483670" r:id="rId16"/>
    <p:sldLayoutId id="2147483671" r:id="rId17"/>
    <p:sldLayoutId id="2147483672" r:id="rId1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  依赖注入（</a:t>
            </a:r>
            <a:r>
              <a:rPr lang="en-US" altLang="zh-CN" dirty="0"/>
              <a:t>Dependency Injection</a:t>
            </a:r>
            <a:r>
              <a:rPr lang="zh-CN" altLang="en-US" dirty="0"/>
              <a:t>）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17792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混合配置</a:t>
            </a:r>
            <a:endParaRPr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899592" y="1628800"/>
            <a:ext cx="8136904" cy="44644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JavaConfig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中的导入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@Import(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配置类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.class,…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ImportResource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文件）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中的导入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&lt;import resource=“xml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文件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”/&gt;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&lt;bean class=“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配置类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5412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043608" y="541238"/>
            <a:ext cx="7344742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根配置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1331640" y="1628800"/>
            <a:ext cx="7704856" cy="44644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Configeration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ComponetScan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@Import(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其它配置类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…)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ImportResource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其它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文件）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Class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BootConfig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(){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5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BFB9B-DC93-44E8-A4DA-2F36F474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476672"/>
            <a:ext cx="7632700" cy="871538"/>
          </a:xfrm>
        </p:spPr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0641B-D8E4-455D-94B3-B62968D17751}"/>
              </a:ext>
            </a:extLst>
          </p:cNvPr>
          <p:cNvSpPr txBox="1">
            <a:spLocks/>
          </p:cNvSpPr>
          <p:nvPr/>
        </p:nvSpPr>
        <p:spPr>
          <a:xfrm>
            <a:off x="1331640" y="1628800"/>
            <a:ext cx="7704856" cy="44644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阅读以下章节：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   3.1-3.4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113140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331640" y="312856"/>
            <a:ext cx="6264696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sym typeface="黑体"/>
              </a:rPr>
              <a:t>@Profile</a:t>
            </a:r>
            <a:endParaRPr lang="zh-CN" altLang="en-US" b="0" dirty="0">
              <a:latin typeface="黑体"/>
              <a:ea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1691680" y="1340768"/>
            <a:ext cx="5904656" cy="532859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Configeration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@Profile(“dev”)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类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@Bean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@Profile(“prov”)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方法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激活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spring.profiles.default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spring.profiles.active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ActiveProfiles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(“dev”)</a:t>
            </a:r>
          </a:p>
        </p:txBody>
      </p:sp>
    </p:spTree>
    <p:extLst>
      <p:ext uri="{BB962C8B-B14F-4D97-AF65-F5344CB8AC3E}">
        <p14:creationId xmlns:p14="http://schemas.microsoft.com/office/powerpoint/2010/main" val="72254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331640" y="312856"/>
            <a:ext cx="6264696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sym typeface="黑体"/>
              </a:rPr>
              <a:t>@Conditional</a:t>
            </a:r>
            <a:endParaRPr lang="zh-CN" altLang="en-US" b="0" dirty="0">
              <a:latin typeface="黑体"/>
              <a:ea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1691680" y="1340768"/>
            <a:ext cx="5904656" cy="532859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@Bean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@Conditional(**.class)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接口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Condition{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boolean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matches(…)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}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8270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331640" y="116632"/>
            <a:ext cx="6264696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自动装配的歧义性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1331640" y="988170"/>
            <a:ext cx="6552728" cy="5681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@Component 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或 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@Bean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@Primary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定义时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@Componet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或</a:t>
            </a: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@Bean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@Qualifier(“…”)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自定义限定符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使用时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Autowired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@Qualifier(“…”)  bean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名称或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自定义限定符，默认</a:t>
            </a: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Bean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名是限定符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也可以自定义注解，这些注解本身也加了</a:t>
            </a: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@Qualifier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注解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@Cold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@Creamy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2929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331640" y="312856"/>
            <a:ext cx="6264696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sym typeface="黑体"/>
              </a:rPr>
              <a:t>Bean</a:t>
            </a:r>
            <a:r>
              <a:rPr lang="zh-CN" altLang="en-US" b="0" dirty="0">
                <a:latin typeface="黑体"/>
                <a:ea typeface="黑体"/>
                <a:sym typeface="黑体"/>
              </a:rPr>
              <a:t>的作用域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1043608" y="1268760"/>
            <a:ext cx="7128792" cy="532859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@Scope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可以与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@Component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@Bean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一起使用，指定作用域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buFont typeface="Wingdings" panose="05000000000000000000" pitchFamily="2" charset="2"/>
              <a:buChar char="l"/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Singleton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buFont typeface="Wingdings" panose="05000000000000000000" pitchFamily="2" charset="2"/>
              <a:buChar char="l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Prototype</a:t>
            </a:r>
          </a:p>
          <a:p>
            <a:pPr>
              <a:buClr>
                <a:srgbClr val="777777"/>
              </a:buClr>
              <a:buFont typeface="Wingdings" panose="05000000000000000000" pitchFamily="2" charset="2"/>
              <a:buChar char="l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Session</a:t>
            </a:r>
          </a:p>
          <a:p>
            <a:pPr>
              <a:buClr>
                <a:srgbClr val="777777"/>
              </a:buClr>
              <a:buFont typeface="Wingdings" panose="05000000000000000000" pitchFamily="2" charset="2"/>
              <a:buChar char="l"/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Request</a:t>
            </a:r>
          </a:p>
          <a:p>
            <a:pPr>
              <a:buClr>
                <a:srgbClr val="777777"/>
              </a:buClr>
              <a:buFont typeface="Wingdings" panose="05000000000000000000" pitchFamily="2" charset="2"/>
              <a:buChar char="l"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使用会话和请求作用域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@Component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@Scope(value=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WebApplicationContext.SCOPE_SESSION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,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     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proxyMode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=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ScopedProxyMode.</a:t>
            </a:r>
            <a:r>
              <a:rPr lang="en-US" altLang="zh-CN" err="1">
                <a:latin typeface="黑体"/>
                <a:ea typeface="黑体"/>
                <a:cs typeface="黑体"/>
                <a:sym typeface="黑体"/>
              </a:rPr>
              <a:t>INTERFACES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public ShoppingCart cart(){....}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9244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3B0FA1-CAB1-4DE8-89E5-EDA023F59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36712"/>
            <a:ext cx="8528165" cy="46567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7B83E4-9FEF-44E1-8B13-B43B33042922}"/>
              </a:ext>
            </a:extLst>
          </p:cNvPr>
          <p:cNvSpPr txBox="1"/>
          <p:nvPr/>
        </p:nvSpPr>
        <p:spPr>
          <a:xfrm>
            <a:off x="827584" y="404664"/>
            <a:ext cx="410445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通过代理注入给单例对象</a:t>
            </a:r>
            <a:endParaRPr lang="en-US" altLang="zh-CN" sz="280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983327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CB3E-7766-4B16-BEB7-8E71B8C6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黑体"/>
                <a:ea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</a:rPr>
              <a:t>的模块组成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8DBC2A-6DAF-41E1-BE6F-275585C7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40768"/>
            <a:ext cx="5976664" cy="4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00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文本框 3"/>
          <p:cNvSpPr txBox="1"/>
          <p:nvPr/>
        </p:nvSpPr>
        <p:spPr>
          <a:xfrm>
            <a:off x="937996" y="1374135"/>
            <a:ext cx="25922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dirty="0"/>
              <a:t>1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自动化配置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338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7996" y="5106353"/>
            <a:ext cx="4713492" cy="122413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39" name="Picture 4" descr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3586" y="1950199"/>
            <a:ext cx="2592289" cy="248691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40" name="Picture 6" descr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7996" y="1950199"/>
            <a:ext cx="3024337" cy="169401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41" name="文本框 3"/>
          <p:cNvSpPr txBox="1"/>
          <p:nvPr/>
        </p:nvSpPr>
        <p:spPr>
          <a:xfrm>
            <a:off x="937996" y="4530290"/>
            <a:ext cx="25922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dirty="0"/>
              <a:t>3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lang="en-US" dirty="0">
                <a:latin typeface="宋体"/>
                <a:ea typeface="宋体"/>
                <a:cs typeface="宋体"/>
                <a:sym typeface="宋体"/>
              </a:rPr>
              <a:t>XML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配置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42" name="文本框 3"/>
          <p:cNvSpPr txBox="1"/>
          <p:nvPr/>
        </p:nvSpPr>
        <p:spPr>
          <a:xfrm>
            <a:off x="5183586" y="1374135"/>
            <a:ext cx="280831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dirty="0"/>
              <a:t>2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JavaConfig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A4AC787-D10D-4084-8967-8B9DC721510A}"/>
              </a:ext>
            </a:extLst>
          </p:cNvPr>
          <p:cNvSpPr txBox="1">
            <a:spLocks/>
          </p:cNvSpPr>
          <p:nvPr/>
        </p:nvSpPr>
        <p:spPr>
          <a:xfrm>
            <a:off x="755650" y="179681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b="0" dirty="0">
                <a:latin typeface="黑体"/>
                <a:ea typeface="黑体"/>
                <a:sym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  <a:sym typeface="黑体"/>
              </a:rPr>
              <a:t>配置方案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5885A-66FE-4817-B2E2-8603D60B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b="0" dirty="0">
                <a:latin typeface="黑体"/>
                <a:ea typeface="黑体"/>
                <a:sym typeface="黑体"/>
              </a:rPr>
              <a:t>例子代码类图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0426BF-9BAE-4C0D-98BE-86A75E4B1B7F}"/>
              </a:ext>
            </a:extLst>
          </p:cNvPr>
          <p:cNvSpPr/>
          <p:nvPr/>
        </p:nvSpPr>
        <p:spPr>
          <a:xfrm>
            <a:off x="6012160" y="4437112"/>
            <a:ext cx="1944216" cy="400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000" dirty="0" err="1"/>
              <a:t>SgtPeppers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FD4171B3-DEE7-4D26-B3EA-DF4A340FBE19}"/>
              </a:ext>
            </a:extLst>
          </p:cNvPr>
          <p:cNvSpPr/>
          <p:nvPr/>
        </p:nvSpPr>
        <p:spPr bwMode="auto">
          <a:xfrm>
            <a:off x="6192180" y="1988840"/>
            <a:ext cx="1584176" cy="1001266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b="1" dirty="0">
                <a:latin typeface="+mn-ea"/>
              </a:rPr>
              <a:t>&lt;&lt;interface&gt;&gt;</a:t>
            </a:r>
            <a:endParaRPr lang="en-US" altLang="zh-CN" sz="16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CompactDisc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fontAlgn="base" hangingPunct="1">
              <a:spcBef>
                <a:spcPts val="120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宋体" charset="-122"/>
              </a:rPr>
              <a:t>+play ()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A29C7A-48A1-402B-8691-08456DCCDAF8}"/>
              </a:ext>
            </a:extLst>
          </p:cNvPr>
          <p:cNvCxnSpPr/>
          <p:nvPr/>
        </p:nvCxnSpPr>
        <p:spPr bwMode="auto">
          <a:xfrm>
            <a:off x="6192180" y="2629394"/>
            <a:ext cx="15841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82C80DD-E2BF-41D1-B719-E271ED56BB6A}"/>
              </a:ext>
            </a:extLst>
          </p:cNvPr>
          <p:cNvSpPr/>
          <p:nvPr/>
        </p:nvSpPr>
        <p:spPr>
          <a:xfrm>
            <a:off x="6840252" y="3004693"/>
            <a:ext cx="288032" cy="219439"/>
          </a:xfrm>
          <a:prstGeom prst="triangl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CA82E58-C2F3-49FF-8045-C23DECC1BADC}"/>
              </a:ext>
            </a:extLst>
          </p:cNvPr>
          <p:cNvCxnSpPr>
            <a:stCxn id="11" idx="3"/>
            <a:endCxn id="3" idx="0"/>
          </p:cNvCxnSpPr>
          <p:nvPr/>
        </p:nvCxnSpPr>
        <p:spPr>
          <a:xfrm>
            <a:off x="6984268" y="3224132"/>
            <a:ext cx="0" cy="121298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863D403A-901C-41C2-B779-DC726061F62E}"/>
              </a:ext>
            </a:extLst>
          </p:cNvPr>
          <p:cNvSpPr/>
          <p:nvPr/>
        </p:nvSpPr>
        <p:spPr bwMode="auto">
          <a:xfrm>
            <a:off x="827584" y="1988840"/>
            <a:ext cx="1584176" cy="1001266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b="1" dirty="0">
                <a:latin typeface="+mn-ea"/>
              </a:rPr>
              <a:t>&lt;&lt;interface&gt;&gt;</a:t>
            </a:r>
            <a:endParaRPr lang="en-US" altLang="zh-CN" sz="16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MediaPlayer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fontAlgn="base" hangingPunct="1">
              <a:spcBef>
                <a:spcPts val="120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宋体" charset="-122"/>
              </a:rPr>
              <a:t>+play ()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6721F21-F5AE-4947-A3E5-AA8A76DDAB82}"/>
              </a:ext>
            </a:extLst>
          </p:cNvPr>
          <p:cNvCxnSpPr/>
          <p:nvPr/>
        </p:nvCxnSpPr>
        <p:spPr bwMode="auto">
          <a:xfrm>
            <a:off x="827584" y="2629394"/>
            <a:ext cx="15841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45956B7-3C3D-493D-92EE-BF6170617228}"/>
              </a:ext>
            </a:extLst>
          </p:cNvPr>
          <p:cNvSpPr/>
          <p:nvPr/>
        </p:nvSpPr>
        <p:spPr>
          <a:xfrm>
            <a:off x="3491880" y="2289419"/>
            <a:ext cx="1402493" cy="400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000"/>
              <a:t>CDPlayer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0D4C318-0624-41DD-B52D-5E76A593E9AC}"/>
              </a:ext>
            </a:extLst>
          </p:cNvPr>
          <p:cNvCxnSpPr>
            <a:stCxn id="17" idx="3"/>
            <a:endCxn id="7" idx="1"/>
          </p:cNvCxnSpPr>
          <p:nvPr/>
        </p:nvCxnSpPr>
        <p:spPr>
          <a:xfrm>
            <a:off x="4894373" y="2489473"/>
            <a:ext cx="1297807" cy="0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0C7E2D82-B0A1-4249-9135-45F934902C2D}"/>
              </a:ext>
            </a:extLst>
          </p:cNvPr>
          <p:cNvSpPr/>
          <p:nvPr/>
        </p:nvSpPr>
        <p:spPr>
          <a:xfrm rot="16200000">
            <a:off x="2406492" y="2383176"/>
            <a:ext cx="288032" cy="219439"/>
          </a:xfrm>
          <a:prstGeom prst="triangl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9D28204-BD37-4537-812A-5BF1ECB6D5FC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2660228" y="2489473"/>
            <a:ext cx="831652" cy="342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A48D024-7810-49C3-8FD0-E41DF922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717032"/>
            <a:ext cx="2882950" cy="216366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1EC0315-89CB-43E3-B7E4-4EA8684D8A7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851920" y="4637166"/>
            <a:ext cx="2160240" cy="520028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dash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769015-19E7-412F-851B-6FE1CB0C57F9}"/>
              </a:ext>
            </a:extLst>
          </p:cNvPr>
          <p:cNvCxnSpPr>
            <a:cxnSpLocks/>
          </p:cNvCxnSpPr>
          <p:nvPr/>
        </p:nvCxnSpPr>
        <p:spPr>
          <a:xfrm flipV="1">
            <a:off x="3025143" y="2689527"/>
            <a:ext cx="1080120" cy="1420764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dash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396735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自动化配置</a:t>
            </a:r>
            <a:endParaRPr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844824"/>
            <a:ext cx="7560693" cy="88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组件扫描（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component scanning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自动装配（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autowiring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235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组件扫描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772816"/>
            <a:ext cx="7632700" cy="324036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fr-FR" altLang="zh-CN" dirty="0">
                <a:latin typeface="黑体"/>
                <a:ea typeface="黑体"/>
                <a:cs typeface="黑体"/>
                <a:sym typeface="黑体"/>
              </a:rPr>
              <a:t>@Configuration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fr-FR" altLang="zh-CN" dirty="0">
                <a:latin typeface="黑体"/>
                <a:ea typeface="黑体"/>
                <a:cs typeface="黑体"/>
                <a:sym typeface="黑体"/>
              </a:rPr>
              <a:t>@ComponentScan</a:t>
            </a:r>
          </a:p>
          <a:p>
            <a:pPr marL="768350" lvl="2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zh-CN" altLang="fr-FR" sz="1800" dirty="0">
                <a:latin typeface="黑体"/>
                <a:ea typeface="黑体"/>
                <a:cs typeface="黑体"/>
                <a:sym typeface="黑体"/>
              </a:rPr>
              <a:t>等价  </a:t>
            </a:r>
            <a:r>
              <a:rPr lang="fr-FR" altLang="zh-CN" sz="1800" dirty="0">
                <a:latin typeface="黑体"/>
                <a:ea typeface="黑体"/>
                <a:cs typeface="黑体"/>
                <a:sym typeface="黑体"/>
              </a:rPr>
              <a:t>&lt;context:component-scan base-package=“…”/&gt;</a:t>
            </a:r>
          </a:p>
          <a:p>
            <a:pPr marL="768350" lvl="2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基础包（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basePackages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={“…”,”…”})</a:t>
            </a:r>
          </a:p>
          <a:p>
            <a:pPr marL="768350" lvl="2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类型不安全（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not type-safe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768350" lvl="2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basePackageClasses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={.class,.css}</a:t>
            </a:r>
          </a:p>
          <a:p>
            <a:pPr marL="768350" lvl="2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Marker interface</a:t>
            </a:r>
          </a:p>
        </p:txBody>
      </p:sp>
    </p:spTree>
    <p:extLst>
      <p:ext uri="{BB962C8B-B14F-4D97-AF65-F5344CB8AC3E}">
        <p14:creationId xmlns:p14="http://schemas.microsoft.com/office/powerpoint/2010/main" val="9726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40466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自动装配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556792"/>
            <a:ext cx="7632700" cy="33843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fr-FR" altLang="zh-CN" dirty="0">
                <a:latin typeface="黑体"/>
                <a:ea typeface="黑体"/>
                <a:cs typeface="黑体"/>
                <a:sym typeface="黑体"/>
              </a:rPr>
              <a:t>@Autowired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用在构造器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用在属性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Setter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方法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required=false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2391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 err="1">
                <a:latin typeface="黑体"/>
                <a:ea typeface="黑体"/>
                <a:sym typeface="黑体"/>
              </a:rPr>
              <a:t>JavaConfig</a:t>
            </a:r>
            <a:endParaRPr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755650" y="1916832"/>
            <a:ext cx="8280846" cy="331236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自动化配置有时会行不通，</a:t>
            </a:r>
            <a:r>
              <a:rPr lang="zh-CN" altLang="en-US" dirty="0">
                <a:latin typeface="黑体"/>
                <a:ea typeface="黑体"/>
                <a:sym typeface="Calibri"/>
              </a:rPr>
              <a:t>如：第三方库</a:t>
            </a:r>
            <a:endParaRPr lang="en-US" altLang="zh-CN" dirty="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@Configuration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@Bean(name=“..”)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注入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840921" lvl="3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调用方法（）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840921" lvl="3" indent="-342900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通过方法参数自动装配（其它配置类、其它方式创建的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Bean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342900" lvl="2" indent="-342900">
              <a:buClr>
                <a:srgbClr val="777777"/>
              </a:buClr>
              <a:buSzPct val="60000"/>
              <a:buFontTx/>
              <a:buChar char="●"/>
              <a:defRPr sz="2000"/>
            </a:pPr>
            <a:r>
              <a:rPr lang="zh-CN" altLang="en-US" dirty="0">
                <a:latin typeface="黑体"/>
                <a:ea typeface="黑体"/>
                <a:sym typeface="Calibri"/>
              </a:rPr>
              <a:t>注意与业务逻辑和领域代码分开</a:t>
            </a:r>
            <a:endParaRPr lang="en-US" altLang="zh-CN" dirty="0">
              <a:latin typeface="黑体"/>
              <a:ea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0853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188640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sym typeface="黑体"/>
              </a:rPr>
              <a:t>XML</a:t>
            </a:r>
            <a:r>
              <a:rPr lang="zh-CN" altLang="en-US" b="0" dirty="0">
                <a:latin typeface="黑体"/>
                <a:ea typeface="黑体"/>
                <a:sym typeface="黑体"/>
              </a:rPr>
              <a:t>装配</a:t>
            </a:r>
            <a:endParaRPr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B8ECAA-3699-49EF-9AF9-0BF6C36210CC}"/>
              </a:ext>
            </a:extLst>
          </p:cNvPr>
          <p:cNvSpPr txBox="1">
            <a:spLocks/>
          </p:cNvSpPr>
          <p:nvPr/>
        </p:nvSpPr>
        <p:spPr>
          <a:xfrm>
            <a:off x="899592" y="1196752"/>
            <a:ext cx="8136904" cy="48965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&lt;beans&gt;&lt;bean&gt;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不能类型检查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构造器注入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&lt;constructor-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arg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&gt;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c-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命名空间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注入字面量值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注入集合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属性注入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p-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命名空间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util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-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命名空间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建议：强依赖使用构造器注入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356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1117</Words>
  <Application>Microsoft Office PowerPoint</Application>
  <PresentationFormat>全屏显示(4:3)</PresentationFormat>
  <Paragraphs>198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FrutigerNext LT Medium</vt:lpstr>
      <vt:lpstr>黑体</vt:lpstr>
      <vt:lpstr>宋体</vt:lpstr>
      <vt:lpstr>Arial</vt:lpstr>
      <vt:lpstr>Calibri</vt:lpstr>
      <vt:lpstr>Wingdings</vt:lpstr>
      <vt:lpstr>Blank</vt:lpstr>
      <vt:lpstr>2021-服务端开发</vt:lpstr>
      <vt:lpstr>Spring的模块组成</vt:lpstr>
      <vt:lpstr>PowerPoint 演示文稿</vt:lpstr>
      <vt:lpstr>例子代码类图</vt:lpstr>
      <vt:lpstr>自动化配置</vt:lpstr>
      <vt:lpstr>组件扫描</vt:lpstr>
      <vt:lpstr>自动装配</vt:lpstr>
      <vt:lpstr>JavaConfig</vt:lpstr>
      <vt:lpstr>XML装配</vt:lpstr>
      <vt:lpstr>混合配置</vt:lpstr>
      <vt:lpstr>根配置</vt:lpstr>
      <vt:lpstr>作业</vt:lpstr>
      <vt:lpstr>PowerPoint 演示文稿</vt:lpstr>
      <vt:lpstr>@Profile</vt:lpstr>
      <vt:lpstr>@Conditional</vt:lpstr>
      <vt:lpstr>自动装配的歧义性</vt:lpstr>
      <vt:lpstr>Bean的作用域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75</cp:revision>
  <dcterms:modified xsi:type="dcterms:W3CDTF">2021-03-04T10:42:00Z</dcterms:modified>
</cp:coreProperties>
</file>