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312" r:id="rId6"/>
    <p:sldId id="313" r:id="rId7"/>
    <p:sldId id="315" r:id="rId8"/>
    <p:sldId id="316" r:id="rId9"/>
    <p:sldId id="322" r:id="rId10"/>
    <p:sldId id="317" r:id="rId11"/>
    <p:sldId id="318" r:id="rId12"/>
    <p:sldId id="319" r:id="rId13"/>
    <p:sldId id="320" r:id="rId14"/>
    <p:sldId id="321" r:id="rId15"/>
    <p:sldId id="325" r:id="rId16"/>
    <p:sldId id="324" r:id="rId17"/>
    <p:sldId id="323" r:id="rId18"/>
    <p:sldId id="311" r:id="rId19"/>
    <p:sldId id="326" r:id="rId20"/>
    <p:sldId id="327" r:id="rId21"/>
    <p:sldId id="329" r:id="rId22"/>
    <p:sldId id="330" r:id="rId23"/>
    <p:sldId id="328" r:id="rId2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utigerNext LT Medium"/>
        <a:ea typeface="FrutigerNext LT Medium"/>
        <a:cs typeface="FrutigerNext LT Medium"/>
        <a:sym typeface="FrutigerNext LT Medium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田晓亮" initials="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FECD2"/>
          </a:solidFill>
        </a:fill>
      </a:tcStyle>
    </a:wholeTbl>
    <a:band2H>
      <a:tcTxStyle/>
      <a:tcStyle>
        <a:tcBdr/>
        <a:fill>
          <a:solidFill>
            <a:srgbClr val="FFF6EA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6E6D9"/>
          </a:solidFill>
        </a:fill>
      </a:tcStyle>
    </a:wholeTbl>
    <a:band2H>
      <a:tcTxStyle/>
      <a:tcStyle>
        <a:tcBdr/>
        <a:fill>
          <a:solidFill>
            <a:srgbClr val="FAF3ED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utigerNext LT Medium"/>
          <a:ea typeface="FrutigerNext LT Medium"/>
          <a:cs typeface="FrutigerNext LT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15" autoAdjust="0"/>
  </p:normalViewPr>
  <p:slideViewPr>
    <p:cSldViewPr>
      <p:cViewPr varScale="1">
        <p:scale>
          <a:sx n="86" d="100"/>
          <a:sy n="86" d="100"/>
        </p:scale>
        <p:origin x="930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https://github.com/tzs919/section4</a:t>
            </a:r>
          </a:p>
          <a:p>
            <a:r>
              <a:rPr lang="en-US" altLang="zh-CN"/>
              <a:t>https://github.com/tzs919/section4-e</a:t>
            </a:r>
          </a:p>
          <a:p>
            <a:r>
              <a:rPr lang="en-US" altLang="zh-CN"/>
              <a:t>https://github.com/tzs919/section4-th-part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381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27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@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RequestMapping</a:t>
            </a:r>
            <a:r>
              <a:rPr lang="zh-CN" altLang="en-US" dirty="0"/>
              <a:t>从方法挪到类级别</a:t>
            </a:r>
            <a:endParaRPr lang="en-US" altLang="zh-CN" dirty="0"/>
          </a:p>
          <a:p>
            <a:r>
              <a:rPr lang="zh-CN" altLang="en-US" dirty="0"/>
              <a:t>注意</a:t>
            </a:r>
            <a:r>
              <a:rPr lang="en-US" altLang="zh-CN" dirty="0"/>
              <a:t>value</a:t>
            </a:r>
            <a:r>
              <a:rPr lang="zh-CN" altLang="en-US" dirty="0"/>
              <a:t>参数是数组</a:t>
            </a:r>
          </a:p>
        </p:txBody>
      </p:sp>
    </p:spTree>
    <p:extLst>
      <p:ext uri="{BB962C8B-B14F-4D97-AF65-F5344CB8AC3E}">
        <p14:creationId xmlns:p14="http://schemas.microsoft.com/office/powerpoint/2010/main" val="988017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942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@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RequestMapping</a:t>
            </a:r>
            <a:r>
              <a:rPr lang="en-US" altLang="zh-CN" dirty="0"/>
              <a:t>(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value </a:t>
            </a:r>
            <a:r>
              <a:rPr lang="en-US" altLang="zh-CN" dirty="0"/>
              <a:t>=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"/add", method </a:t>
            </a:r>
            <a:r>
              <a:rPr lang="en-US" altLang="zh-CN" dirty="0"/>
              <a:t>= </a:t>
            </a:r>
            <a:r>
              <a:rPr lang="en-US" altLang="zh-CN" dirty="0" err="1"/>
              <a:t>RequestMethod.</a:t>
            </a:r>
            <a:r>
              <a:rPr lang="en-US" altLang="zh-CN" sz="1200" i="1" dirty="0" err="1">
                <a:effectLst/>
                <a:latin typeface="+mn-lt"/>
                <a:ea typeface="+mn-ea"/>
                <a:cs typeface="+mn-cs"/>
                <a:sym typeface="Calibri"/>
              </a:rPr>
              <a:t>POST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public </a:t>
            </a:r>
            <a:r>
              <a:rPr lang="en-US" altLang="zh-CN" dirty="0"/>
              <a:t>String 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savePerson</a:t>
            </a:r>
            <a:r>
              <a:rPr lang="en-US" altLang="zh-CN" dirty="0"/>
              <a:t>(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@Valid </a:t>
            </a:r>
            <a:r>
              <a:rPr lang="en-US" altLang="zh-CN" dirty="0"/>
              <a:t>Person </a:t>
            </a:r>
            <a:r>
              <a:rPr lang="en-US" altLang="zh-CN" dirty="0" err="1"/>
              <a:t>person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lang="en-US" altLang="zh-CN" dirty="0"/>
              <a:t>Errors errors)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throws </a:t>
            </a:r>
            <a:r>
              <a:rPr lang="en-US" altLang="zh-CN" dirty="0"/>
              <a:t>Exception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if </a:t>
            </a:r>
            <a:r>
              <a:rPr lang="en-US" altLang="zh-CN" dirty="0"/>
              <a:t>(</a:t>
            </a:r>
            <a:r>
              <a:rPr lang="en-US" altLang="zh-CN" dirty="0" err="1"/>
              <a:t>errors.hasErrors</a:t>
            </a:r>
            <a:r>
              <a:rPr lang="en-US" altLang="zh-CN" dirty="0"/>
              <a:t>())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return "</a:t>
            </a:r>
            <a:r>
              <a:rPr lang="en-US" altLang="zh-CN" sz="1200" dirty="0" err="1">
                <a:effectLst/>
                <a:latin typeface="+mn-lt"/>
                <a:ea typeface="+mn-ea"/>
                <a:cs typeface="+mn-cs"/>
                <a:sym typeface="Calibri"/>
              </a:rPr>
              <a:t>personForm</a:t>
            </a: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";</a:t>
            </a:r>
            <a:b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dirty="0">
                <a:effectLst/>
                <a:latin typeface="+mn-lt"/>
                <a:ea typeface="+mn-ea"/>
                <a:cs typeface="+mn-cs"/>
                <a:sym typeface="Calibri"/>
              </a:rPr>
              <a:t>    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注意参数</a:t>
            </a:r>
            <a:r>
              <a:rPr lang="en-US" altLang="zh-CN" dirty="0"/>
              <a:t>Errors</a:t>
            </a:r>
            <a:r>
              <a:rPr lang="zh-CN" altLang="en-US" dirty="0"/>
              <a:t>必须紧跟在带有</a:t>
            </a:r>
            <a:r>
              <a:rPr lang="en-US" altLang="zh-CN" dirty="0"/>
              <a:t>@Valid</a:t>
            </a:r>
            <a:r>
              <a:rPr lang="zh-CN" altLang="en-US" dirty="0"/>
              <a:t>注解的参数后面</a:t>
            </a:r>
          </a:p>
        </p:txBody>
      </p:sp>
    </p:spTree>
    <p:extLst>
      <p:ext uri="{BB962C8B-B14F-4D97-AF65-F5344CB8AC3E}">
        <p14:creationId xmlns:p14="http://schemas.microsoft.com/office/powerpoint/2010/main" val="2407899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295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1375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9520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470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66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2400" b="1"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8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文本"/>
          <p:cNvSpPr txBox="1">
            <a:spLocks noGrp="1"/>
          </p:cNvSpPr>
          <p:nvPr>
            <p:ph type="title"/>
          </p:nvPr>
        </p:nvSpPr>
        <p:spPr>
          <a:xfrm>
            <a:off x="585634" y="274639"/>
            <a:ext cx="8229840" cy="1143001"/>
          </a:xfrm>
          <a:prstGeom prst="rect">
            <a:avLst/>
          </a:prstGeom>
        </p:spPr>
        <p:txBody>
          <a:bodyPr lIns="34280" tIns="34280" rIns="34280" bIns="34280"/>
          <a:lstStyle/>
          <a:p>
            <a:r>
              <a:t>标题文本</a:t>
            </a:r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标题文本"/>
          <p:cNvSpPr txBox="1">
            <a:spLocks noGrp="1"/>
          </p:cNvSpPr>
          <p:nvPr>
            <p:ph type="title"/>
          </p:nvPr>
        </p:nvSpPr>
        <p:spPr>
          <a:xfrm>
            <a:off x="755650" y="369035"/>
            <a:ext cx="7632700" cy="74578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4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297018"/>
            <a:ext cx="7596000" cy="4800002"/>
          </a:xfrm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  <a:defRPr sz="2400"/>
            </a:lvl1pPr>
            <a:lvl2pPr marL="800100" indent="-342900">
              <a:buClr>
                <a:srgbClr val="777777"/>
              </a:buClr>
              <a:defRPr sz="2400"/>
            </a:lvl2pPr>
            <a:lvl3pPr marL="1219200" indent="-304800">
              <a:buClr>
                <a:srgbClr val="777777"/>
              </a:buClr>
              <a:defRPr sz="2400"/>
            </a:lvl3pPr>
            <a:lvl4pPr marL="1714500" indent="-342900">
              <a:buClr>
                <a:srgbClr val="777777"/>
              </a:buClr>
              <a:defRPr sz="2400"/>
            </a:lvl4pPr>
            <a:lvl5pPr marL="2220685" indent="-391885">
              <a:buClr>
                <a:srgbClr val="777777"/>
              </a:buClr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75931" y="6509742"/>
            <a:ext cx="290867" cy="305105"/>
          </a:xfrm>
          <a:prstGeom prst="rect">
            <a:avLst/>
          </a:prstGeom>
        </p:spPr>
        <p:txBody>
          <a:bodyPr lIns="19201" tIns="19201" rIns="19201" bIns="19201" anchor="t"/>
          <a:lstStyle>
            <a:lvl1pPr algn="l">
              <a:defRPr sz="18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7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标题文本"/>
          <p:cNvSpPr txBox="1">
            <a:spLocks noGrp="1"/>
          </p:cNvSpPr>
          <p:nvPr>
            <p:ph type="title"/>
          </p:nvPr>
        </p:nvSpPr>
        <p:spPr>
          <a:xfrm>
            <a:off x="755650" y="2155825"/>
            <a:ext cx="5616575" cy="6254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55650" y="3068638"/>
            <a:ext cx="6400800" cy="49244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xfrm>
            <a:off x="755650" y="2636838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>
                    <a:lumOff val="44000"/>
                  </a:schemeClr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000000"/>
                </a:solidFill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>
            <a:spLocks noGrp="1"/>
          </p:cNvSpPr>
          <p:nvPr>
            <p:ph type="title"/>
          </p:nvPr>
        </p:nvSpPr>
        <p:spPr>
          <a:xfrm>
            <a:off x="755650" y="4747740"/>
            <a:ext cx="5616575" cy="625476"/>
          </a:xfrm>
          <a:prstGeom prst="rect">
            <a:avLst/>
          </a:prstGeom>
        </p:spPr>
        <p:txBody>
          <a:bodyPr anchor="t"/>
          <a:lstStyle>
            <a:lvl1pPr>
              <a:defRPr b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r>
              <a:t>标题文本</a:t>
            </a:r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9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777777"/>
              </a:buClr>
            </a:lvl1pPr>
            <a:lvl2pPr>
              <a:buClr>
                <a:srgbClr val="777777"/>
              </a:buClr>
            </a:lvl2pPr>
            <a:lvl3pPr>
              <a:buClr>
                <a:srgbClr val="777777"/>
              </a:buClr>
            </a:lvl3pPr>
            <a:lvl4pPr>
              <a:buClr>
                <a:srgbClr val="777777"/>
              </a:buClr>
            </a:lvl4pPr>
            <a:lvl5pPr>
              <a:buClr>
                <a:srgbClr val="777777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755650" y="325438"/>
            <a:ext cx="7632700" cy="871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755650" y="1628775"/>
            <a:ext cx="7632700" cy="4194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0070" tIns="40070" rIns="40070" bIns="4007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5" r:id="rId15"/>
    <p:sldLayoutId id="2147483667" r:id="rId16"/>
    <p:sldLayoutId id="2147483669" r:id="rId17"/>
    <p:sldLayoutId id="2147483670" r:id="rId18"/>
    <p:sldLayoutId id="2147483671" r:id="rId19"/>
    <p:sldLayoutId id="2147483672" r:id="rId2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rgbClr val="99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60000"/>
        <a:buFontTx/>
        <a:buChar char="●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1pPr>
      <a:lvl2pPr marL="774700" marR="0" indent="-3175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p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2pPr>
      <a:lvl3pPr marL="1200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50000"/>
        <a:buFontTx/>
        <a:buChar char="■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3pPr>
      <a:lvl4pPr marL="1698171" marR="0" indent="-326571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–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4pPr>
      <a:lvl5pPr marL="2209800" marR="0" indent="-38100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5pPr>
      <a:lvl6pPr marL="25717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6pPr>
      <a:lvl7pPr marL="30289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7pPr>
      <a:lvl8pPr marL="34861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8pPr>
      <a:lvl9pPr marL="3943350" marR="0" indent="-285750" algn="l" defTabSz="914400" rtl="0" latinLnBrk="0">
        <a:lnSpc>
          <a:spcPct val="140000"/>
        </a:lnSpc>
        <a:spcBef>
          <a:spcPts val="0"/>
        </a:spcBef>
        <a:spcAft>
          <a:spcPts val="0"/>
        </a:spcAft>
        <a:buClr>
          <a:srgbClr val="808080"/>
        </a:buClr>
        <a:buSzPct val="100000"/>
        <a:buFontTx/>
        <a:buChar char="~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FrutigerNext LT Medium"/>
          <a:ea typeface="FrutigerNext LT Medium"/>
          <a:cs typeface="FrutigerNext LT Medium"/>
          <a:sym typeface="FrutigerNext LT Medium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标题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/>
              <a:t>2021-</a:t>
            </a:r>
            <a:r>
              <a:rPr lang="zh-CN" altLang="en-US" dirty="0"/>
              <a:t>服务端开发</a:t>
            </a:r>
            <a:endParaRPr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213" name="副标题 11"/>
          <p:cNvSpPr txBox="1">
            <a:spLocks noGrp="1"/>
          </p:cNvSpPr>
          <p:nvPr>
            <p:ph type="body" sz="quarter" idx="1"/>
          </p:nvPr>
        </p:nvSpPr>
        <p:spPr>
          <a:xfrm>
            <a:off x="1763687" y="3068959"/>
            <a:ext cx="5320682" cy="492444"/>
          </a:xfrm>
          <a:prstGeom prst="rect">
            <a:avLst/>
          </a:prstGeom>
        </p:spPr>
        <p:txBody>
          <a:bodyPr>
            <a:normAutofit fontScale="92500"/>
          </a:bodyPr>
          <a:lstStyle>
            <a:lvl1pPr>
              <a:defRPr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节  </a:t>
            </a:r>
            <a:r>
              <a:rPr lang="en-US" altLang="zh-CN" dirty="0">
                <a:sym typeface="FrutigerNext LT Medium"/>
              </a:rPr>
              <a:t>Web</a:t>
            </a:r>
            <a:r>
              <a:rPr lang="zh-CN" altLang="en-US" dirty="0">
                <a:sym typeface="FrutigerNext LT Medium"/>
              </a:rPr>
              <a:t>开发框架（</a:t>
            </a:r>
            <a:r>
              <a:rPr lang="en-US" altLang="zh-CN" dirty="0">
                <a:sym typeface="FrutigerNext LT Medium"/>
              </a:rPr>
              <a:t>MVC</a:t>
            </a:r>
            <a:r>
              <a:rPr lang="zh-CN" altLang="en-US" dirty="0">
                <a:sym typeface="FrutigerNext LT Medium"/>
              </a:rPr>
              <a:t>、控制器、视图渲染）</a:t>
            </a:r>
            <a:endParaRPr dirty="0">
              <a:latin typeface="黑体"/>
              <a:ea typeface="黑体"/>
              <a:cs typeface="黑体"/>
              <a:sym typeface="黑体"/>
            </a:endParaRPr>
          </a:p>
        </p:txBody>
      </p:sp>
    </p:spTree>
  </p:cSld>
  <p:clrMapOvr>
    <a:masterClrMapping/>
  </p:clrMapOvr>
  <p:transition spd="med" advClick="0" advTm="8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541238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1800" b="0" dirty="0">
                <a:latin typeface="黑体"/>
                <a:ea typeface="黑体"/>
                <a:cs typeface="黑体"/>
                <a:sym typeface="黑体"/>
              </a:rPr>
              <a:t>实现控制器</a:t>
            </a:r>
            <a:endParaRPr sz="1800" dirty="0"/>
          </a:p>
        </p:txBody>
      </p:sp>
      <p:sp>
        <p:nvSpPr>
          <p:cNvPr id="421" name="内容占位符 2"/>
          <p:cNvSpPr txBox="1"/>
          <p:nvPr/>
        </p:nvSpPr>
        <p:spPr>
          <a:xfrm>
            <a:off x="827584" y="1700808"/>
            <a:ext cx="7704635" cy="7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2000"/>
            </a:pP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@Controller</a:t>
            </a:r>
          </a:p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2000"/>
            </a:pPr>
            <a:r>
              <a:rPr lang="en-US" altLang="zh-CN" sz="1600" dirty="0" err="1">
                <a:latin typeface="黑体"/>
                <a:ea typeface="黑体"/>
                <a:cs typeface="黑体"/>
                <a:sym typeface="黑体"/>
              </a:rPr>
              <a:t>HomeController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35556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541238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1800" b="0" dirty="0">
                <a:latin typeface="黑体"/>
                <a:ea typeface="黑体"/>
                <a:cs typeface="黑体"/>
                <a:sym typeface="黑体"/>
              </a:rPr>
              <a:t>测试控制器</a:t>
            </a:r>
            <a:endParaRPr sz="1800" dirty="0"/>
          </a:p>
        </p:txBody>
      </p:sp>
      <p:sp>
        <p:nvSpPr>
          <p:cNvPr id="421" name="内容占位符 2"/>
          <p:cNvSpPr txBox="1"/>
          <p:nvPr/>
        </p:nvSpPr>
        <p:spPr>
          <a:xfrm>
            <a:off x="827584" y="1700808"/>
            <a:ext cx="7704635" cy="385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2000"/>
            </a:pPr>
            <a:r>
              <a:rPr lang="en-US" altLang="zh-CN" sz="1600" dirty="0" err="1">
                <a:latin typeface="黑体"/>
                <a:ea typeface="黑体"/>
                <a:cs typeface="黑体"/>
                <a:sym typeface="黑体"/>
              </a:rPr>
              <a:t>org.springframework.test.web.servlet.MockMvc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8275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404664"/>
            <a:ext cx="7632700" cy="58350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1800" b="0" dirty="0">
                <a:latin typeface="黑体"/>
                <a:ea typeface="黑体"/>
                <a:sym typeface="黑体"/>
              </a:rPr>
              <a:t>传递模型数据到视图中</a:t>
            </a:r>
            <a:endParaRPr sz="1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2D0FB6D-0B73-4B88-B6A6-18B16EB73333}"/>
              </a:ext>
            </a:extLst>
          </p:cNvPr>
          <p:cNvSpPr txBox="1"/>
          <p:nvPr/>
        </p:nvSpPr>
        <p:spPr>
          <a:xfrm>
            <a:off x="827584" y="1700808"/>
            <a:ext cx="7704635" cy="7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2000"/>
            </a:pPr>
            <a:r>
              <a:rPr lang="en-US" altLang="zh-CN" sz="1600">
                <a:latin typeface="黑体"/>
                <a:ea typeface="黑体"/>
                <a:cs typeface="黑体"/>
                <a:sym typeface="黑体"/>
              </a:rPr>
              <a:t>Model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2000"/>
            </a:pPr>
            <a:r>
              <a:rPr lang="zh-CN" altLang="en-US" sz="1600">
                <a:latin typeface="黑体"/>
                <a:ea typeface="黑体"/>
                <a:cs typeface="黑体"/>
                <a:sym typeface="黑体"/>
              </a:rPr>
              <a:t>逻辑视图名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91972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188640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1800" b="0" dirty="0">
                <a:latin typeface="黑体"/>
                <a:ea typeface="黑体"/>
                <a:sym typeface="黑体"/>
              </a:rPr>
              <a:t>获得请求的输入</a:t>
            </a:r>
            <a:endParaRPr sz="1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4B79BC3-3E29-4A7D-9153-FB9B90C901BE}"/>
              </a:ext>
            </a:extLst>
          </p:cNvPr>
          <p:cNvSpPr txBox="1">
            <a:spLocks/>
          </p:cNvSpPr>
          <p:nvPr/>
        </p:nvSpPr>
        <p:spPr>
          <a:xfrm>
            <a:off x="827584" y="1340768"/>
            <a:ext cx="7992888" cy="309634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查询参数（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Query Parameter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）  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?max=34   @</a:t>
            </a:r>
            <a:r>
              <a:rPr lang="en-US" altLang="zh-CN" sz="1600" dirty="0" err="1">
                <a:latin typeface="黑体"/>
                <a:ea typeface="黑体"/>
                <a:cs typeface="黑体"/>
                <a:sym typeface="黑体"/>
              </a:rPr>
              <a:t>RequestParam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(“max”)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路径参数（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Path Variable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）   占位符，“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/{name}”  @</a:t>
            </a:r>
            <a:r>
              <a:rPr lang="en-US" altLang="zh-CN" sz="1600" dirty="0" err="1">
                <a:latin typeface="黑体"/>
                <a:ea typeface="黑体"/>
                <a:cs typeface="黑体"/>
                <a:sym typeface="黑体"/>
              </a:rPr>
              <a:t>PathVariable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(“name”)</a:t>
            </a:r>
          </a:p>
          <a:p>
            <a:pPr>
              <a:buClr>
                <a:srgbClr val="777777"/>
              </a:buClr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表单参数（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Form Parameter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）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参数名与对象字段名相同</a:t>
            </a:r>
          </a:p>
        </p:txBody>
      </p:sp>
    </p:spTree>
    <p:extLst>
      <p:ext uri="{BB962C8B-B14F-4D97-AF65-F5344CB8AC3E}">
        <p14:creationId xmlns:p14="http://schemas.microsoft.com/office/powerpoint/2010/main" val="100830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188640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1800" b="0" dirty="0">
                <a:latin typeface="黑体"/>
                <a:ea typeface="黑体"/>
                <a:sym typeface="黑体"/>
              </a:rPr>
              <a:t>校验表单</a:t>
            </a:r>
            <a:endParaRPr sz="1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69A079A-3A35-495F-9F04-73621C47FEE2}"/>
              </a:ext>
            </a:extLst>
          </p:cNvPr>
          <p:cNvSpPr txBox="1">
            <a:spLocks/>
          </p:cNvSpPr>
          <p:nvPr/>
        </p:nvSpPr>
        <p:spPr>
          <a:xfrm>
            <a:off x="899592" y="1484784"/>
            <a:ext cx="6480720" cy="230425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Java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校验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API(Java Validation API)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@</a:t>
            </a:r>
            <a:r>
              <a:rPr lang="en-US" altLang="zh-CN" sz="1600" dirty="0" err="1">
                <a:latin typeface="黑体"/>
                <a:ea typeface="黑体"/>
                <a:cs typeface="黑体"/>
                <a:sym typeface="黑体"/>
              </a:rPr>
              <a:t>NotNull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@Size</a:t>
            </a: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 dirty="0">
                <a:latin typeface="黑体"/>
                <a:ea typeface="黑体"/>
                <a:sym typeface="Calibri"/>
              </a:rPr>
              <a:t>@Valid</a:t>
            </a:r>
            <a:r>
              <a:rPr lang="en-US" altLang="zh-CN" sz="1600" dirty="0">
                <a:sym typeface="Calibri"/>
              </a:rPr>
              <a:t> 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>
              <a:buClr>
                <a:srgbClr val="777777"/>
              </a:buClr>
              <a:defRPr sz="2000"/>
            </a:pPr>
            <a:endParaRPr lang="zh-CN" altLang="en-US" sz="16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8307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6F8AB-1A6C-44EF-89D0-62A33EAF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前、后端不分离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8980DB-C660-4987-ADAE-1215ACE74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44824"/>
            <a:ext cx="77819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1393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6F8AB-1A6C-44EF-89D0-62A33EAF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前、后端分离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644A0E-2D9C-4397-9D2A-5E486CAF1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412776"/>
            <a:ext cx="75628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3793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332656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 dirty="0">
                <a:latin typeface="黑体"/>
                <a:ea typeface="黑体"/>
                <a:sym typeface="黑体"/>
              </a:rPr>
              <a:t>作业</a:t>
            </a:r>
            <a:endParaRPr dirty="0"/>
          </a:p>
        </p:txBody>
      </p:sp>
      <p:sp>
        <p:nvSpPr>
          <p:cNvPr id="421" name="内容占位符 2"/>
          <p:cNvSpPr txBox="1"/>
          <p:nvPr/>
        </p:nvSpPr>
        <p:spPr>
          <a:xfrm>
            <a:off x="899592" y="1427659"/>
            <a:ext cx="7704635" cy="88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2000"/>
            </a:pPr>
            <a:r>
              <a:rPr lang="zh-CN" altLang="en-US" sz="2000">
                <a:latin typeface="黑体"/>
                <a:ea typeface="黑体"/>
                <a:cs typeface="黑体"/>
                <a:sym typeface="黑体"/>
              </a:rPr>
              <a:t>将</a:t>
            </a:r>
            <a:r>
              <a:rPr lang="en-US" altLang="zh-CN" sz="2000">
                <a:latin typeface="黑体"/>
                <a:ea typeface="黑体"/>
                <a:cs typeface="黑体"/>
                <a:sym typeface="黑体"/>
              </a:rPr>
              <a:t>section4-e</a:t>
            </a:r>
            <a:r>
              <a:rPr lang="zh-CN" altLang="en-US" sz="2000">
                <a:latin typeface="黑体"/>
                <a:ea typeface="黑体"/>
                <a:cs typeface="黑体"/>
                <a:sym typeface="黑体"/>
              </a:rPr>
              <a:t>的项目去除</a:t>
            </a:r>
            <a:r>
              <a:rPr lang="en-US" altLang="zh-CN" sz="2000">
                <a:latin typeface="黑体"/>
                <a:ea typeface="黑体"/>
                <a:cs typeface="黑体"/>
                <a:sym typeface="黑体"/>
              </a:rPr>
              <a:t>xml</a:t>
            </a:r>
            <a:r>
              <a:rPr lang="zh-CN" altLang="en-US" sz="2000">
                <a:latin typeface="黑体"/>
                <a:ea typeface="黑体"/>
                <a:cs typeface="黑体"/>
                <a:sym typeface="黑体"/>
              </a:rPr>
              <a:t>配置，使用</a:t>
            </a:r>
            <a:r>
              <a:rPr lang="en-US" altLang="zh-CN"/>
              <a:t>WebApplicationInitializer</a:t>
            </a:r>
            <a:endParaRPr lang="en-US" altLang="zh-CN" sz="2000" dirty="0">
              <a:latin typeface="黑体"/>
              <a:ea typeface="黑体"/>
              <a:cs typeface="黑体"/>
              <a:sym typeface="黑体"/>
            </a:endParaRPr>
          </a:p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2000"/>
            </a:pPr>
            <a:r>
              <a:rPr lang="zh-CN" altLang="en-US" sz="2000">
                <a:latin typeface="黑体"/>
                <a:ea typeface="黑体"/>
                <a:cs typeface="黑体"/>
                <a:sym typeface="黑体"/>
              </a:rPr>
              <a:t>提交</a:t>
            </a:r>
            <a:r>
              <a:rPr lang="zh-CN" altLang="en-US" sz="2000">
                <a:latin typeface="黑体"/>
                <a:ea typeface="黑体"/>
                <a:cs typeface="黑体"/>
                <a:sym typeface="Wingdings" panose="05000000000000000000" pitchFamily="2" charset="2"/>
              </a:rPr>
              <a:t>：源代码</a:t>
            </a:r>
            <a:r>
              <a:rPr lang="en-US" altLang="zh-CN" sz="2000">
                <a:latin typeface="黑体"/>
                <a:ea typeface="黑体"/>
                <a:cs typeface="黑体"/>
                <a:sym typeface="Wingdings" panose="05000000000000000000" pitchFamily="2" charset="2"/>
              </a:rPr>
              <a:t>,</a:t>
            </a:r>
            <a:r>
              <a:rPr lang="zh-CN" altLang="en-US" sz="2000">
                <a:latin typeface="黑体"/>
                <a:ea typeface="黑体"/>
                <a:cs typeface="黑体"/>
                <a:sym typeface="Wingdings" panose="05000000000000000000" pitchFamily="2" charset="2"/>
              </a:rPr>
              <a:t>注意去除</a:t>
            </a:r>
            <a:r>
              <a:rPr lang="en-US" altLang="zh-CN" sz="2000">
                <a:latin typeface="黑体"/>
                <a:ea typeface="黑体"/>
                <a:cs typeface="黑体"/>
                <a:sym typeface="Wingdings" panose="05000000000000000000" pitchFamily="2" charset="2"/>
              </a:rPr>
              <a:t>target</a:t>
            </a:r>
            <a:endParaRPr lang="en-US" altLang="zh-CN" sz="20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1295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Box 1"/>
          <p:cNvSpPr txBox="1"/>
          <p:nvPr/>
        </p:nvSpPr>
        <p:spPr>
          <a:xfrm>
            <a:off x="3635895" y="2708919"/>
            <a:ext cx="1656185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00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谢谢！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332656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sym typeface="黑体"/>
              </a:rPr>
              <a:t>文件上传</a:t>
            </a:r>
            <a:endParaRPr dirty="0"/>
          </a:p>
        </p:txBody>
      </p:sp>
      <p:sp>
        <p:nvSpPr>
          <p:cNvPr id="421" name="内容占位符 2"/>
          <p:cNvSpPr txBox="1"/>
          <p:nvPr/>
        </p:nvSpPr>
        <p:spPr>
          <a:xfrm>
            <a:off x="899592" y="1427659"/>
            <a:ext cx="7704635" cy="3474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40000"/>
              </a:lnSpc>
              <a:buClr>
                <a:srgbClr val="777777"/>
              </a:buClr>
              <a:buSzPct val="60000"/>
              <a:defRPr sz="2000"/>
            </a:pPr>
            <a:r>
              <a:rPr lang="zh-CN" altLang="en-US" sz="2000">
                <a:latin typeface="黑体"/>
                <a:ea typeface="黑体"/>
                <a:cs typeface="黑体"/>
                <a:sym typeface="黑体"/>
              </a:rPr>
              <a:t>（</a:t>
            </a:r>
            <a:r>
              <a:rPr lang="en-US" altLang="zh-CN" sz="2000">
                <a:latin typeface="黑体"/>
                <a:ea typeface="黑体"/>
                <a:cs typeface="黑体"/>
                <a:sym typeface="黑体"/>
              </a:rPr>
              <a:t>1</a:t>
            </a:r>
            <a:r>
              <a:rPr lang="zh-CN" altLang="en-US" sz="2000">
                <a:latin typeface="黑体"/>
                <a:ea typeface="黑体"/>
                <a:cs typeface="黑体"/>
                <a:sym typeface="黑体"/>
              </a:rPr>
              <a:t>）</a:t>
            </a:r>
            <a:r>
              <a:rPr lang="en-US" altLang="zh-CN" sz="2000">
                <a:latin typeface="黑体"/>
                <a:ea typeface="黑体"/>
                <a:cs typeface="黑体"/>
                <a:sym typeface="黑体"/>
              </a:rPr>
              <a:t>AbstractAnnotationConfigDispatcherServletInitializer</a:t>
            </a:r>
          </a:p>
          <a:p>
            <a:pPr>
              <a:lnSpc>
                <a:spcPct val="140000"/>
              </a:lnSpc>
              <a:buClr>
                <a:srgbClr val="777777"/>
              </a:buClr>
              <a:buSzPct val="60000"/>
              <a:defRPr sz="2000"/>
            </a:pPr>
            <a:r>
              <a:rPr lang="en-US" altLang="zh-CN" sz="2000">
                <a:latin typeface="黑体"/>
                <a:ea typeface="黑体"/>
                <a:cs typeface="黑体"/>
                <a:sym typeface="黑体"/>
              </a:rPr>
              <a:t>registration.setMultipartConfig(</a:t>
            </a:r>
          </a:p>
          <a:p>
            <a:pPr>
              <a:lnSpc>
                <a:spcPct val="140000"/>
              </a:lnSpc>
              <a:buClr>
                <a:srgbClr val="777777"/>
              </a:buClr>
              <a:buSzPct val="60000"/>
              <a:defRPr sz="2000"/>
            </a:pPr>
            <a:r>
              <a:rPr lang="en-US" altLang="zh-CN" sz="2000">
                <a:latin typeface="黑体"/>
                <a:ea typeface="黑体"/>
                <a:cs typeface="黑体"/>
                <a:sym typeface="黑体"/>
              </a:rPr>
              <a:t>                new MultipartConfigElement</a:t>
            </a:r>
          </a:p>
          <a:p>
            <a:pPr>
              <a:lnSpc>
                <a:spcPct val="140000"/>
              </a:lnSpc>
              <a:buClr>
                <a:srgbClr val="777777"/>
              </a:buClr>
              <a:buSzPct val="60000"/>
              <a:defRPr sz="2000"/>
            </a:pPr>
            <a:r>
              <a:rPr lang="zh-CN" altLang="en-US" sz="2000">
                <a:latin typeface="黑体"/>
                <a:ea typeface="黑体"/>
                <a:cs typeface="黑体"/>
                <a:sym typeface="黑体"/>
              </a:rPr>
              <a:t>（</a:t>
            </a:r>
            <a:r>
              <a:rPr lang="en-US" altLang="zh-CN" sz="2000">
                <a:latin typeface="黑体"/>
                <a:ea typeface="黑体"/>
                <a:cs typeface="黑体"/>
                <a:sym typeface="黑体"/>
              </a:rPr>
              <a:t>2</a:t>
            </a:r>
            <a:r>
              <a:rPr lang="zh-CN" altLang="en-US" sz="2000">
                <a:latin typeface="黑体"/>
                <a:ea typeface="黑体"/>
                <a:cs typeface="黑体"/>
                <a:sym typeface="黑体"/>
              </a:rPr>
              <a:t>）</a:t>
            </a:r>
            <a:r>
              <a:rPr lang="en-US" altLang="zh-CN" sz="2000">
                <a:latin typeface="黑体"/>
                <a:ea typeface="黑体"/>
                <a:cs typeface="黑体"/>
                <a:sym typeface="黑体"/>
              </a:rPr>
              <a:t>WebMvcConfigurerAdapter</a:t>
            </a:r>
          </a:p>
          <a:p>
            <a:pPr>
              <a:lnSpc>
                <a:spcPct val="140000"/>
              </a:lnSpc>
              <a:buClr>
                <a:srgbClr val="777777"/>
              </a:buClr>
              <a:buSzPct val="60000"/>
              <a:defRPr sz="2000"/>
            </a:pPr>
            <a:r>
              <a:rPr lang="en-US" altLang="zh-CN" sz="2000">
                <a:latin typeface="黑体"/>
                <a:ea typeface="黑体"/>
                <a:cs typeface="黑体"/>
                <a:sym typeface="黑体"/>
              </a:rPr>
              <a:t>StandardServletMultipartResolver</a:t>
            </a:r>
          </a:p>
          <a:p>
            <a:pPr>
              <a:lnSpc>
                <a:spcPct val="140000"/>
              </a:lnSpc>
              <a:buClr>
                <a:srgbClr val="777777"/>
              </a:buClr>
              <a:buSzPct val="60000"/>
              <a:defRPr sz="2000"/>
            </a:pPr>
            <a:r>
              <a:rPr lang="zh-CN" altLang="en-US" sz="2000">
                <a:latin typeface="黑体"/>
                <a:ea typeface="黑体"/>
                <a:cs typeface="黑体"/>
                <a:sym typeface="黑体"/>
              </a:rPr>
              <a:t>（</a:t>
            </a:r>
            <a:r>
              <a:rPr lang="en-US" altLang="zh-CN" sz="2000">
                <a:latin typeface="黑体"/>
                <a:ea typeface="黑体"/>
                <a:cs typeface="黑体"/>
                <a:sym typeface="黑体"/>
              </a:rPr>
              <a:t>3</a:t>
            </a:r>
            <a:r>
              <a:rPr lang="zh-CN" altLang="en-US" sz="2000">
                <a:latin typeface="黑体"/>
                <a:ea typeface="黑体"/>
                <a:cs typeface="黑体"/>
                <a:sym typeface="黑体"/>
              </a:rPr>
              <a:t>）控制器：</a:t>
            </a:r>
            <a:r>
              <a:rPr lang="en-US" altLang="zh-CN" sz="2000">
                <a:latin typeface="黑体"/>
                <a:ea typeface="黑体"/>
                <a:cs typeface="黑体"/>
                <a:sym typeface="黑体"/>
              </a:rPr>
              <a:t>@RequestPart("file") MultipartFile file</a:t>
            </a:r>
          </a:p>
          <a:p>
            <a:pPr>
              <a:lnSpc>
                <a:spcPct val="140000"/>
              </a:lnSpc>
              <a:buClr>
                <a:srgbClr val="777777"/>
              </a:buClr>
              <a:buSzPct val="60000"/>
              <a:defRPr sz="2000"/>
            </a:pPr>
            <a:r>
              <a:rPr lang="zh-CN" altLang="en-US" sz="2000">
                <a:latin typeface="黑体"/>
                <a:ea typeface="黑体"/>
                <a:cs typeface="黑体"/>
                <a:sym typeface="黑体"/>
              </a:rPr>
              <a:t>（</a:t>
            </a:r>
            <a:r>
              <a:rPr lang="en-US" altLang="zh-CN" sz="2000">
                <a:latin typeface="黑体"/>
                <a:ea typeface="黑体"/>
                <a:cs typeface="黑体"/>
                <a:sym typeface="黑体"/>
              </a:rPr>
              <a:t>4</a:t>
            </a:r>
            <a:r>
              <a:rPr lang="zh-CN" altLang="en-US" sz="2000">
                <a:latin typeface="黑体"/>
                <a:ea typeface="黑体"/>
                <a:cs typeface="黑体"/>
                <a:sym typeface="黑体"/>
              </a:rPr>
              <a:t>）页面指定表单格式：</a:t>
            </a:r>
            <a:r>
              <a:rPr lang="en-US" altLang="zh-CN" sz="2000">
                <a:latin typeface="黑体"/>
                <a:ea typeface="黑体"/>
                <a:cs typeface="黑体"/>
                <a:sym typeface="黑体"/>
              </a:rPr>
              <a:t>multipart/form-data</a:t>
            </a:r>
          </a:p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2000"/>
            </a:pPr>
            <a:endParaRPr lang="en-US" altLang="zh-CN" sz="20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46709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3"/>
          <p:cNvSpPr txBox="1">
            <a:spLocks noGrp="1"/>
          </p:cNvSpPr>
          <p:nvPr>
            <p:ph type="body" idx="1"/>
          </p:nvPr>
        </p:nvSpPr>
        <p:spPr>
          <a:xfrm>
            <a:off x="1331640" y="1340768"/>
            <a:ext cx="7056710" cy="4482183"/>
          </a:xfrm>
          <a:prstGeom prst="rect">
            <a:avLst/>
          </a:prstGeom>
        </p:spPr>
        <p:txBody>
          <a:bodyPr/>
          <a:lstStyle/>
          <a:p>
            <a:pPr>
              <a:buSzTx/>
              <a:buFont typeface="Wingdings"/>
              <a:buNone/>
              <a:defRPr sz="2400"/>
            </a:pPr>
            <a:r>
              <a:rPr dirty="0"/>
              <a:t>1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跟踪</a:t>
            </a:r>
            <a:r>
              <a:rPr lang="en-US" dirty="0">
                <a:latin typeface="黑体"/>
                <a:ea typeface="黑体"/>
                <a:cs typeface="黑体"/>
                <a:sym typeface="黑体"/>
              </a:rPr>
              <a:t>Spring MVC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的请求</a:t>
            </a:r>
            <a:endParaRPr dirty="0">
              <a:latin typeface="黑体"/>
              <a:ea typeface="黑体"/>
              <a:cs typeface="黑体"/>
              <a:sym typeface="黑体"/>
            </a:endParaRPr>
          </a:p>
          <a:p>
            <a:pPr>
              <a:buSzTx/>
              <a:buFont typeface="Wingdings"/>
              <a:buNone/>
              <a:defRPr sz="2400"/>
            </a:pPr>
            <a:r>
              <a:rPr dirty="0"/>
              <a:t>2</a:t>
            </a:r>
            <a:r>
              <a:rPr dirty="0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en-US" dirty="0">
                <a:latin typeface="黑体"/>
                <a:ea typeface="黑体"/>
                <a:cs typeface="黑体"/>
                <a:sym typeface="黑体"/>
              </a:rPr>
              <a:t>DispatchServlet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配置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SzTx/>
              <a:buFont typeface="Wingdings"/>
              <a:buNone/>
              <a:defRPr sz="24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3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、实现控制器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SzTx/>
              <a:buFont typeface="Wingdings"/>
              <a:buNone/>
              <a:defRPr sz="24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4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、测试控制器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SzTx/>
              <a:buFont typeface="Wingdings"/>
              <a:buNone/>
              <a:defRPr sz="24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5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、获得请求的输入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>
              <a:buSzTx/>
              <a:buFont typeface="Wingdings"/>
              <a:buNone/>
              <a:defRPr sz="24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6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lang="zh-CN" altLang="en-US" sz="2400" dirty="0">
                <a:latin typeface="黑体"/>
                <a:ea typeface="黑体"/>
                <a:sym typeface="黑体"/>
              </a:rPr>
              <a:t>表单校验</a:t>
            </a:r>
            <a:endParaRPr lang="en-US" altLang="zh-CN" sz="2400" dirty="0">
              <a:latin typeface="黑体"/>
              <a:ea typeface="黑体"/>
              <a:sym typeface="黑体"/>
            </a:endParaRPr>
          </a:p>
          <a:p>
            <a:pPr>
              <a:buSzTx/>
              <a:buFont typeface="Wingdings"/>
              <a:buNone/>
              <a:defRPr sz="2400"/>
            </a:pPr>
            <a:r>
              <a:rPr lang="en-US" altLang="zh-CN" sz="2400" dirty="0">
                <a:latin typeface="黑体"/>
                <a:ea typeface="黑体"/>
                <a:cs typeface="黑体"/>
                <a:sym typeface="黑体"/>
              </a:rPr>
              <a:t>7</a:t>
            </a:r>
            <a:r>
              <a:rPr lang="zh-CN" altLang="en-US" sz="2400" dirty="0">
                <a:latin typeface="黑体"/>
                <a:ea typeface="黑体"/>
                <a:cs typeface="黑体"/>
                <a:sym typeface="黑体"/>
              </a:rPr>
              <a:t>、作业</a:t>
            </a:r>
            <a:endParaRPr lang="zh-CN" altLang="en-US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216" name="矩形 23"/>
          <p:cNvSpPr txBox="1"/>
          <p:nvPr/>
        </p:nvSpPr>
        <p:spPr>
          <a:xfrm>
            <a:off x="1259632" y="404664"/>
            <a:ext cx="6984630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defTabSz="801687">
              <a:defRPr sz="3600">
                <a:solidFill>
                  <a:srgbClr val="990000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>
              <a:defRPr b="1"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pPr>
            <a:r>
              <a:rPr b="0" dirty="0" err="1">
                <a:latin typeface="黑体"/>
                <a:ea typeface="黑体"/>
                <a:cs typeface="黑体"/>
                <a:sym typeface="黑体"/>
              </a:rPr>
              <a:t>内容</a:t>
            </a:r>
            <a:endParaRPr b="0" dirty="0">
              <a:latin typeface="黑体"/>
              <a:ea typeface="黑体"/>
              <a:cs typeface="黑体"/>
              <a:sym typeface="黑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332656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sym typeface="黑体"/>
              </a:rPr>
              <a:t>抛异常与响应状态关联</a:t>
            </a:r>
            <a:endParaRPr dirty="0"/>
          </a:p>
        </p:txBody>
      </p:sp>
      <p:sp>
        <p:nvSpPr>
          <p:cNvPr id="421" name="内容占位符 2"/>
          <p:cNvSpPr txBox="1"/>
          <p:nvPr/>
        </p:nvSpPr>
        <p:spPr>
          <a:xfrm>
            <a:off x="899592" y="1427659"/>
            <a:ext cx="7704635" cy="1289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just"/>
            <a:r>
              <a:rPr lang="en-US" altLang="zh-CN" sz="1800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@ResponseStatus</a:t>
            </a:r>
            <a:r>
              <a:rPr lang="en-US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(value = HttpStatus.NOT_FOUND, reason = "Spittle Not Found")</a:t>
            </a:r>
            <a:endParaRPr lang="zh-CN" altLang="zh-CN" sz="1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public class SpittleNotFoundException extends RuntimeException {</a:t>
            </a:r>
            <a:endParaRPr lang="zh-CN" altLang="zh-CN" sz="1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2000"/>
            </a:pPr>
            <a:endParaRPr lang="en-US" altLang="zh-CN" sz="20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77717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332656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sym typeface="黑体"/>
              </a:rPr>
              <a:t>异常与响应页面的关联</a:t>
            </a:r>
            <a:endParaRPr lang="zh-CN" altLang="en-US" dirty="0"/>
          </a:p>
        </p:txBody>
      </p:sp>
      <p:sp>
        <p:nvSpPr>
          <p:cNvPr id="421" name="内容占位符 2"/>
          <p:cNvSpPr txBox="1"/>
          <p:nvPr/>
        </p:nvSpPr>
        <p:spPr>
          <a:xfrm>
            <a:off x="899592" y="1427659"/>
            <a:ext cx="7704635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just"/>
            <a:r>
              <a:rPr lang="en-US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@ExceptionHandler</a:t>
            </a:r>
            <a:r>
              <a:rPr lang="en-US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(DuplicateSpittleException.class)</a:t>
            </a:r>
            <a:endParaRPr lang="zh-CN" altLang="zh-CN" sz="1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public String handleNotFound() {</a:t>
            </a:r>
            <a:endParaRPr lang="zh-CN" altLang="zh-CN" sz="1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return "error/duplicate";</a:t>
            </a:r>
            <a:endParaRPr lang="zh-CN" altLang="zh-CN" sz="1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}</a:t>
            </a:r>
            <a:endParaRPr lang="en-US" altLang="zh-CN" sz="20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20284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332656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sym typeface="黑体"/>
              </a:rPr>
              <a:t>为控制器添加通知</a:t>
            </a:r>
            <a:endParaRPr lang="zh-CN" altLang="en-US" dirty="0"/>
          </a:p>
        </p:txBody>
      </p:sp>
      <p:sp>
        <p:nvSpPr>
          <p:cNvPr id="421" name="内容占位符 2"/>
          <p:cNvSpPr txBox="1"/>
          <p:nvPr/>
        </p:nvSpPr>
        <p:spPr>
          <a:xfrm>
            <a:off x="899592" y="1427659"/>
            <a:ext cx="7704635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l"/>
            <a:r>
              <a:rPr lang="en-US" altLang="zh-CN" sz="1600" b="0" i="0">
                <a:solidFill>
                  <a:srgbClr val="24292E"/>
                </a:solidFill>
                <a:effectLst/>
                <a:latin typeface="-apple-system"/>
              </a:rPr>
              <a:t>@ControllerAdvice</a:t>
            </a:r>
          </a:p>
          <a:p>
            <a:pPr algn="l"/>
            <a:r>
              <a:rPr lang="en-US" altLang="zh-CN" sz="1600" b="0" i="0">
                <a:solidFill>
                  <a:srgbClr val="24292E"/>
                </a:solidFill>
                <a:effectLst/>
                <a:latin typeface="-apple-system"/>
              </a:rPr>
              <a:t>public class AppWideExceptionHandler {</a:t>
            </a:r>
          </a:p>
          <a:p>
            <a:pPr algn="l"/>
            <a:r>
              <a:rPr lang="en-US" altLang="zh-CN" sz="1600" b="0" i="0">
                <a:solidFill>
                  <a:srgbClr val="24292E"/>
                </a:solidFill>
                <a:effectLst/>
                <a:latin typeface="-apple-system"/>
              </a:rPr>
              <a:t>@ExceptionHandler(DuplicateSpittleException.class) public String handleNotFound() { return "error/duplicate"; }</a:t>
            </a:r>
          </a:p>
          <a:p>
            <a:pPr algn="l"/>
            <a:r>
              <a:rPr lang="en-US" altLang="zh-CN" sz="1600" b="0" i="0">
                <a:solidFill>
                  <a:srgbClr val="24292E"/>
                </a:solidFill>
                <a:effectLst/>
                <a:latin typeface="-apple-system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954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4" y="332656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b="0">
                <a:latin typeface="黑体"/>
                <a:ea typeface="黑体"/>
                <a:sym typeface="黑体"/>
              </a:rPr>
              <a:t>跨重定向请求传递数据</a:t>
            </a:r>
            <a:endParaRPr lang="zh-CN" altLang="en-US" dirty="0"/>
          </a:p>
        </p:txBody>
      </p:sp>
      <p:sp>
        <p:nvSpPr>
          <p:cNvPr id="421" name="内容占位符 2"/>
          <p:cNvSpPr txBox="1"/>
          <p:nvPr/>
        </p:nvSpPr>
        <p:spPr>
          <a:xfrm>
            <a:off x="899592" y="1427659"/>
            <a:ext cx="7704635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just"/>
            <a:endParaRPr lang="en-US" altLang="zh-CN" sz="2400" kern="100">
              <a:latin typeface="Times New Roman" panose="02020603050405020304" pitchFamily="18" charset="0"/>
              <a:ea typeface="宋体" panose="02010600030101010101" pitchFamily="2" charset="-122"/>
              <a:cs typeface="黑体"/>
              <a:sym typeface="黑体"/>
            </a:endParaRPr>
          </a:p>
          <a:p>
            <a:pPr algn="just"/>
            <a:r>
              <a:rPr lang="zh-CN" altLang="en-US" sz="24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黑体"/>
                <a:sym typeface="黑体"/>
              </a:rPr>
              <a:t>请自学第</a:t>
            </a:r>
            <a:r>
              <a:rPr lang="en-US" altLang="zh-CN" sz="24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黑体"/>
                <a:sym typeface="黑体"/>
              </a:rPr>
              <a:t>7</a:t>
            </a:r>
            <a:r>
              <a:rPr lang="zh-CN" altLang="en-US" sz="2400" kern="1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黑体"/>
                <a:sym typeface="黑体"/>
              </a:rPr>
              <a:t>章</a:t>
            </a:r>
            <a:endParaRPr lang="en-US" altLang="zh-CN" sz="2400" dirty="0">
              <a:solidFill>
                <a:srgbClr val="FF0000"/>
              </a:solidFill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3326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3"/>
          <p:cNvSpPr txBox="1">
            <a:spLocks noGrp="1"/>
          </p:cNvSpPr>
          <p:nvPr>
            <p:ph type="body" sz="quarter" idx="1"/>
          </p:nvPr>
        </p:nvSpPr>
        <p:spPr>
          <a:xfrm>
            <a:off x="660399" y="1124744"/>
            <a:ext cx="7929565" cy="1296146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C/S 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（</a:t>
            </a:r>
            <a:r>
              <a:t>Client/Server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）结构，客户机和服务器。</a:t>
            </a:r>
          </a:p>
          <a:p>
            <a:pPr>
              <a:defRPr sz="1800"/>
            </a:pPr>
            <a:r>
              <a:t>B/S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（</a:t>
            </a:r>
            <a:r>
              <a:t>Browser/Server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）结构，浏览器和服务器。</a:t>
            </a:r>
          </a:p>
          <a:p>
            <a:pPr>
              <a:defRPr sz="1800"/>
            </a:pPr>
            <a:r>
              <a:rPr>
                <a:latin typeface="黑体"/>
                <a:ea typeface="黑体"/>
                <a:cs typeface="黑体"/>
                <a:sym typeface="黑体"/>
              </a:rPr>
              <a:t>两层、三层、</a:t>
            </a:r>
            <a:r>
              <a:t>N</a:t>
            </a:r>
            <a:r>
              <a:rPr>
                <a:latin typeface="黑体"/>
                <a:ea typeface="黑体"/>
                <a:cs typeface="黑体"/>
                <a:sym typeface="黑体"/>
              </a:rPr>
              <a:t>层架构。</a:t>
            </a:r>
          </a:p>
        </p:txBody>
      </p:sp>
      <p:sp>
        <p:nvSpPr>
          <p:cNvPr id="219" name="Rectangle 2"/>
          <p:cNvSpPr txBox="1"/>
          <p:nvPr/>
        </p:nvSpPr>
        <p:spPr>
          <a:xfrm>
            <a:off x="395536" y="280222"/>
            <a:ext cx="7030536" cy="65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0068" tIns="40068" rIns="40068" bIns="40068" anchor="ctr">
            <a:spAutoFit/>
          </a:bodyPr>
          <a:lstStyle/>
          <a:p>
            <a:pPr defTabSz="801687">
              <a:defRPr sz="3200" b="1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0" dirty="0" err="1">
                <a:latin typeface="黑体"/>
                <a:ea typeface="黑体"/>
                <a:cs typeface="黑体"/>
                <a:sym typeface="黑体"/>
              </a:rPr>
              <a:t>软件体系结构（</a:t>
            </a:r>
            <a:r>
              <a:rPr dirty="0" err="1"/>
              <a:t>C</a:t>
            </a:r>
            <a:r>
              <a:rPr dirty="0"/>
              <a:t>/S</a:t>
            </a:r>
            <a:r>
              <a:rPr b="0" dirty="0">
                <a:latin typeface="黑体"/>
                <a:ea typeface="黑体"/>
                <a:cs typeface="黑体"/>
                <a:sym typeface="黑体"/>
              </a:rPr>
              <a:t>、</a:t>
            </a:r>
            <a:r>
              <a:rPr dirty="0"/>
              <a:t>B/S</a:t>
            </a:r>
            <a:r>
              <a:rPr b="0" dirty="0">
                <a:latin typeface="黑体"/>
                <a:ea typeface="黑体"/>
                <a:cs typeface="黑体"/>
                <a:sym typeface="黑体"/>
              </a:rPr>
              <a:t>）</a:t>
            </a:r>
          </a:p>
        </p:txBody>
      </p:sp>
      <p:pic>
        <p:nvPicPr>
          <p:cNvPr id="220" name="Picture 2" descr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2996951"/>
            <a:ext cx="3817012" cy="20882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Picture 4" descr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2924943"/>
            <a:ext cx="3053227" cy="2160241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TextBox 34"/>
          <p:cNvSpPr txBox="1"/>
          <p:nvPr/>
        </p:nvSpPr>
        <p:spPr>
          <a:xfrm>
            <a:off x="1403648" y="5301207"/>
            <a:ext cx="18002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Client/Server</a:t>
            </a:r>
          </a:p>
        </p:txBody>
      </p:sp>
      <p:sp>
        <p:nvSpPr>
          <p:cNvPr id="223" name="TextBox 35"/>
          <p:cNvSpPr txBox="1"/>
          <p:nvPr/>
        </p:nvSpPr>
        <p:spPr>
          <a:xfrm>
            <a:off x="5724128" y="5301207"/>
            <a:ext cx="180020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Browser/Server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标题 1"/>
          <p:cNvSpPr txBox="1">
            <a:spLocks noGrp="1"/>
          </p:cNvSpPr>
          <p:nvPr>
            <p:ph type="title"/>
          </p:nvPr>
        </p:nvSpPr>
        <p:spPr>
          <a:xfrm>
            <a:off x="755650" y="325438"/>
            <a:ext cx="7632700" cy="871538"/>
          </a:xfrm>
          <a:prstGeom prst="rect">
            <a:avLst/>
          </a:prstGeom>
        </p:spPr>
        <p:txBody>
          <a:bodyPr/>
          <a:lstStyle/>
          <a:p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第一节课的例子</a:t>
            </a:r>
            <a:endParaRPr b="0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230" name="矩形 3"/>
          <p:cNvSpPr/>
          <p:nvPr/>
        </p:nvSpPr>
        <p:spPr>
          <a:xfrm>
            <a:off x="5303837" y="2722563"/>
            <a:ext cx="1023358" cy="22842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9599" tIns="39599" rIns="39599" bIns="39599">
            <a:spAutoFit/>
          </a:bodyPr>
          <a:lstStyle>
            <a:lvl1pPr algn="ctr" defTabSz="801687">
              <a:defRPr sz="1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LoginLogDao</a:t>
            </a:r>
          </a:p>
        </p:txBody>
      </p:sp>
      <p:sp>
        <p:nvSpPr>
          <p:cNvPr id="231" name="矩形 5"/>
          <p:cNvSpPr/>
          <p:nvPr/>
        </p:nvSpPr>
        <p:spPr>
          <a:xfrm>
            <a:off x="5341937" y="3116263"/>
            <a:ext cx="823913" cy="22842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9599" tIns="39599" rIns="39599" bIns="39599">
            <a:spAutoFit/>
          </a:bodyPr>
          <a:lstStyle>
            <a:lvl1pPr algn="ctr" defTabSz="801687">
              <a:defRPr sz="1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UserDao</a:t>
            </a:r>
          </a:p>
        </p:txBody>
      </p:sp>
      <p:sp>
        <p:nvSpPr>
          <p:cNvPr id="232" name="矩形 6"/>
          <p:cNvSpPr/>
          <p:nvPr/>
        </p:nvSpPr>
        <p:spPr>
          <a:xfrm>
            <a:off x="4078287" y="2722563"/>
            <a:ext cx="898757" cy="22842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9599" tIns="39599" rIns="39599" bIns="39599">
            <a:spAutoFit/>
          </a:bodyPr>
          <a:lstStyle>
            <a:lvl1pPr algn="ctr" defTabSz="801687">
              <a:defRPr sz="1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UserService</a:t>
            </a:r>
          </a:p>
        </p:txBody>
      </p:sp>
      <p:sp>
        <p:nvSpPr>
          <p:cNvPr id="233" name="矩形 7"/>
          <p:cNvSpPr/>
          <p:nvPr/>
        </p:nvSpPr>
        <p:spPr>
          <a:xfrm>
            <a:off x="2674938" y="2727324"/>
            <a:ext cx="1086973" cy="22842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9599" tIns="39599" rIns="39599" bIns="39599">
            <a:spAutoFit/>
          </a:bodyPr>
          <a:lstStyle>
            <a:lvl1pPr algn="ctr" defTabSz="801687">
              <a:defRPr sz="1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LoginController</a:t>
            </a:r>
          </a:p>
        </p:txBody>
      </p:sp>
      <p:sp>
        <p:nvSpPr>
          <p:cNvPr id="234" name="文本框 8"/>
          <p:cNvSpPr txBox="1"/>
          <p:nvPr/>
        </p:nvSpPr>
        <p:spPr>
          <a:xfrm>
            <a:off x="873831" y="2670493"/>
            <a:ext cx="115145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浏览器</a:t>
            </a:r>
          </a:p>
        </p:txBody>
      </p:sp>
      <p:sp>
        <p:nvSpPr>
          <p:cNvPr id="235" name="直接箭头连接符 10"/>
          <p:cNvSpPr/>
          <p:nvPr/>
        </p:nvSpPr>
        <p:spPr>
          <a:xfrm>
            <a:off x="6362699" y="2903538"/>
            <a:ext cx="760414" cy="52387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38" name="圆柱形 12"/>
          <p:cNvGrpSpPr/>
          <p:nvPr/>
        </p:nvGrpSpPr>
        <p:grpSpPr>
          <a:xfrm>
            <a:off x="7167562" y="2731824"/>
            <a:ext cx="908282" cy="1048103"/>
            <a:chOff x="0" y="0"/>
            <a:chExt cx="908280" cy="1048102"/>
          </a:xfrm>
        </p:grpSpPr>
        <p:sp>
          <p:nvSpPr>
            <p:cNvPr id="236" name="线条"/>
            <p:cNvSpPr/>
            <p:nvPr/>
          </p:nvSpPr>
          <p:spPr>
            <a:xfrm>
              <a:off x="0" y="0"/>
              <a:ext cx="908282" cy="592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801687"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37" name="数据库"/>
            <p:cNvSpPr txBox="1"/>
            <p:nvPr/>
          </p:nvSpPr>
          <p:spPr>
            <a:xfrm>
              <a:off x="1" y="148045"/>
              <a:ext cx="908280" cy="9000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9599" tIns="39599" rIns="39599" bIns="39599" numCol="1" anchor="t">
              <a:noAutofit/>
            </a:bodyPr>
            <a:lstStyle>
              <a:lvl1pPr defTabSz="801687">
                <a:defRPr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r>
                <a:rPr>
                  <a:latin typeface="宋体"/>
                  <a:ea typeface="宋体"/>
                  <a:cs typeface="宋体"/>
                  <a:sym typeface="宋体"/>
                </a:rPr>
                <a:t>数据库</a:t>
              </a:r>
            </a:p>
          </p:txBody>
        </p:sp>
      </p:grpSp>
      <p:sp>
        <p:nvSpPr>
          <p:cNvPr id="239" name="直接箭头连接符 14"/>
          <p:cNvSpPr/>
          <p:nvPr/>
        </p:nvSpPr>
        <p:spPr>
          <a:xfrm flipV="1">
            <a:off x="6300787" y="3141663"/>
            <a:ext cx="760413" cy="9048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0" name="直接连接符 17"/>
          <p:cNvSpPr/>
          <p:nvPr/>
        </p:nvSpPr>
        <p:spPr>
          <a:xfrm flipH="1">
            <a:off x="3923927" y="1663700"/>
            <a:ext cx="1" cy="2654301"/>
          </a:xfrm>
          <a:prstGeom prst="line">
            <a:avLst/>
          </a:prstGeom>
          <a:ln>
            <a:solidFill>
              <a:srgbClr val="FF292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1" name="直接连接符 18"/>
          <p:cNvSpPr/>
          <p:nvPr/>
        </p:nvSpPr>
        <p:spPr>
          <a:xfrm flipH="1">
            <a:off x="5097462" y="1628774"/>
            <a:ext cx="1" cy="2655889"/>
          </a:xfrm>
          <a:prstGeom prst="line">
            <a:avLst/>
          </a:prstGeom>
          <a:ln>
            <a:solidFill>
              <a:srgbClr val="FF292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2" name="直接连接符 19"/>
          <p:cNvSpPr/>
          <p:nvPr/>
        </p:nvSpPr>
        <p:spPr>
          <a:xfrm flipH="1">
            <a:off x="6361112" y="1663700"/>
            <a:ext cx="1" cy="2654301"/>
          </a:xfrm>
          <a:prstGeom prst="line">
            <a:avLst/>
          </a:prstGeom>
          <a:ln>
            <a:solidFill>
              <a:srgbClr val="FF292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3" name="直接连接符 20"/>
          <p:cNvSpPr/>
          <p:nvPr/>
        </p:nvSpPr>
        <p:spPr>
          <a:xfrm flipH="1">
            <a:off x="2411759" y="1663700"/>
            <a:ext cx="1" cy="2654301"/>
          </a:xfrm>
          <a:prstGeom prst="line">
            <a:avLst/>
          </a:prstGeom>
          <a:ln>
            <a:solidFill>
              <a:srgbClr val="FF2929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4" name="文本框 21"/>
          <p:cNvSpPr txBox="1"/>
          <p:nvPr/>
        </p:nvSpPr>
        <p:spPr>
          <a:xfrm>
            <a:off x="2809874" y="1782763"/>
            <a:ext cx="97003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控制层</a:t>
            </a:r>
          </a:p>
        </p:txBody>
      </p:sp>
      <p:sp>
        <p:nvSpPr>
          <p:cNvPr id="245" name="文本框 22"/>
          <p:cNvSpPr txBox="1"/>
          <p:nvPr/>
        </p:nvSpPr>
        <p:spPr>
          <a:xfrm>
            <a:off x="4102100" y="1792288"/>
            <a:ext cx="97395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业务层</a:t>
            </a:r>
          </a:p>
        </p:txBody>
      </p:sp>
      <p:sp>
        <p:nvSpPr>
          <p:cNvPr id="246" name="文本框 23"/>
          <p:cNvSpPr txBox="1"/>
          <p:nvPr/>
        </p:nvSpPr>
        <p:spPr>
          <a:xfrm>
            <a:off x="5364162" y="1792288"/>
            <a:ext cx="100803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DAO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层</a:t>
            </a:r>
          </a:p>
        </p:txBody>
      </p:sp>
      <p:sp>
        <p:nvSpPr>
          <p:cNvPr id="247" name="文本框 24"/>
          <p:cNvSpPr txBox="1"/>
          <p:nvPr/>
        </p:nvSpPr>
        <p:spPr>
          <a:xfrm>
            <a:off x="2733675" y="3762375"/>
            <a:ext cx="946150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@</a:t>
            </a:r>
            <a:r>
              <a:rPr sz="1000"/>
              <a:t>Controller</a:t>
            </a:r>
          </a:p>
        </p:txBody>
      </p:sp>
      <p:sp>
        <p:nvSpPr>
          <p:cNvPr id="248" name="文本框 25"/>
          <p:cNvSpPr txBox="1"/>
          <p:nvPr/>
        </p:nvSpPr>
        <p:spPr>
          <a:xfrm>
            <a:off x="4079875" y="3783012"/>
            <a:ext cx="94615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@</a:t>
            </a:r>
            <a:r>
              <a:rPr sz="1000"/>
              <a:t>Service</a:t>
            </a:r>
          </a:p>
        </p:txBody>
      </p:sp>
      <p:sp>
        <p:nvSpPr>
          <p:cNvPr id="249" name="文本框 26"/>
          <p:cNvSpPr txBox="1"/>
          <p:nvPr/>
        </p:nvSpPr>
        <p:spPr>
          <a:xfrm>
            <a:off x="5300662" y="3783012"/>
            <a:ext cx="94456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@</a:t>
            </a:r>
            <a:r>
              <a:rPr sz="1000"/>
              <a:t>Repository</a:t>
            </a:r>
          </a:p>
        </p:txBody>
      </p:sp>
      <p:sp>
        <p:nvSpPr>
          <p:cNvPr id="250" name="文本框 27"/>
          <p:cNvSpPr txBox="1"/>
          <p:nvPr/>
        </p:nvSpPr>
        <p:spPr>
          <a:xfrm>
            <a:off x="3900487" y="4779962"/>
            <a:ext cx="130492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@Component</a:t>
            </a:r>
          </a:p>
        </p:txBody>
      </p:sp>
      <p:sp>
        <p:nvSpPr>
          <p:cNvPr id="251" name="直接箭头连接符 28"/>
          <p:cNvSpPr/>
          <p:nvPr/>
        </p:nvSpPr>
        <p:spPr>
          <a:xfrm>
            <a:off x="1889124" y="2874963"/>
            <a:ext cx="782639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252" name="直接箭头连接符 31"/>
          <p:cNvCxnSpPr>
            <a:cxnSpLocks/>
            <a:stCxn id="233" idx="3"/>
            <a:endCxn id="232" idx="1"/>
          </p:cNvCxnSpPr>
          <p:nvPr/>
        </p:nvCxnSpPr>
        <p:spPr>
          <a:xfrm flipV="1">
            <a:off x="3761911" y="2836776"/>
            <a:ext cx="316376" cy="476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cxnSp>
        <p:nvCxnSpPr>
          <p:cNvPr id="253" name="直接箭头连接符 33"/>
          <p:cNvCxnSpPr>
            <a:cxnSpLocks/>
            <a:stCxn id="232" idx="3"/>
            <a:endCxn id="230" idx="1"/>
          </p:cNvCxnSpPr>
          <p:nvPr/>
        </p:nvCxnSpPr>
        <p:spPr>
          <a:xfrm>
            <a:off x="4977044" y="2836776"/>
            <a:ext cx="32679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</p:cxnSp>
      <p:sp>
        <p:nvSpPr>
          <p:cNvPr id="254" name="直接箭头连接符 35"/>
          <p:cNvSpPr/>
          <p:nvPr/>
        </p:nvSpPr>
        <p:spPr>
          <a:xfrm>
            <a:off x="4903787" y="2955925"/>
            <a:ext cx="396876" cy="23177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5" name="等腰三角形 1"/>
          <p:cNvSpPr/>
          <p:nvPr/>
        </p:nvSpPr>
        <p:spPr>
          <a:xfrm rot="14244212">
            <a:off x="4819650" y="4613274"/>
            <a:ext cx="242889" cy="185740"/>
          </a:xfrm>
          <a:prstGeom prst="triangl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801687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56" name="等腰三角形 28"/>
          <p:cNvSpPr/>
          <p:nvPr/>
        </p:nvSpPr>
        <p:spPr>
          <a:xfrm rot="10800000">
            <a:off x="4284663" y="4533900"/>
            <a:ext cx="242887" cy="187326"/>
          </a:xfrm>
          <a:prstGeom prst="triangl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801687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57" name="等腰三角形 29"/>
          <p:cNvSpPr/>
          <p:nvPr/>
        </p:nvSpPr>
        <p:spPr>
          <a:xfrm rot="8311537">
            <a:off x="3708400" y="4622799"/>
            <a:ext cx="242888" cy="185739"/>
          </a:xfrm>
          <a:prstGeom prst="triangl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801687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58" name="直接连接符 3"/>
          <p:cNvSpPr/>
          <p:nvPr/>
        </p:nvSpPr>
        <p:spPr>
          <a:xfrm flipH="1">
            <a:off x="5019674" y="4186237"/>
            <a:ext cx="641351" cy="4699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9" name="直接连接符 6"/>
          <p:cNvSpPr/>
          <p:nvPr/>
        </p:nvSpPr>
        <p:spPr>
          <a:xfrm>
            <a:off x="4378325" y="4106862"/>
            <a:ext cx="28576" cy="427038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0" name="直接连接符 8"/>
          <p:cNvSpPr/>
          <p:nvPr/>
        </p:nvSpPr>
        <p:spPr>
          <a:xfrm>
            <a:off x="3273425" y="4186237"/>
            <a:ext cx="495301" cy="46037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E9DE1-AFE4-4551-B530-CD0A7223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latin typeface="黑体"/>
                <a:ea typeface="黑体"/>
                <a:sym typeface="FrutigerNext LT Medium"/>
              </a:rPr>
              <a:t>跟踪</a:t>
            </a:r>
            <a:r>
              <a:rPr lang="en-US" altLang="zh-CN" b="0" dirty="0">
                <a:latin typeface="黑体"/>
                <a:ea typeface="黑体"/>
                <a:sym typeface="FrutigerNext LT Medium"/>
              </a:rPr>
              <a:t>Spring MVC</a:t>
            </a:r>
            <a:r>
              <a:rPr lang="zh-CN" altLang="en-US" b="0" dirty="0">
                <a:latin typeface="黑体"/>
                <a:ea typeface="黑体"/>
                <a:sym typeface="FrutigerNext LT Medium"/>
              </a:rPr>
              <a:t>的请求</a:t>
            </a:r>
          </a:p>
        </p:txBody>
      </p:sp>
      <p:pic>
        <p:nvPicPr>
          <p:cNvPr id="1026" name="Picture 2" descr="用户发出的一个request像快递员一样经过Spring MVC各组件，最后被转化成用户想要的结果">
            <a:extLst>
              <a:ext uri="{FF2B5EF4-FFF2-40B4-BE49-F238E27FC236}">
                <a16:creationId xmlns:a16="http://schemas.microsoft.com/office/drawing/2014/main" id="{394ECF5F-F2B8-403A-8D71-2C84A9D8B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6051525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B1C737D-D7E5-4608-B74A-692094160B32}"/>
              </a:ext>
            </a:extLst>
          </p:cNvPr>
          <p:cNvSpPr txBox="1"/>
          <p:nvPr/>
        </p:nvSpPr>
        <p:spPr>
          <a:xfrm>
            <a:off x="1475656" y="2420888"/>
            <a:ext cx="129614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200" dirty="0"/>
              <a:t>URL</a:t>
            </a:r>
            <a:r>
              <a:rPr lang="zh-CN" altLang="en-US" sz="1200" dirty="0"/>
              <a:t>、表单信息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269544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5650" y="541238"/>
            <a:ext cx="7632700" cy="871538"/>
          </a:xfrm>
          <a:prstGeom prst="rect">
            <a:avLst/>
          </a:prstGeom>
        </p:spPr>
        <p:txBody>
          <a:bodyPr/>
          <a:lstStyle/>
          <a:p>
            <a:r>
              <a:rPr lang="en-US" b="0" dirty="0" err="1">
                <a:latin typeface="黑体"/>
                <a:ea typeface="黑体"/>
                <a:cs typeface="黑体"/>
                <a:sym typeface="黑体"/>
              </a:rPr>
              <a:t>DispatchServlet</a:t>
            </a:r>
            <a:r>
              <a:rPr lang="zh-CN" altLang="en-US" b="0" dirty="0">
                <a:latin typeface="黑体"/>
                <a:ea typeface="黑体"/>
                <a:cs typeface="黑体"/>
                <a:sym typeface="黑体"/>
              </a:rPr>
              <a:t>配置</a:t>
            </a:r>
            <a:endParaRPr dirty="0"/>
          </a:p>
        </p:txBody>
      </p:sp>
      <p:sp>
        <p:nvSpPr>
          <p:cNvPr id="421" name="内容占位符 2"/>
          <p:cNvSpPr txBox="1"/>
          <p:nvPr/>
        </p:nvSpPr>
        <p:spPr>
          <a:xfrm>
            <a:off x="899592" y="1844824"/>
            <a:ext cx="7560693" cy="88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2000"/>
            </a:pPr>
            <a:r>
              <a:rPr lang="en-US" altLang="zh-CN" dirty="0">
                <a:latin typeface="黑体"/>
                <a:ea typeface="黑体"/>
                <a:cs typeface="黑体"/>
                <a:sym typeface="黑体"/>
              </a:rPr>
              <a:t>Servlet3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规范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2000"/>
            </a:pP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使用</a:t>
            </a:r>
            <a:r>
              <a:rPr lang="en-US" dirty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Java</a:t>
            </a:r>
            <a:r>
              <a:rPr lang="zh-CN" altLang="en-US" dirty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将</a:t>
            </a:r>
            <a:r>
              <a:rPr lang="en-US" altLang="zh-CN" dirty="0" err="1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DispatchServlet</a:t>
            </a:r>
            <a:r>
              <a:rPr lang="zh-CN" altLang="en-US" dirty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配置到</a:t>
            </a:r>
            <a:r>
              <a:rPr lang="en-US" altLang="zh-CN" dirty="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Servlet</a:t>
            </a:r>
            <a:r>
              <a:rPr lang="zh-CN" altLang="en-US" dirty="0">
                <a:latin typeface="黑体"/>
                <a:ea typeface="黑体"/>
                <a:cs typeface="黑体"/>
                <a:sym typeface="黑体"/>
              </a:rPr>
              <a:t>容器中</a:t>
            </a:r>
            <a:endParaRPr lang="en-US" altLang="zh-CN" dirty="0">
              <a:latin typeface="黑体"/>
              <a:ea typeface="黑体"/>
              <a:cs typeface="黑体"/>
              <a:sym typeface="黑体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D57A0E-E745-440A-928F-BFBE86D23F94}"/>
              </a:ext>
            </a:extLst>
          </p:cNvPr>
          <p:cNvSpPr/>
          <p:nvPr/>
        </p:nvSpPr>
        <p:spPr>
          <a:xfrm>
            <a:off x="2267744" y="3501008"/>
            <a:ext cx="3744416" cy="36933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altLang="zh-CN" dirty="0" err="1"/>
              <a:t>WebApplicationInitializer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399481-F0AB-4742-8D85-27E34BAB9593}"/>
              </a:ext>
            </a:extLst>
          </p:cNvPr>
          <p:cNvSpPr/>
          <p:nvPr/>
        </p:nvSpPr>
        <p:spPr>
          <a:xfrm>
            <a:off x="1259632" y="4581128"/>
            <a:ext cx="5760640" cy="36933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AbstractAnnotationConfigDispatcherServletInitializer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0043B62-4893-46FA-9C1E-2992E3D4DFF7}"/>
              </a:ext>
            </a:extLst>
          </p:cNvPr>
          <p:cNvCxnSpPr>
            <a:cxnSpLocks/>
            <a:stCxn id="10" idx="3"/>
            <a:endCxn id="7" idx="0"/>
          </p:cNvCxnSpPr>
          <p:nvPr/>
        </p:nvCxnSpPr>
        <p:spPr>
          <a:xfrm>
            <a:off x="4139952" y="4110976"/>
            <a:ext cx="0" cy="470152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D55C630-55FD-4A84-A7C7-0A848627723A}"/>
              </a:ext>
            </a:extLst>
          </p:cNvPr>
          <p:cNvSpPr/>
          <p:nvPr/>
        </p:nvSpPr>
        <p:spPr>
          <a:xfrm>
            <a:off x="4031940" y="3894952"/>
            <a:ext cx="216024" cy="216024"/>
          </a:xfrm>
          <a:prstGeom prst="triangle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rutigerNext LT Medium"/>
              <a:ea typeface="FrutigerNext LT Medium"/>
              <a:cs typeface="FrutigerNext LT Medium"/>
              <a:sym typeface="FrutigerNext L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6971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756126" y="836712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1800" b="0" dirty="0" err="1">
                <a:latin typeface="黑体"/>
                <a:ea typeface="黑体"/>
                <a:cs typeface="黑体"/>
                <a:sym typeface="黑体"/>
              </a:rPr>
              <a:t>AbstractAnnotationConfigDispatcherServletInitializer</a:t>
            </a:r>
            <a:endParaRPr sz="1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D76E879-C80F-46EA-A91E-E26931D44CF5}"/>
              </a:ext>
            </a:extLst>
          </p:cNvPr>
          <p:cNvSpPr txBox="1">
            <a:spLocks/>
          </p:cNvSpPr>
          <p:nvPr/>
        </p:nvSpPr>
        <p:spPr>
          <a:xfrm>
            <a:off x="756126" y="2276872"/>
            <a:ext cx="6912620" cy="3096344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60000"/>
              <a:buFontTx/>
              <a:buChar char="●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1pPr>
            <a:lvl2pPr marL="774700" marR="0" indent="-3175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p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2pPr>
            <a:lvl3pPr marL="1200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50000"/>
              <a:buFontTx/>
              <a:buChar char="■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3pPr>
            <a:lvl4pPr marL="1698171" marR="0" indent="-326571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–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4pPr>
            <a:lvl5pPr marL="2209800" marR="0" indent="-38100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5pPr>
            <a:lvl6pPr marL="25717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6pPr>
            <a:lvl7pPr marL="30289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7pPr>
            <a:lvl8pPr marL="34861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8pPr>
            <a:lvl9pPr marL="3943350" marR="0" indent="-285750" algn="l" defTabSz="9144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Tx/>
              <a:buChar char="~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FrutigerNext LT Medium"/>
                <a:ea typeface="FrutigerNext LT Medium"/>
                <a:cs typeface="FrutigerNext LT Medium"/>
                <a:sym typeface="FrutigerNext LT Medium"/>
              </a:defRPr>
            </a:lvl9pPr>
          </a:lstStyle>
          <a:p>
            <a:pPr>
              <a:buClr>
                <a:srgbClr val="777777"/>
              </a:buClr>
              <a:defRPr sz="2000"/>
            </a:pPr>
            <a:r>
              <a:rPr lang="en-US" altLang="zh-CN" sz="1600" dirty="0" err="1">
                <a:latin typeface="黑体"/>
                <a:ea typeface="黑体"/>
                <a:cs typeface="黑体"/>
                <a:sym typeface="黑体"/>
              </a:rPr>
              <a:t>DispatcherServlet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加载的应用上下文：</a:t>
            </a:r>
            <a:r>
              <a:rPr lang="en-US" altLang="zh-CN" sz="1600" dirty="0" err="1">
                <a:latin typeface="黑体"/>
                <a:ea typeface="黑体"/>
                <a:cs typeface="黑体"/>
                <a:sym typeface="黑体"/>
              </a:rPr>
              <a:t>getServletConfigClasses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Web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组件：控制器、视图解析器、处理器映射</a:t>
            </a:r>
          </a:p>
          <a:p>
            <a:pPr>
              <a:buClr>
                <a:srgbClr val="777777"/>
              </a:buClr>
              <a:defRPr sz="2000"/>
            </a:pPr>
            <a:r>
              <a:rPr lang="en-US" altLang="zh-CN" sz="1600" dirty="0" err="1">
                <a:latin typeface="黑体"/>
                <a:ea typeface="黑体"/>
                <a:cs typeface="黑体"/>
                <a:sym typeface="黑体"/>
              </a:rPr>
              <a:t>ContextLoaderListerner</a:t>
            </a: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加载的应用上下文：</a:t>
            </a:r>
            <a:r>
              <a:rPr lang="en-US" altLang="zh-CN" sz="1600" dirty="0" err="1">
                <a:latin typeface="黑体"/>
                <a:ea typeface="黑体"/>
                <a:cs typeface="黑体"/>
                <a:sym typeface="黑体"/>
              </a:rPr>
              <a:t>getRootConfigClasses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 lvl="1">
              <a:buClr>
                <a:srgbClr val="777777"/>
              </a:buClr>
              <a:buFont typeface="Wingdings" panose="05000000000000000000" pitchFamily="2" charset="2"/>
              <a:buChar char="ü"/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其它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Bean</a:t>
            </a:r>
          </a:p>
        </p:txBody>
      </p:sp>
    </p:spTree>
    <p:extLst>
      <p:ext uri="{BB962C8B-B14F-4D97-AF65-F5344CB8AC3E}">
        <p14:creationId xmlns:p14="http://schemas.microsoft.com/office/powerpoint/2010/main" val="318100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标题 1"/>
          <p:cNvSpPr txBox="1">
            <a:spLocks noGrp="1"/>
          </p:cNvSpPr>
          <p:nvPr>
            <p:ph type="title"/>
          </p:nvPr>
        </p:nvSpPr>
        <p:spPr>
          <a:xfrm>
            <a:off x="827585" y="692696"/>
            <a:ext cx="76327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1800" b="0" dirty="0">
                <a:latin typeface="黑体"/>
                <a:ea typeface="黑体"/>
                <a:cs typeface="黑体"/>
                <a:sym typeface="黑体"/>
              </a:rPr>
              <a:t>启用</a:t>
            </a:r>
            <a:r>
              <a:rPr lang="en-US" altLang="zh-CN" sz="1800" b="0" dirty="0">
                <a:latin typeface="黑体"/>
                <a:ea typeface="黑体"/>
                <a:cs typeface="黑体"/>
                <a:sym typeface="黑体"/>
              </a:rPr>
              <a:t>Spring MVC</a:t>
            </a:r>
            <a:r>
              <a:rPr lang="zh-CN" altLang="en-US" sz="1800" b="0" dirty="0">
                <a:latin typeface="黑体"/>
                <a:ea typeface="黑体"/>
                <a:cs typeface="黑体"/>
                <a:sym typeface="黑体"/>
              </a:rPr>
              <a:t>组件</a:t>
            </a:r>
            <a:endParaRPr sz="1800" dirty="0"/>
          </a:p>
        </p:txBody>
      </p:sp>
      <p:sp>
        <p:nvSpPr>
          <p:cNvPr id="421" name="内容占位符 2"/>
          <p:cNvSpPr txBox="1"/>
          <p:nvPr/>
        </p:nvSpPr>
        <p:spPr>
          <a:xfrm>
            <a:off x="1043608" y="1844824"/>
            <a:ext cx="7416677" cy="1419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加注解</a:t>
            </a:r>
            <a:r>
              <a:rPr lang="en-US" altLang="zh-CN" sz="1600" dirty="0">
                <a:latin typeface="黑体"/>
                <a:ea typeface="黑体"/>
                <a:cs typeface="黑体"/>
                <a:sym typeface="黑体"/>
              </a:rPr>
              <a:t>@</a:t>
            </a:r>
            <a:r>
              <a:rPr lang="en-US" altLang="zh-CN" sz="1600" dirty="0" err="1">
                <a:latin typeface="黑体"/>
                <a:ea typeface="黑体"/>
                <a:cs typeface="黑体"/>
                <a:sym typeface="黑体"/>
              </a:rPr>
              <a:t>EnableWebMvc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配视图解析器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启用组件扫描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2000"/>
            </a:pPr>
            <a:r>
              <a:rPr lang="zh-CN" altLang="en-US" sz="1600" dirty="0">
                <a:latin typeface="黑体"/>
                <a:ea typeface="黑体"/>
                <a:cs typeface="黑体"/>
                <a:sym typeface="黑体"/>
              </a:rPr>
              <a:t>排除静态资源的请求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80362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8000">
        <p:fade thruBlk="1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E60C4-4470-4C2A-8FE9-0BE87072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548680"/>
            <a:ext cx="7632700" cy="871538"/>
          </a:xfrm>
        </p:spPr>
        <p:txBody>
          <a:bodyPr/>
          <a:lstStyle/>
          <a:p>
            <a:r>
              <a:rPr lang="en-US" altLang="zh-CN"/>
              <a:t>spittr</a:t>
            </a:r>
            <a:r>
              <a:rPr lang="zh-CN" altLang="en-US"/>
              <a:t>的例子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BC67B42-D7D0-4953-9BCE-F6303FE3AB2C}"/>
              </a:ext>
            </a:extLst>
          </p:cNvPr>
          <p:cNvSpPr txBox="1"/>
          <p:nvPr/>
        </p:nvSpPr>
        <p:spPr>
          <a:xfrm>
            <a:off x="1043608" y="1916832"/>
            <a:ext cx="7416677" cy="73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2000"/>
            </a:pPr>
            <a:r>
              <a:rPr lang="en-US" altLang="zh-CN" sz="1600">
                <a:latin typeface="黑体"/>
                <a:ea typeface="黑体"/>
                <a:cs typeface="黑体"/>
                <a:sym typeface="黑体"/>
              </a:rPr>
              <a:t>spittle</a:t>
            </a:r>
          </a:p>
          <a:p>
            <a:pPr marL="342900" indent="-342900">
              <a:lnSpc>
                <a:spcPct val="140000"/>
              </a:lnSpc>
              <a:buClr>
                <a:srgbClr val="777777"/>
              </a:buClr>
              <a:buSzPct val="60000"/>
              <a:buChar char="●"/>
              <a:defRPr sz="2000"/>
            </a:pPr>
            <a:r>
              <a:rPr lang="en-US" altLang="zh-CN" sz="1600">
                <a:latin typeface="黑体"/>
                <a:ea typeface="黑体"/>
                <a:cs typeface="黑体"/>
                <a:sym typeface="黑体"/>
              </a:rPr>
              <a:t>spitter</a:t>
            </a:r>
            <a:endParaRPr lang="en-US" altLang="zh-CN" sz="1600" dirty="0">
              <a:latin typeface="黑体"/>
              <a:ea typeface="黑体"/>
              <a:cs typeface="黑体"/>
              <a:sym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9622666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66"/>
      </a:accent1>
      <a:accent2>
        <a:srgbClr val="FFCC99"/>
      </a:accent2>
      <a:accent3>
        <a:srgbClr val="8F8F8F"/>
      </a:accent3>
      <a:accent4>
        <a:srgbClr val="707070"/>
      </a:accent4>
      <a:accent5>
        <a:srgbClr val="FFE2B8"/>
      </a:accent5>
      <a:accent6>
        <a:srgbClr val="E7B98A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utigerNext LT Medium"/>
            <a:ea typeface="FrutigerNext LT Medium"/>
            <a:cs typeface="FrutigerNext LT Medium"/>
            <a:sym typeface="FrutigerNext L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563</Words>
  <Application>Microsoft Office PowerPoint</Application>
  <PresentationFormat>全屏显示(4:3)</PresentationFormat>
  <Paragraphs>106</Paragraphs>
  <Slides>23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-apple-system</vt:lpstr>
      <vt:lpstr>FrutigerNext LT Medium</vt:lpstr>
      <vt:lpstr>黑体</vt:lpstr>
      <vt:lpstr>宋体</vt:lpstr>
      <vt:lpstr>Arial</vt:lpstr>
      <vt:lpstr>Calibri</vt:lpstr>
      <vt:lpstr>Times New Roman</vt:lpstr>
      <vt:lpstr>Wingdings</vt:lpstr>
      <vt:lpstr>Blank</vt:lpstr>
      <vt:lpstr>2021-服务端开发</vt:lpstr>
      <vt:lpstr>PowerPoint 演示文稿</vt:lpstr>
      <vt:lpstr>PowerPoint 演示文稿</vt:lpstr>
      <vt:lpstr>第一节课的例子</vt:lpstr>
      <vt:lpstr>跟踪Spring MVC的请求</vt:lpstr>
      <vt:lpstr>DispatchServlet配置</vt:lpstr>
      <vt:lpstr>AbstractAnnotationConfigDispatcherServletInitializer</vt:lpstr>
      <vt:lpstr>启用Spring MVC组件</vt:lpstr>
      <vt:lpstr>spittr的例子</vt:lpstr>
      <vt:lpstr>实现控制器</vt:lpstr>
      <vt:lpstr>测试控制器</vt:lpstr>
      <vt:lpstr>传递模型数据到视图中</vt:lpstr>
      <vt:lpstr>获得请求的输入</vt:lpstr>
      <vt:lpstr>校验表单</vt:lpstr>
      <vt:lpstr>前、后端不分离</vt:lpstr>
      <vt:lpstr>前、后端分离</vt:lpstr>
      <vt:lpstr>作业</vt:lpstr>
      <vt:lpstr>PowerPoint 演示文稿</vt:lpstr>
      <vt:lpstr>文件上传</vt:lpstr>
      <vt:lpstr>抛异常与响应状态关联</vt:lpstr>
      <vt:lpstr>异常与响应页面的关联</vt:lpstr>
      <vt:lpstr>为控制器添加通知</vt:lpstr>
      <vt:lpstr>跨重定向请求传递数据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架构模式的演进与编程框架</dc:title>
  <cp:lastModifiedBy>tao zhaosheng</cp:lastModifiedBy>
  <cp:revision>45</cp:revision>
  <dcterms:modified xsi:type="dcterms:W3CDTF">2021-03-11T08:07:26Z</dcterms:modified>
</cp:coreProperties>
</file>