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41" r:id="rId3"/>
    <p:sldId id="352" r:id="rId4"/>
    <p:sldId id="353" r:id="rId5"/>
    <p:sldId id="326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11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6" autoAdjust="0"/>
    <p:restoredTop sz="75543" autoAdjust="0"/>
  </p:normalViewPr>
  <p:slideViewPr>
    <p:cSldViewPr>
      <p:cViewPr varScale="1">
        <p:scale>
          <a:sx n="80" d="100"/>
          <a:sy n="80" d="100"/>
        </p:scale>
        <p:origin x="10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84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89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databas</a:t>
            </a:r>
            <a:endParaRPr lang="en-US" altLang="zh-CN" dirty="0"/>
          </a:p>
          <a:p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几个简单的基本的</a:t>
            </a:r>
            <a:r>
              <a:rPr lang="en-US" altLang="zh-CN" sz="1200" b="1" i="0" dirty="0" err="1">
                <a:effectLst/>
                <a:latin typeface="+mn-lt"/>
                <a:ea typeface="+mn-ea"/>
                <a:cs typeface="+mn-cs"/>
                <a:sym typeface="Calibri"/>
              </a:rPr>
              <a:t>sql</a:t>
            </a: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语句</a:t>
            </a:r>
            <a:b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选择：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* from table1 where 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范围</a:t>
            </a:r>
            <a:br>
              <a:rPr lang="zh-CN" altLang="en-US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插入：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insert into table1(field1,field2) values(value1,value2)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删除：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delete from table1 where 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范围</a:t>
            </a:r>
            <a:b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更新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update table1 set field1=value1 where 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范围</a:t>
            </a:r>
            <a:br>
              <a:rPr lang="zh-CN" altLang="en-US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查找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* from table1 where field1 like ’%value1%’ ---like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的语法很精妙，查资料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!</a:t>
            </a:r>
            <a:br>
              <a:rPr lang="zh-CN" altLang="en-US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排序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* from table1 order by field1,field2 [desc]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总数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count as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totalcount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from table1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求和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sum(field1) as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sumvalue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from table1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平均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avg(field1) as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avgvalue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from table1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最大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max(field1) as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maxvalue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from table1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最小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min(field1) as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minvalue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from table1</a:t>
            </a:r>
            <a:r>
              <a:rPr lang="en-US" altLang="zh-CN" dirty="0"/>
              <a:t>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81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51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source C:\codej\section6-1\src\test\resources\com\example\db\jdbc\test-for-mysql.sql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6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3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便于测试（测试业务对象可以用</a:t>
            </a:r>
            <a:r>
              <a:rPr lang="en-US" altLang="zh-CN"/>
              <a:t>mock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zh-CN" altLang="en-US" dirty="0"/>
              <a:t>方便替换数据访问层</a:t>
            </a:r>
          </a:p>
        </p:txBody>
      </p:sp>
    </p:spTree>
    <p:extLst>
      <p:ext uri="{BB962C8B-B14F-4D97-AF65-F5344CB8AC3E}">
        <p14:creationId xmlns:p14="http://schemas.microsoft.com/office/powerpoint/2010/main" val="134606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66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的持久化方案</a:t>
            </a:r>
            <a:endParaRPr lang="en-US" altLang="zh-CN" dirty="0"/>
          </a:p>
          <a:p>
            <a:r>
              <a:rPr lang="en-US" altLang="zh-CN" dirty="0" err="1"/>
              <a:t>jdbc</a:t>
            </a:r>
            <a:endParaRPr lang="en-US" altLang="zh-CN" dirty="0"/>
          </a:p>
          <a:p>
            <a:r>
              <a:rPr lang="en-US" altLang="zh-CN" dirty="0" err="1"/>
              <a:t>ORM:hibernate,JPA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项目：</a:t>
            </a:r>
            <a:r>
              <a:rPr lang="en-US" altLang="zh-CN" dirty="0" err="1"/>
              <a:t>nosql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887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、配置数据源</a:t>
            </a: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在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JBoss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的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D:/jboss420GA/docs/examples/jca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文件夹下面，有很多不同数据库引用的数据源定义模板。将其中的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mysql-ds.xml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文件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Copy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到你使用的服务器下，如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D:/jboss420GA/server/default/deploy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。</a:t>
            </a: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修改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mysql-ds.xml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文件的内容，使之能通过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JDBC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正确访问你的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MySQL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数据库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b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&lt;?xml version="1.0" encoding="UTF-8"?&gt;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datasources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&lt;local-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tx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jndi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-name&gt;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MySqlDS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jndi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-name&gt;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&lt;connection-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url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jdbc:mysql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://localhost:3306/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lw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&lt;/connection-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url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&lt;driver-class&gt;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com.mysql.jdbc.Driver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&lt;/driver-class&gt;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&lt;user-name&gt;root&lt;/user-name&gt;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&lt;password&gt;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rootpassword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&lt;/password&gt;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&lt;exception-sorter-class-name&gt;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org.jboss.resource.adapter.jdbc.vendor.MySQLExceptionSorter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&lt;/exception-sorter-class-name&gt;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&lt;metadata&gt;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&lt;type-mapping&gt;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mySQL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&lt;/type-mapping&gt;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&lt;/metadata&gt;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&lt;/local-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tx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</a:p>
          <a:p>
            <a:b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、在程序中引用数据源：</a:t>
            </a:r>
            <a:endParaRPr lang="en-US" altLang="zh-CN" sz="1200" b="1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b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Connection conn=null;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try {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Context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ctx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= new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InitialContext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();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Object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datasourceRef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=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ctx.lookup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("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java:MySqlDS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"); </a:t>
            </a:r>
          </a:p>
          <a:p>
            <a:r>
              <a:rPr lang="en-US" altLang="zh-CN" sz="1200" b="0" i="1" dirty="0">
                <a:effectLst/>
                <a:latin typeface="+mn-lt"/>
                <a:ea typeface="+mn-ea"/>
                <a:cs typeface="+mn-cs"/>
                <a:sym typeface="Calibri"/>
              </a:rPr>
              <a:t>//</a:t>
            </a:r>
            <a:r>
              <a:rPr lang="zh-CN" altLang="en-US" sz="1200" b="0" i="1" dirty="0">
                <a:effectLst/>
                <a:latin typeface="+mn-lt"/>
                <a:ea typeface="+mn-ea"/>
                <a:cs typeface="+mn-cs"/>
                <a:sym typeface="Calibri"/>
              </a:rPr>
              <a:t>引用数据源 </a:t>
            </a:r>
            <a:endParaRPr lang="zh-CN" altLang="en-US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ds = (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)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datasourceRef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conn =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ds.getConnection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();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...... </a:t>
            </a:r>
          </a:p>
          <a:p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c.close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();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} catch(Exception e) { </a:t>
            </a:r>
          </a:p>
          <a:p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e.printStackTrace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();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} finally {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if(conn!=null) {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try { </a:t>
            </a:r>
          </a:p>
          <a:p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conn.close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();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} catch(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SQLException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e) {}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} </a:t>
            </a:r>
          </a:p>
          <a:p>
            <a:b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259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8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1" r:id="rId10"/>
    <p:sldLayoutId id="2147483662" r:id="rId11"/>
    <p:sldLayoutId id="2147483663" r:id="rId12"/>
    <p:sldLayoutId id="2147483665" r:id="rId13"/>
    <p:sldLayoutId id="2147483667" r:id="rId14"/>
    <p:sldLayoutId id="2147483669" r:id="rId15"/>
    <p:sldLayoutId id="2147483670" r:id="rId16"/>
    <p:sldLayoutId id="2147483671" r:id="rId17"/>
    <p:sldLayoutId id="2147483672" r:id="rId1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/>
              <a:t>节   </a:t>
            </a:r>
            <a:r>
              <a:rPr lang="en-US" altLang="zh-CN"/>
              <a:t>JDBC</a:t>
            </a:r>
            <a:r>
              <a:rPr lang="zh-CN" altLang="en-US"/>
              <a:t>、数据源配置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通过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驱动定义数据源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259632" y="1772816"/>
            <a:ext cx="6624736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DriverManagerDataSource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：注意没有进行池化处理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SingleConnectionDataSource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: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只有一个连接的池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578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配置嵌入式数据源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259632" y="1772816"/>
            <a:ext cx="6624736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jdbc:embedded-database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&gt;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可以创建数据表和初始化数据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用于开发和测试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4286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profile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选择数据源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259632" y="1772816"/>
            <a:ext cx="6624736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建立开发、测试、生产环境的不同数据源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5325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的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框架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259632" y="1772816"/>
            <a:ext cx="6624736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模板：资源管理和异常处理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JdbcTemplate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NamedParameterJdbcTemplate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671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B3E-7766-4B16-BEB7-8E71B8C6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黑体"/>
                <a:ea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</a:rPr>
              <a:t>的模块组成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DBC2A-6DAF-41E1-BE6F-275585C7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84784"/>
            <a:ext cx="5976664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00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6075A-B0B1-4B17-A45F-301ACBAC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465509"/>
            <a:ext cx="7272734" cy="871538"/>
          </a:xfr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</a:rPr>
              <a:t>例子，数据库表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7906B433-4FD4-4625-A191-53028C8CE0D3}"/>
              </a:ext>
            </a:extLst>
          </p:cNvPr>
          <p:cNvSpPr/>
          <p:nvPr/>
        </p:nvSpPr>
        <p:spPr bwMode="auto">
          <a:xfrm>
            <a:off x="1691680" y="2276872"/>
            <a:ext cx="1584176" cy="1728192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ts val="1200"/>
              </a:spcAft>
              <a:buClr>
                <a:srgbClr val="CC9900"/>
              </a:buClr>
            </a:pPr>
            <a:r>
              <a:rPr lang="en-US" altLang="zh-CN" sz="1600" b="1">
                <a:solidFill>
                  <a:schemeClr val="tx1"/>
                </a:solidFill>
                <a:latin typeface="Arial" charset="0"/>
                <a:ea typeface="宋体" charset="-122"/>
              </a:rPr>
              <a:t>spittle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宋体" charset="-122"/>
              </a:rPr>
              <a:t> id</a:t>
            </a: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solidFill>
                  <a:srgbClr val="FF0000"/>
                </a:solidFill>
                <a:latin typeface="Arial" charset="0"/>
                <a:ea typeface="宋体" charset="-122"/>
              </a:rPr>
              <a:t>spitter</a:t>
            </a:r>
            <a:endParaRPr lang="en-US" altLang="zh-CN" sz="160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message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postedTime </a:t>
            </a:r>
            <a:endParaRPr lang="en-US" altLang="zh-CN" sz="1600" dirty="0">
              <a:latin typeface="Arial" charset="0"/>
              <a:ea typeface="宋体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B9D57EF-D03C-45DC-9B7F-11BDE2CEC7E1}"/>
              </a:ext>
            </a:extLst>
          </p:cNvPr>
          <p:cNvCxnSpPr/>
          <p:nvPr/>
        </p:nvCxnSpPr>
        <p:spPr bwMode="auto">
          <a:xfrm>
            <a:off x="1691680" y="2564904"/>
            <a:ext cx="15841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150500F0-3330-49B7-82E3-1F1CB4E61E18}"/>
              </a:ext>
            </a:extLst>
          </p:cNvPr>
          <p:cNvSpPr/>
          <p:nvPr/>
        </p:nvSpPr>
        <p:spPr bwMode="auto">
          <a:xfrm>
            <a:off x="5580112" y="2564904"/>
            <a:ext cx="1584176" cy="2088232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ts val="1200"/>
              </a:spcAft>
              <a:buClr>
                <a:srgbClr val="CC9900"/>
              </a:buClr>
            </a:pPr>
            <a:r>
              <a:rPr lang="en-US" altLang="zh-CN" sz="1600" b="1">
                <a:solidFill>
                  <a:schemeClr val="tx1"/>
                </a:solidFill>
                <a:latin typeface="Arial" charset="0"/>
                <a:ea typeface="宋体" charset="-122"/>
              </a:rPr>
              <a:t>spitter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charset="0"/>
                <a:ea typeface="宋体" charset="-122"/>
              </a:rPr>
              <a:t>id</a:t>
            </a: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username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password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fullName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email</a:t>
            </a: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updateByEmail </a:t>
            </a:r>
            <a:endParaRPr lang="en-US" altLang="zh-CN" sz="1600" dirty="0">
              <a:latin typeface="Arial" charset="0"/>
              <a:ea typeface="宋体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8BE80A2-3F34-4447-9B6D-F88539D5E782}"/>
              </a:ext>
            </a:extLst>
          </p:cNvPr>
          <p:cNvCxnSpPr/>
          <p:nvPr/>
        </p:nvCxnSpPr>
        <p:spPr bwMode="auto">
          <a:xfrm>
            <a:off x="5580112" y="2924944"/>
            <a:ext cx="15841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9ECF6E-0D18-4E5F-9F46-E14B3355190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75856" y="3140967"/>
            <a:ext cx="2304256" cy="1"/>
          </a:xfrm>
          <a:prstGeom prst="straightConnector1">
            <a:avLst/>
          </a:prstGeom>
          <a:noFill/>
          <a:ln w="22225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360035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B3E-7766-4B16-BEB7-8E71B8C6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69230"/>
            <a:ext cx="7632700" cy="871538"/>
          </a:xfr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</a:rPr>
              <a:t>业务与访问持久化数据解耦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26CD22-9CD3-49E2-B187-ECFDC46D087A}"/>
              </a:ext>
            </a:extLst>
          </p:cNvPr>
          <p:cNvSpPr/>
          <p:nvPr/>
        </p:nvSpPr>
        <p:spPr>
          <a:xfrm>
            <a:off x="1182622" y="3198169"/>
            <a:ext cx="1944216" cy="4616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 anchorCtr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业务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对象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2AE673-A7F3-4CE4-AD19-59C3E97852BD}"/>
              </a:ext>
            </a:extLst>
          </p:cNvPr>
          <p:cNvSpPr/>
          <p:nvPr/>
        </p:nvSpPr>
        <p:spPr>
          <a:xfrm>
            <a:off x="4572000" y="3198168"/>
            <a:ext cx="2587285" cy="4616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 anchorCtr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Repository</a:t>
            </a:r>
            <a:r>
              <a:rPr lang="zh-CN" altLang="en-US" sz="2400" dirty="0"/>
              <a:t>接口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AA785B-8AA7-4C5F-938D-DC28DB3D57F4}"/>
              </a:ext>
            </a:extLst>
          </p:cNvPr>
          <p:cNvSpPr/>
          <p:nvPr/>
        </p:nvSpPr>
        <p:spPr>
          <a:xfrm>
            <a:off x="4572000" y="5107406"/>
            <a:ext cx="2587285" cy="4616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 anchorCtr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Repository</a:t>
            </a:r>
            <a:r>
              <a:rPr lang="zh-CN" altLang="en-US" sz="2400" dirty="0"/>
              <a:t>实现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DF58A8-681A-4F57-AE4E-502A6BC71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6838" y="3429000"/>
            <a:ext cx="1445162" cy="1"/>
          </a:xfrm>
          <a:prstGeom prst="straightConnector1">
            <a:avLst/>
          </a:prstGeom>
          <a:noFill/>
          <a:ln w="22225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636723-1D71-4DCD-B89B-01405351643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865643" y="3659831"/>
            <a:ext cx="0" cy="1447575"/>
          </a:xfrm>
          <a:prstGeom prst="straightConnector1">
            <a:avLst/>
          </a:prstGeom>
          <a:noFill/>
          <a:ln w="22225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493A13F-52B9-4535-8B9D-0E397904B315}"/>
              </a:ext>
            </a:extLst>
          </p:cNvPr>
          <p:cNvSpPr txBox="1">
            <a:spLocks/>
          </p:cNvSpPr>
          <p:nvPr/>
        </p:nvSpPr>
        <p:spPr>
          <a:xfrm>
            <a:off x="1043608" y="1802431"/>
            <a:ext cx="7200652" cy="81967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数据访问对象（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data access object ,DAO)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或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2323837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541238"/>
            <a:ext cx="7488758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异常体系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6624736" cy="41044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SQLException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发生异常时很难恢复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难确定异常类型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异常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sym typeface="黑体"/>
              </a:rPr>
              <a:t>定义了许多具体异常，方便定位问题</a:t>
            </a:r>
            <a:endParaRPr lang="en-US" altLang="zh-CN" sz="160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sym typeface="黑体"/>
              </a:rPr>
              <a:t>对业务对象的侵入</a:t>
            </a:r>
            <a:endParaRPr lang="en-US" altLang="zh-CN" sz="1600" dirty="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所提供的平台无关的持久化异常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DataAccessException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sym typeface="黑体"/>
              </a:rPr>
              <a:t>具体异常，方便定位问题</a:t>
            </a:r>
            <a:endParaRPr lang="en-US" altLang="zh-CN" sz="160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sym typeface="黑体"/>
              </a:rPr>
              <a:t>隔离具体数据库平台</a:t>
            </a:r>
            <a:endParaRPr lang="en-US" altLang="zh-CN" sz="1600" dirty="0">
              <a:latin typeface="黑体"/>
              <a:ea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72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541238"/>
            <a:ext cx="7488758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模板方法模式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7200652" cy="41044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模板方法定义过程的主要框架，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template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sym typeface="黑体"/>
              </a:rPr>
              <a:t>管理资源</a:t>
            </a:r>
            <a:endParaRPr lang="en-US" altLang="zh-CN" sz="1600" dirty="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sym typeface="黑体"/>
              </a:rPr>
              <a:t>事务控制</a:t>
            </a:r>
            <a:endParaRPr lang="en-US" altLang="zh-CN" sz="1600" dirty="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sym typeface="黑体"/>
              </a:rPr>
              <a:t>处理异常</a:t>
            </a:r>
            <a:endParaRPr lang="en-US" altLang="zh-CN" sz="1600" dirty="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变化的部分，回调（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callback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），自定义的数据访问代码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提供的模板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 err="1">
                <a:latin typeface="黑体"/>
                <a:ea typeface="黑体"/>
                <a:sym typeface="Calibri"/>
              </a:rPr>
              <a:t>JdbcTemplate</a:t>
            </a:r>
            <a:endParaRPr lang="en-US" altLang="zh-CN" sz="1600" dirty="0">
              <a:latin typeface="黑体"/>
              <a:ea typeface="黑体"/>
              <a:sym typeface="Calibri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 err="1">
                <a:latin typeface="黑体"/>
                <a:ea typeface="黑体"/>
                <a:sym typeface="Calibri"/>
              </a:rPr>
              <a:t>HibernateTemplate</a:t>
            </a:r>
            <a:endParaRPr lang="en-US" altLang="zh-CN" sz="1600" dirty="0">
              <a:latin typeface="黑体"/>
              <a:ea typeface="黑体"/>
              <a:sym typeface="Calibri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 err="1">
                <a:latin typeface="黑体"/>
                <a:ea typeface="黑体"/>
                <a:sym typeface="Calibri"/>
              </a:rPr>
              <a:t>JpaTemplate</a:t>
            </a:r>
            <a:endParaRPr lang="en-US" altLang="zh-CN" sz="1600" dirty="0">
              <a:latin typeface="黑体"/>
              <a:ea typeface="黑体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02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108224" y="62068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四种配置数据源的方式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7200652" cy="41044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通过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JNDI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查找的数据源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连接池的数据源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通过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驱动程序定义的数据源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配置嵌入式数据源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492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JNDI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数据源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772816"/>
            <a:ext cx="7416676" cy="42484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Java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命名与目录接口（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Java Naming and Directory Interface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在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Web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容器中配置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JNDI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参数，定义一个数据源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中配置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JNDI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600" dirty="0">
                <a:latin typeface="黑体"/>
                <a:ea typeface="黑体"/>
                <a:sym typeface="黑体"/>
              </a:rPr>
              <a:t>&lt;</a:t>
            </a:r>
            <a:r>
              <a:rPr lang="en-US" altLang="zh-CN" sz="1600" dirty="0" err="1">
                <a:latin typeface="黑体"/>
                <a:ea typeface="黑体"/>
                <a:sym typeface="黑体"/>
              </a:rPr>
              <a:t>jee:jndi-lookup</a:t>
            </a:r>
            <a:r>
              <a:rPr lang="en-US" altLang="zh-CN" sz="1600" dirty="0">
                <a:latin typeface="黑体"/>
                <a:ea typeface="黑体"/>
                <a:sym typeface="黑体"/>
              </a:rPr>
              <a:t> id=“</a:t>
            </a:r>
            <a:r>
              <a:rPr lang="en-US" altLang="zh-CN" sz="1600" dirty="0" err="1">
                <a:latin typeface="黑体"/>
                <a:ea typeface="黑体"/>
                <a:sym typeface="黑体"/>
              </a:rPr>
              <a:t>dataSource</a:t>
            </a:r>
            <a:r>
              <a:rPr lang="en-US" altLang="zh-CN" sz="1600" dirty="0">
                <a:latin typeface="黑体"/>
                <a:ea typeface="黑体"/>
                <a:sym typeface="黑体"/>
              </a:rPr>
              <a:t>”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600" dirty="0">
                <a:latin typeface="黑体"/>
                <a:ea typeface="黑体"/>
                <a:sym typeface="黑体"/>
              </a:rPr>
              <a:t>  </a:t>
            </a:r>
            <a:r>
              <a:rPr lang="en-US" altLang="zh-CN" sz="1600" dirty="0" err="1">
                <a:latin typeface="黑体"/>
                <a:ea typeface="黑体"/>
                <a:sym typeface="黑体"/>
              </a:rPr>
              <a:t>jndi</a:t>
            </a:r>
            <a:r>
              <a:rPr lang="en-US" altLang="zh-CN" sz="1600" dirty="0">
                <a:latin typeface="黑体"/>
                <a:ea typeface="黑体"/>
                <a:sym typeface="黑体"/>
              </a:rPr>
              <a:t>-name=“/</a:t>
            </a:r>
            <a:r>
              <a:rPr lang="en-US" altLang="zh-CN" sz="1600" dirty="0" err="1">
                <a:latin typeface="黑体"/>
                <a:ea typeface="黑体"/>
                <a:sym typeface="黑体"/>
              </a:rPr>
              <a:t>jdbc</a:t>
            </a:r>
            <a:r>
              <a:rPr lang="en-US" altLang="zh-CN" sz="1600" dirty="0">
                <a:latin typeface="黑体"/>
                <a:ea typeface="黑体"/>
                <a:sym typeface="黑体"/>
              </a:rPr>
              <a:t>/**DS”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600" dirty="0">
                <a:latin typeface="黑体"/>
                <a:ea typeface="黑体"/>
                <a:sym typeface="黑体"/>
              </a:rPr>
              <a:t>resource-ref=“true”/&gt;</a:t>
            </a:r>
          </a:p>
        </p:txBody>
      </p:sp>
    </p:spTree>
    <p:extLst>
      <p:ext uri="{BB962C8B-B14F-4D97-AF65-F5344CB8AC3E}">
        <p14:creationId xmlns:p14="http://schemas.microsoft.com/office/powerpoint/2010/main" val="115721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868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直接在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中配置数据源连接池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259632" y="1772816"/>
            <a:ext cx="7056636" cy="42484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数据源连接池的开源实现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Apache Commons DBCP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987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785</Words>
  <Application>Microsoft Office PowerPoint</Application>
  <PresentationFormat>全屏显示(4:3)</PresentationFormat>
  <Paragraphs>119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FrutigerNext LT Medium</vt:lpstr>
      <vt:lpstr>黑体</vt:lpstr>
      <vt:lpstr>宋体</vt:lpstr>
      <vt:lpstr>Arial</vt:lpstr>
      <vt:lpstr>Calibri</vt:lpstr>
      <vt:lpstr>Wingdings</vt:lpstr>
      <vt:lpstr>Blank</vt:lpstr>
      <vt:lpstr>2021-服务端开发</vt:lpstr>
      <vt:lpstr>Spring的模块组成</vt:lpstr>
      <vt:lpstr>例子，数据库表</vt:lpstr>
      <vt:lpstr>业务与访问持久化数据解耦</vt:lpstr>
      <vt:lpstr>异常体系</vt:lpstr>
      <vt:lpstr>模板方法模式</vt:lpstr>
      <vt:lpstr>四种配置数据源的方式</vt:lpstr>
      <vt:lpstr>使用JNDI数据源</vt:lpstr>
      <vt:lpstr>直接在Spring中配置数据源连接池</vt:lpstr>
      <vt:lpstr>通过JDBC驱动定义数据源</vt:lpstr>
      <vt:lpstr>使用Spring配置嵌入式数据源</vt:lpstr>
      <vt:lpstr>使用profile选择数据源</vt:lpstr>
      <vt:lpstr>Spring的JDBC框架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102</cp:revision>
  <dcterms:modified xsi:type="dcterms:W3CDTF">2021-03-18T04:57:37Z</dcterms:modified>
</cp:coreProperties>
</file>