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50" r:id="rId3"/>
    <p:sldId id="351" r:id="rId4"/>
    <p:sldId id="354" r:id="rId5"/>
    <p:sldId id="355" r:id="rId6"/>
    <p:sldId id="342" r:id="rId7"/>
    <p:sldId id="356" r:id="rId8"/>
    <p:sldId id="357" r:id="rId9"/>
    <p:sldId id="353" r:id="rId10"/>
    <p:sldId id="358" r:id="rId11"/>
    <p:sldId id="363" r:id="rId12"/>
    <p:sldId id="1475" r:id="rId13"/>
    <p:sldId id="361" r:id="rId14"/>
    <p:sldId id="362" r:id="rId15"/>
    <p:sldId id="359" r:id="rId16"/>
    <p:sldId id="311" r:id="rId1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0" autoAdjust="0"/>
  </p:normalViewPr>
  <p:slideViewPr>
    <p:cSldViewPr>
      <p:cViewPr varScale="1">
        <p:scale>
          <a:sx n="95" d="100"/>
          <a:sy n="95" d="100"/>
        </p:scale>
        <p:origin x="67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u280790081/article/details/7364791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984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06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9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CC7832"/>
                </a:solidFill>
                <a:effectLst/>
              </a:rPr>
              <a:t>示例代码：</a:t>
            </a:r>
            <a:r>
              <a:rPr lang="en-US" altLang="zh-CN">
                <a:solidFill>
                  <a:srgbClr val="CC7832"/>
                </a:solidFill>
                <a:effectLst/>
              </a:rPr>
              <a:t>demo-ut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solidFill>
                <a:srgbClr val="CC7832"/>
              </a:solidFill>
              <a:effectLst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CC7832"/>
                </a:solidFill>
                <a:effectLst/>
              </a:rPr>
              <a:t>spring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>
                <a:solidFill>
                  <a:srgbClr val="CC7832"/>
                </a:solidFill>
                <a:effectLst/>
              </a:rPr>
              <a:t>datasource</a:t>
            </a:r>
            <a:r>
              <a:rPr lang="en-US" altLang="zh-CN"/>
              <a:t>: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driverClassName</a:t>
            </a:r>
            <a:r>
              <a:rPr lang="en-US" altLang="zh-CN"/>
              <a:t>: </a:t>
            </a:r>
            <a:r>
              <a:rPr lang="en-US" altLang="zh-CN">
                <a:solidFill>
                  <a:srgbClr val="6A8759"/>
                </a:solidFill>
                <a:effectLst/>
              </a:rPr>
              <a:t>"org.sqlite.JDBC"</a:t>
            </a:r>
            <a:br>
              <a:rPr lang="en-US" altLang="zh-CN">
                <a:solidFill>
                  <a:srgbClr val="6A8759"/>
                </a:solidFill>
                <a:effectLst/>
              </a:rPr>
            </a:br>
            <a:r>
              <a:rPr lang="en-US" altLang="zh-CN">
                <a:solidFill>
                  <a:srgbClr val="6A8759"/>
                </a:solidFill>
                <a:effectLst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url</a:t>
            </a:r>
            <a:r>
              <a:rPr lang="en-US" altLang="zh-CN"/>
              <a:t>: </a:t>
            </a:r>
            <a:r>
              <a:rPr lang="en-US" altLang="zh-CN">
                <a:solidFill>
                  <a:srgbClr val="6A8759"/>
                </a:solidFill>
                <a:effectLst/>
              </a:rPr>
              <a:t>"jdbc:sqlite::memory:"</a:t>
            </a:r>
            <a:br>
              <a:rPr lang="en-US" altLang="zh-CN">
                <a:solidFill>
                  <a:srgbClr val="6A8759"/>
                </a:solidFill>
                <a:effectLst/>
              </a:rPr>
            </a:br>
            <a:r>
              <a:rPr lang="en-US" altLang="zh-CN">
                <a:solidFill>
                  <a:srgbClr val="6A8759"/>
                </a:solidFill>
                <a:effectLst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initialization-mode</a:t>
            </a:r>
            <a:r>
              <a:rPr lang="en-US" altLang="zh-CN"/>
              <a:t>: always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solidFill>
                  <a:srgbClr val="CC7832"/>
                </a:solidFill>
                <a:effectLst/>
              </a:rPr>
              <a:t>schema</a:t>
            </a:r>
            <a:r>
              <a:rPr lang="en-US" altLang="zh-CN"/>
              <a:t>: classpath:schema-sqlite.sql</a:t>
            </a:r>
            <a:br>
              <a:rPr lang="en-US" altLang="zh-CN"/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com.alibaba.druid.pool.DruidDataSource</a:t>
            </a:r>
            <a:br>
              <a:rPr lang="en-US" altLang="zh-CN" i="1">
                <a:solidFill>
                  <a:srgbClr val="629755"/>
                </a:solidFill>
                <a:effectLst/>
              </a:rPr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org.apache.commons.dbcp.BasicDataSource</a:t>
            </a:r>
            <a:br>
              <a:rPr lang="en-US" altLang="zh-CN" i="1">
                <a:solidFill>
                  <a:srgbClr val="629755"/>
                </a:solidFill>
                <a:effectLst/>
              </a:rPr>
            </a:br>
            <a:r>
              <a:rPr lang="en-US" altLang="zh-CN" i="1">
                <a:solidFill>
                  <a:srgbClr val="629755"/>
                </a:solidFill>
                <a:effectLst/>
              </a:rPr>
              <a:t>#    type: org.apache.commons.dbcp2.BasicDataSource</a:t>
            </a:r>
            <a:endParaRPr lang="zh-CN" altLang="en-US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26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MongoDB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/>
              <a:t>mytest</a:t>
            </a:r>
            <a:endParaRPr lang="en-US" altLang="zh-CN" dirty="0"/>
          </a:p>
          <a:p>
            <a:r>
              <a:rPr lang="en-US" altLang="zh-CN" dirty="0" err="1"/>
              <a:t>db.createCollection</a:t>
            </a:r>
            <a:r>
              <a:rPr lang="en-US" altLang="zh-CN" dirty="0"/>
              <a:t>('person’)</a:t>
            </a:r>
          </a:p>
          <a:p>
            <a:r>
              <a:rPr lang="en-US" altLang="zh-CN" dirty="0" err="1"/>
              <a:t>db.person.insert</a:t>
            </a:r>
            <a:r>
              <a:rPr lang="en-US" altLang="zh-CN" dirty="0"/>
              <a:t>({name:'************',age:18})</a:t>
            </a:r>
          </a:p>
          <a:p>
            <a:r>
              <a:rPr lang="en-US" altLang="zh-CN" dirty="0" err="1"/>
              <a:t>db.person.find</a:t>
            </a:r>
            <a:r>
              <a:rPr lang="en-US" altLang="zh-CN" dirty="0"/>
              <a:t>().pretty()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show </a:t>
            </a:r>
            <a:r>
              <a:rPr lang="en-US" altLang="zh-CN" dirty="0" err="1"/>
              <a:t>dbs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set counter 100</a:t>
            </a:r>
          </a:p>
          <a:p>
            <a:r>
              <a:rPr lang="en-US" altLang="zh-CN" dirty="0" err="1"/>
              <a:t>incr</a:t>
            </a:r>
            <a:r>
              <a:rPr lang="en-US" altLang="zh-CN" dirty="0"/>
              <a:t> counter</a:t>
            </a:r>
          </a:p>
          <a:p>
            <a:r>
              <a:rPr lang="en-US" altLang="zh-CN" dirty="0"/>
              <a:t>get counter</a:t>
            </a:r>
          </a:p>
          <a:p>
            <a:r>
              <a:rPr lang="en-US" altLang="zh-CN" dirty="0"/>
              <a:t>keys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349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582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91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13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33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</a:p>
          <a:p>
            <a:r>
              <a:rPr lang="en-US" altLang="zh-CN" dirty="0"/>
              <a:t>HQL</a:t>
            </a:r>
          </a:p>
          <a:p>
            <a:r>
              <a:rPr lang="en-US" altLang="zh-CN" dirty="0"/>
              <a:t>JPQL</a:t>
            </a:r>
          </a:p>
          <a:p>
            <a:r>
              <a:rPr lang="en-US" altLang="zh-CN" dirty="0"/>
              <a:t>CQL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10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02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https://blog.csdn.net/liu280790081/article/details/73647916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9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应用程序管理类型：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LocalEntityManagerFactoryBean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persistence.xml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配置持久化单元、数据源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容器管理类型：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LocalContainerEntityManagerFactoryBean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adapter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背后可以有不同厂家的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JPA</a:t>
            </a:r>
            <a:r>
              <a:rPr lang="zh-CN" altLang="en-US" sz="1200" dirty="0">
                <a:effectLst/>
                <a:latin typeface="+mn-lt"/>
                <a:ea typeface="+mn-ea"/>
                <a:cs typeface="+mn-cs"/>
                <a:sym typeface="Calibri"/>
              </a:rPr>
              <a:t>实现</a:t>
            </a:r>
            <a:endParaRPr lang="en-US" altLang="zh-CN" sz="1200" dirty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69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r>
              <a:rPr lang="zh-CN" altLang="en-US"/>
              <a:t>个方法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org.springframework.data.repository. CrudRepository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63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dis.io/downloa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   </a:t>
            </a:r>
            <a:r>
              <a:rPr lang="en-US" altLang="zh-CN" dirty="0"/>
              <a:t>ORM</a:t>
            </a:r>
            <a:r>
              <a:rPr lang="zh-CN" altLang="en-US" dirty="0"/>
              <a:t>与</a:t>
            </a:r>
            <a:r>
              <a:rPr lang="en-US" altLang="zh-CN" dirty="0"/>
              <a:t>Hibernate </a:t>
            </a:r>
            <a:r>
              <a:rPr lang="zh-CN" altLang="en-US" dirty="0"/>
              <a:t>、</a:t>
            </a:r>
            <a:r>
              <a:rPr lang="en-US" altLang="zh-CN" dirty="0"/>
              <a:t>JPA</a:t>
            </a:r>
            <a:r>
              <a:rPr lang="zh-CN" altLang="en-US" dirty="0"/>
              <a:t>编程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编写自定义的查询方法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776864" cy="424847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定义查询方法，无需实现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领域特定语言（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domain-specific language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DSL)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spring data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的命名约定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查询动词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主题 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 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断言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查询动词：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get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read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find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count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声明自定义查询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不符合方法命名约定时，或者命名太长时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@Query(“select ...”)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EntityManager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直接低层实现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接口名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+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Impl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的实现类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589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48DD-44BE-47F7-97C8-28C16050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Jpa</a:t>
            </a:r>
            <a:r>
              <a:rPr lang="zh-CN" altLang="en-US"/>
              <a:t>、</a:t>
            </a:r>
            <a:r>
              <a:rPr lang="en-US" altLang="zh-CN"/>
              <a:t>Hibernate</a:t>
            </a:r>
            <a:r>
              <a:rPr lang="zh-CN" altLang="en-US"/>
              <a:t>、</a:t>
            </a:r>
            <a:r>
              <a:rPr lang="en-US" altLang="zh-CN"/>
              <a:t>Spring Data Jpa</a:t>
            </a:r>
            <a:r>
              <a:rPr lang="zh-CN" altLang="en-US"/>
              <a:t>三者之间的关系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A0C8E4-7777-40BC-8053-C19968AE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556792"/>
            <a:ext cx="536447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572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76672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示例：在</a:t>
            </a:r>
            <a:r>
              <a:rPr lang="en-US" altLang="zh-CN" b="0">
                <a:latin typeface="黑体"/>
                <a:ea typeface="黑体"/>
              </a:rPr>
              <a:t>spring boot</a:t>
            </a:r>
            <a:r>
              <a:rPr lang="zh-CN" altLang="en-US" b="0">
                <a:latin typeface="黑体"/>
                <a:ea typeface="黑体"/>
              </a:rPr>
              <a:t>开发中使用</a:t>
            </a:r>
            <a:r>
              <a:rPr lang="en-US" altLang="zh-CN" b="0">
                <a:latin typeface="黑体"/>
                <a:ea typeface="黑体"/>
              </a:rPr>
              <a:t>MyBatis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632700" cy="31683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b="0">
                <a:latin typeface="黑体"/>
                <a:ea typeface="黑体"/>
              </a:rPr>
              <a:t>application-</a:t>
            </a:r>
            <a:r>
              <a:rPr lang="zh-CN" altLang="en-US" b="0">
                <a:latin typeface="黑体"/>
                <a:ea typeface="黑体"/>
              </a:rPr>
              <a:t>**</a:t>
            </a:r>
            <a:r>
              <a:rPr lang="en-US" altLang="zh-CN" b="0">
                <a:latin typeface="黑体"/>
                <a:ea typeface="黑体"/>
              </a:rPr>
              <a:t>.yml</a:t>
            </a:r>
            <a:r>
              <a:rPr lang="zh-CN" altLang="en-US" b="0">
                <a:latin typeface="黑体"/>
                <a:ea typeface="黑体"/>
              </a:rPr>
              <a:t>中的配置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配置数据源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mapper-locations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指定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定义接口（使用注解</a:t>
            </a: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@Mapper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）</a:t>
            </a:r>
            <a:endParaRPr lang="en-US" altLang="zh-CN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mapper/</a:t>
            </a:r>
            <a:r>
              <a:rPr lang="zh-CN" altLang="en-US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***</a:t>
            </a:r>
            <a:r>
              <a:rPr lang="en-US" altLang="zh-CN">
                <a:latin typeface="Arial" panose="020B0604020202020204" pitchFamily="34" charset="0"/>
                <a:ea typeface="黑体"/>
                <a:cs typeface="Arial" panose="020B0604020202020204" pitchFamily="34" charset="0"/>
                <a:sym typeface="黑体"/>
              </a:rPr>
              <a:t>Mapper.xml</a:t>
            </a:r>
            <a:endParaRPr lang="en-US" altLang="zh-CN" dirty="0">
              <a:latin typeface="Arial" panose="020B0604020202020204" pitchFamily="34" charset="0"/>
              <a:ea typeface="黑体"/>
              <a:cs typeface="Arial" panose="020B0604020202020204" pitchFamily="34" charset="0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6689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92313" y="260648"/>
            <a:ext cx="7560766" cy="7275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8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节课前作业：下载安装两个</a:t>
            </a:r>
            <a:r>
              <a:rPr lang="en-US" altLang="zh-CN" sz="2400" b="0" dirty="0">
                <a:latin typeface="黑体"/>
                <a:ea typeface="黑体"/>
                <a:cs typeface="黑体"/>
                <a:sym typeface="黑体"/>
              </a:rPr>
              <a:t>NoSQL</a:t>
            </a:r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数据库软件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27584" y="1268760"/>
            <a:ext cx="7704856" cy="475252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  <a:hlinkClick r:id="rId3"/>
              </a:rPr>
              <a:t>MongoDB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https://www.mongodb.com/download-center/community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sym typeface="黑体"/>
              </a:rPr>
              <a:t>请使用默认端口号</a:t>
            </a:r>
            <a:r>
              <a:rPr lang="en-US" altLang="zh-CN" dirty="0">
                <a:latin typeface="黑体"/>
                <a:ea typeface="黑体"/>
                <a:sym typeface="黑体"/>
              </a:rPr>
              <a:t>27017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</a:rPr>
              <a:t>mongo</a:t>
            </a:r>
            <a:r>
              <a:rPr lang="zh-CN" altLang="en-US" dirty="0">
                <a:latin typeface="黑体"/>
                <a:ea typeface="黑体"/>
                <a:sym typeface="黑体"/>
              </a:rPr>
              <a:t>：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 Shell</a:t>
            </a:r>
            <a:r>
              <a:rPr lang="zh-CN" altLang="en-US" dirty="0">
                <a:latin typeface="黑体"/>
                <a:ea typeface="黑体"/>
                <a:sym typeface="黑体"/>
              </a:rPr>
              <a:t>是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sym typeface="黑体"/>
              </a:rPr>
              <a:t>自带的交互式</a:t>
            </a:r>
            <a:r>
              <a:rPr lang="en-US" altLang="zh-CN" dirty="0" err="1">
                <a:latin typeface="黑体"/>
                <a:ea typeface="黑体"/>
                <a:sym typeface="黑体"/>
              </a:rPr>
              <a:t>Javascript</a:t>
            </a:r>
            <a:r>
              <a:rPr lang="en-US" altLang="zh-CN" dirty="0">
                <a:latin typeface="黑体"/>
                <a:ea typeface="黑体"/>
                <a:sym typeface="黑体"/>
              </a:rPr>
              <a:t> shell,</a:t>
            </a:r>
            <a:r>
              <a:rPr lang="zh-CN" altLang="en-US" dirty="0">
                <a:latin typeface="黑体"/>
                <a:ea typeface="黑体"/>
                <a:sym typeface="黑体"/>
              </a:rPr>
              <a:t>用来对</a:t>
            </a:r>
            <a:r>
              <a:rPr lang="en-US" altLang="zh-CN" dirty="0">
                <a:latin typeface="黑体"/>
                <a:ea typeface="黑体"/>
                <a:sym typeface="黑体"/>
              </a:rPr>
              <a:t>MongoDB</a:t>
            </a:r>
            <a:r>
              <a:rPr lang="zh-CN" altLang="en-US" dirty="0">
                <a:latin typeface="黑体"/>
                <a:ea typeface="黑体"/>
                <a:sym typeface="黑体"/>
              </a:rPr>
              <a:t>进行操作和管理的交互式环境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marL="342900" lvl="1" indent="-342900">
              <a:buClr>
                <a:srgbClr val="777777"/>
              </a:buClr>
              <a:buSzPct val="60000"/>
              <a:buFontTx/>
              <a:buChar char="●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</a:rPr>
              <a:t>Redis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>
                <a:latin typeface="黑体"/>
                <a:ea typeface="黑体"/>
                <a:sym typeface="黑体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https://redis.io/download</a:t>
            </a:r>
            <a:endParaRPr lang="en-US" altLang="zh-CN" dirty="0">
              <a:latin typeface="黑体"/>
              <a:ea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dirty="0">
                <a:latin typeface="黑体"/>
                <a:ea typeface="黑体"/>
                <a:sym typeface="黑体"/>
              </a:rPr>
              <a:t>请使用默认端口号</a:t>
            </a:r>
            <a:r>
              <a:rPr lang="en-US" altLang="zh-CN" dirty="0">
                <a:latin typeface="黑体"/>
                <a:ea typeface="黑体"/>
                <a:sym typeface="黑体"/>
              </a:rPr>
              <a:t>6379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sym typeface="黑体"/>
              </a:rPr>
              <a:t>redis</a:t>
            </a:r>
            <a:r>
              <a:rPr lang="en-US" altLang="zh-CN" dirty="0">
                <a:latin typeface="黑体"/>
                <a:ea typeface="黑体"/>
                <a:sym typeface="黑体"/>
              </a:rPr>
              <a:t>-server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dirty="0" err="1">
                <a:latin typeface="黑体"/>
                <a:ea typeface="黑体"/>
                <a:sym typeface="黑体"/>
              </a:rPr>
              <a:t>redis</a:t>
            </a:r>
            <a:r>
              <a:rPr lang="en-US" altLang="zh-CN" dirty="0">
                <a:latin typeface="黑体"/>
                <a:ea typeface="黑体"/>
                <a:sym typeface="黑体"/>
              </a:rPr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22355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539552" y="188640"/>
            <a:ext cx="7560766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b="0" dirty="0">
                <a:latin typeface="黑体"/>
                <a:ea typeface="黑体"/>
                <a:cs typeface="黑体"/>
                <a:sym typeface="黑体"/>
              </a:rPr>
              <a:t>提交：运行以下命令并截图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4237" y="1196752"/>
            <a:ext cx="3960440" cy="300808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/>
              <a:t>MongoDB</a:t>
            </a:r>
            <a:r>
              <a:rPr lang="zh-CN" altLang="en-US" sz="1200" dirty="0"/>
              <a:t>命令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show </a:t>
            </a:r>
            <a:r>
              <a:rPr lang="en-US" altLang="zh-CN" sz="1200" dirty="0" err="1"/>
              <a:t>dbs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use </a:t>
            </a:r>
            <a:r>
              <a:rPr lang="en-US" altLang="zh-CN" sz="1200" dirty="0" err="1"/>
              <a:t>mytest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 err="1"/>
              <a:t>db.createCollection</a:t>
            </a:r>
            <a:r>
              <a:rPr lang="en-US" altLang="zh-CN" sz="1200" dirty="0"/>
              <a:t>('person’)</a:t>
            </a:r>
          </a:p>
          <a:p>
            <a:pPr marL="431800" lvl="1" indent="0">
              <a:buNone/>
            </a:pPr>
            <a:r>
              <a:rPr lang="en-US" altLang="zh-CN" sz="1200" dirty="0" err="1"/>
              <a:t>db.person.insert</a:t>
            </a:r>
            <a:r>
              <a:rPr lang="en-US" altLang="zh-CN" sz="1200" dirty="0"/>
              <a:t>({name:'************',age:18})</a:t>
            </a:r>
          </a:p>
          <a:p>
            <a:pPr marL="431800" lvl="1" indent="0">
              <a:buNone/>
            </a:pPr>
            <a:r>
              <a:rPr lang="en-US" altLang="zh-CN" sz="1200" dirty="0" err="1"/>
              <a:t>db.person.find</a:t>
            </a:r>
            <a:r>
              <a:rPr lang="en-US" altLang="zh-CN" sz="1200" dirty="0"/>
              <a:t>().pretty()</a:t>
            </a:r>
          </a:p>
          <a:p>
            <a:pPr marL="431800" lvl="1" indent="0" hangingPunct="1">
              <a:lnSpc>
                <a:spcPct val="100000"/>
              </a:lnSpc>
              <a:buClrTx/>
              <a:buSzTx/>
              <a:buNone/>
              <a:defRPr/>
            </a:pPr>
            <a:r>
              <a:rPr lang="en-US" altLang="zh-CN" sz="1200" dirty="0"/>
              <a:t>show </a:t>
            </a:r>
            <a:r>
              <a:rPr lang="en-US" altLang="zh-CN" sz="1200" dirty="0" err="1"/>
              <a:t>dbs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/>
              <a:t>Redis</a:t>
            </a:r>
            <a:r>
              <a:rPr lang="zh-CN" altLang="en-US" sz="1200" dirty="0"/>
              <a:t>命令</a:t>
            </a:r>
            <a:endParaRPr lang="en-US" altLang="zh-CN" sz="1200" dirty="0"/>
          </a:p>
          <a:p>
            <a:pPr marL="431800" lvl="1" indent="0">
              <a:buNone/>
            </a:pPr>
            <a:r>
              <a:rPr lang="en-US" altLang="zh-CN" sz="1200" dirty="0"/>
              <a:t>set counter 100</a:t>
            </a:r>
          </a:p>
          <a:p>
            <a:pPr marL="431800" lvl="1" indent="0">
              <a:buNone/>
            </a:pPr>
            <a:r>
              <a:rPr lang="en-US" altLang="zh-CN" sz="1200" dirty="0" err="1"/>
              <a:t>incr</a:t>
            </a:r>
            <a:r>
              <a:rPr lang="en-US" altLang="zh-CN" sz="1200" dirty="0"/>
              <a:t> counter</a:t>
            </a:r>
          </a:p>
          <a:p>
            <a:pPr marL="431800" lvl="1" indent="0">
              <a:buNone/>
            </a:pPr>
            <a:r>
              <a:rPr lang="en-US" altLang="zh-CN" sz="1200" dirty="0"/>
              <a:t>get counter</a:t>
            </a:r>
          </a:p>
          <a:p>
            <a:pPr marL="431800" lvl="1" indent="0">
              <a:buNone/>
            </a:pPr>
            <a:r>
              <a:rPr lang="en-US" altLang="zh-CN" sz="1200" dirty="0"/>
              <a:t>keys *</a:t>
            </a:r>
            <a:endParaRPr lang="zh-CN" altLang="en-US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6BFD4-676E-4493-8188-8BA7CDD8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5286"/>
            <a:ext cx="3254415" cy="296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880521-7052-4EC6-B878-9574B50C6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389" y="3284984"/>
            <a:ext cx="2805718" cy="1533124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F0E029B-2B3B-4FE1-AEA4-55F2D8C4116E}"/>
              </a:ext>
            </a:extLst>
          </p:cNvPr>
          <p:cNvSpPr/>
          <p:nvPr/>
        </p:nvSpPr>
        <p:spPr>
          <a:xfrm>
            <a:off x="2915817" y="2632348"/>
            <a:ext cx="1368151" cy="306465"/>
          </a:xfrm>
          <a:prstGeom prst="wedgeRoundRectCallout">
            <a:avLst>
              <a:gd name="adj1" fmla="val -33354"/>
              <a:gd name="adj2" fmla="val -116891"/>
              <a:gd name="adj3" fmla="val 16667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用你自己名字取代</a:t>
            </a:r>
          </a:p>
        </p:txBody>
      </p:sp>
    </p:spTree>
    <p:extLst>
      <p:ext uri="{BB962C8B-B14F-4D97-AF65-F5344CB8AC3E}">
        <p14:creationId xmlns:p14="http://schemas.microsoft.com/office/powerpoint/2010/main" val="6947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260648"/>
            <a:ext cx="7632700" cy="7200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9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节课的综合作业（提前告知）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539552" y="1268760"/>
            <a:ext cx="8208912" cy="367240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将第一节课的代码其作以下优化改进：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1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、清空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web.xml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配置，改成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配置类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、优化控制层的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loginCheck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方法，并且添加数据校验功能（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@Valid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），用户名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3-6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个字符，口令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个字符，并有错误提示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、数据库由原来的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mysql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改成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H2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内嵌数据库，不要有外部数据库访问依赖，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exampledb.sql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数据脚本同步修改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层实现由现在的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jdbc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改成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JpaRepository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自动实现，方法名可以改变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层的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findUserByUserName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添加缓存功能，缓存用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EhCache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实现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、测试改进：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service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层的测试将现在直连数据库改成使用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mock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取代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dao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层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674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267109" y="548680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ORM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72816"/>
            <a:ext cx="7920880" cy="388843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object-relational mapping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Object_Relative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DateBase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-Mapping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在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对象与关系数据库之间建立某种映射，以实现直接存取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对象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MyBatis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JPA (Java Persistence API)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608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的配置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7632774" cy="374441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org.hibernate.</a:t>
            </a:r>
            <a:r>
              <a:rPr lang="en-US" altLang="zh-CN" sz="16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Session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接口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获得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org.hibernate.</a:t>
            </a:r>
            <a:r>
              <a:rPr lang="en-US" altLang="zh-CN" sz="16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SessionFactory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对象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org.springframework.orm.hibernate4.LocalSessionFactoryBean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定义映射关系：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、注解（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933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1238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三类查询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7776790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HQL:hibernate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 query language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，即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hibernate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提供的面向对象的查询语言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select/update/delete…… from …… where …… group by …… having …… order by …… 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asc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/desc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QBC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: query by criteria 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完全面向对象的查询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本地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SQL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247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3625" y="476672"/>
            <a:ext cx="741675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@Repository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的作用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11560" y="1700808"/>
            <a:ext cx="7776790" cy="396044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@Component 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转换成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的统一异常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@Bean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public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BeanPostProcessor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persistenceTranslation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(){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  return new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PersistenceExceptionTranslationPostProcessor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();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 }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179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Java Persistence API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899592" y="1844824"/>
            <a:ext cx="7416676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的宗旨是为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POJO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提供持久化标准规范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JPQL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Java Persistence Query Language)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JPQL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就是一种查询语言，具有与 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SQL 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相类似的特征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语法大全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120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JPA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971600" y="1700808"/>
            <a:ext cx="7344668" cy="432048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javax.persistence.EntityManager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实体管理器工厂（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entity manager factory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）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org.springframework.orm.jpa.LocalContainerEntityManagerFactoryBean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org.springframework.orm.jpa.vendor.HibernateJpaVendorAdapter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612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1115616" y="541238"/>
            <a:ext cx="7272734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 err="1">
                <a:latin typeface="黑体"/>
                <a:ea typeface="黑体"/>
                <a:cs typeface="黑体"/>
                <a:sym typeface="黑体"/>
              </a:rPr>
              <a:t>EntityManager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不是线程安全的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1187624" y="1844824"/>
            <a:ext cx="7128644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PersistenceUnit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dirty="0" err="1">
                <a:latin typeface="黑体"/>
                <a:ea typeface="黑体"/>
                <a:cs typeface="黑体"/>
                <a:sym typeface="黑体"/>
              </a:rPr>
              <a:t>PersistenceContext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478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971600" y="54868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 dirty="0">
                <a:latin typeface="黑体"/>
                <a:ea typeface="黑体"/>
                <a:cs typeface="黑体"/>
                <a:sym typeface="黑体"/>
              </a:rPr>
              <a:t>Spring Data JPA</a:t>
            </a:r>
            <a:endParaRPr lang="zh-CN" altLang="en-US"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E8CCAF-E84D-4E40-A99D-31D03DD7D232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776864" cy="417646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&lt;dependency&gt;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&lt;groupId&gt;org.springframework.data&lt;/groupId&gt;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&lt;artifactId&gt;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spring-data-jpa</a:t>
            </a: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&lt;/artifactId&gt;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           &lt;version&gt;1.3.2.RELEASE&lt;/version&gt;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>
                <a:solidFill>
                  <a:srgbClr val="0000FF"/>
                </a:solidFill>
                <a:latin typeface="黑体"/>
                <a:ea typeface="黑体"/>
                <a:cs typeface="黑体"/>
                <a:sym typeface="黑体"/>
              </a:rPr>
              <a:t> &lt;/dependency&gt;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加</a:t>
            </a: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注解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@EnableJpaRepositories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会扫描</a:t>
            </a:r>
            <a:r>
              <a:rPr lang="en-US" altLang="zh-CN" sz="1800">
                <a:latin typeface="黑体"/>
                <a:ea typeface="黑体"/>
                <a:cs typeface="黑体"/>
                <a:sym typeface="黑体"/>
              </a:rPr>
              <a:t>org.springframework.data.repository.</a:t>
            </a:r>
            <a:r>
              <a:rPr lang="en-US" altLang="zh-CN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Repository</a:t>
            </a:r>
            <a:r>
              <a:rPr lang="zh-CN" altLang="en-US" sz="1800">
                <a:latin typeface="黑体"/>
                <a:ea typeface="黑体"/>
                <a:cs typeface="黑体"/>
                <a:sym typeface="黑体"/>
              </a:rPr>
              <a:t>接口</a:t>
            </a:r>
            <a:endParaRPr lang="en-US" altLang="zh-CN" sz="18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800" dirty="0">
                <a:latin typeface="黑体"/>
                <a:ea typeface="黑体"/>
                <a:cs typeface="黑体"/>
                <a:sym typeface="黑体"/>
              </a:rPr>
              <a:t>继承接口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org.springframework.data.jpa.repository.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JpaRepository</a:t>
            </a:r>
            <a:endParaRPr lang="en-US" altLang="zh-CN" sz="18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0412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911</Words>
  <Application>Microsoft Office PowerPoint</Application>
  <PresentationFormat>全屏显示(4:3)</PresentationFormat>
  <Paragraphs>123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FrutigerNext LT Medium</vt:lpstr>
      <vt:lpstr>黑体</vt:lpstr>
      <vt:lpstr>宋体</vt:lpstr>
      <vt:lpstr>Arial</vt:lpstr>
      <vt:lpstr>Calibri</vt:lpstr>
      <vt:lpstr>Wingdings</vt:lpstr>
      <vt:lpstr>Blank</vt:lpstr>
      <vt:lpstr>2021-服务端开发</vt:lpstr>
      <vt:lpstr>ORM</vt:lpstr>
      <vt:lpstr>Hibernate的配置</vt:lpstr>
      <vt:lpstr>Hibernate三类查询</vt:lpstr>
      <vt:lpstr>@Repository的作用</vt:lpstr>
      <vt:lpstr>JPA：Java Persistence API</vt:lpstr>
      <vt:lpstr>JPA配置</vt:lpstr>
      <vt:lpstr>EntityManager不是线程安全的</vt:lpstr>
      <vt:lpstr>Spring Data JPA</vt:lpstr>
      <vt:lpstr>编写自定义的查询方法</vt:lpstr>
      <vt:lpstr>Jpa、Hibernate、Spring Data Jpa三者之间的关系</vt:lpstr>
      <vt:lpstr>示例：在spring boot开发中使用MyBatis</vt:lpstr>
      <vt:lpstr>第8节课前作业：下载安装两个NoSQL数据库软件</vt:lpstr>
      <vt:lpstr>提交：运行以下命令并截图</vt:lpstr>
      <vt:lpstr>第9节课的综合作业（提前告知）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125</cp:revision>
  <dcterms:modified xsi:type="dcterms:W3CDTF">2021-03-22T08:03:31Z</dcterms:modified>
</cp:coreProperties>
</file>