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53" r:id="rId4"/>
    <p:sldId id="326" r:id="rId5"/>
    <p:sldId id="362" r:id="rId6"/>
    <p:sldId id="354" r:id="rId7"/>
    <p:sldId id="363" r:id="rId8"/>
    <p:sldId id="361" r:id="rId9"/>
    <p:sldId id="364" r:id="rId10"/>
    <p:sldId id="365" r:id="rId11"/>
    <p:sldId id="359" r:id="rId12"/>
    <p:sldId id="360" r:id="rId13"/>
    <p:sldId id="355" r:id="rId14"/>
    <p:sldId id="356" r:id="rId15"/>
    <p:sldId id="366" r:id="rId16"/>
    <p:sldId id="358" r:id="rId17"/>
    <p:sldId id="311" r:id="rId1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田晓亮" initials="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ECD2"/>
          </a:solidFill>
        </a:fill>
      </a:tcStyle>
    </a:wholeTbl>
    <a:band2H>
      <a:tcTxStyle/>
      <a:tcStyle>
        <a:tcBdr/>
        <a:fill>
          <a:solidFill>
            <a:srgbClr val="FFF6EA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6D9"/>
          </a:solidFill>
        </a:fill>
      </a:tcStyle>
    </a:wholeTbl>
    <a:band2H>
      <a:tcTxStyle/>
      <a:tcStyle>
        <a:tcBdr/>
        <a:fill>
          <a:solidFill>
            <a:srgbClr val="FAF3ED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0983" autoAdjust="0"/>
  </p:normalViewPr>
  <p:slideViewPr>
    <p:cSldViewPr>
      <p:cViewPr varScale="1">
        <p:scale>
          <a:sx n="65" d="100"/>
          <a:sy n="65" d="100"/>
        </p:scale>
        <p:origin x="1545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98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rpush</a:t>
            </a:r>
            <a:r>
              <a:rPr lang="en-US" altLang="zh-CN" dirty="0"/>
              <a:t> </a:t>
            </a:r>
            <a:r>
              <a:rPr lang="en-US" altLang="zh-CN" dirty="0" err="1"/>
              <a:t>mylist</a:t>
            </a:r>
            <a:r>
              <a:rPr lang="en-US" altLang="zh-CN" dirty="0"/>
              <a:t> 15</a:t>
            </a:r>
          </a:p>
          <a:p>
            <a:r>
              <a:rPr lang="en-US" altLang="zh-CN" dirty="0" err="1"/>
              <a:t>lrange</a:t>
            </a:r>
            <a:r>
              <a:rPr lang="en-US" altLang="zh-CN" dirty="0"/>
              <a:t> </a:t>
            </a:r>
            <a:r>
              <a:rPr lang="en-US" altLang="zh-CN" dirty="0" err="1"/>
              <a:t>mylist</a:t>
            </a:r>
            <a:r>
              <a:rPr lang="en-US" altLang="zh-CN" dirty="0"/>
              <a:t> 0 -1    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-1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是列表的最后一个元素，</a:t>
            </a: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-2</a:t>
            </a:r>
            <a:r>
              <a:rPr lang="zh-CN" altLang="en-US" sz="1200" b="0" i="0" dirty="0">
                <a:effectLst/>
                <a:latin typeface="+mn-lt"/>
                <a:ea typeface="+mn-ea"/>
                <a:cs typeface="+mn-cs"/>
                <a:sym typeface="Calibri"/>
              </a:rPr>
              <a:t>是列表的倒数第二个元素，依此类推。</a:t>
            </a:r>
            <a:endParaRPr lang="en-US" altLang="zh-CN" sz="1200" b="0" i="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dirty="0" err="1"/>
              <a:t>rpush</a:t>
            </a:r>
            <a:r>
              <a:rPr lang="en-US" altLang="zh-CN" dirty="0"/>
              <a:t> </a:t>
            </a:r>
            <a:r>
              <a:rPr lang="en-US" altLang="zh-CN" dirty="0" err="1"/>
              <a:t>mylist</a:t>
            </a:r>
            <a:r>
              <a:rPr lang="en-US" altLang="zh-CN" dirty="0"/>
              <a:t> 1 2 3 4 5 "foo bar“</a:t>
            </a:r>
          </a:p>
          <a:p>
            <a:r>
              <a:rPr lang="en-US" altLang="zh-CN" dirty="0" err="1"/>
              <a:t>lpush</a:t>
            </a:r>
            <a:r>
              <a:rPr lang="en-US" altLang="zh-CN" dirty="0"/>
              <a:t> </a:t>
            </a:r>
            <a:r>
              <a:rPr lang="en-US" altLang="zh-CN" dirty="0" err="1"/>
              <a:t>mylist</a:t>
            </a:r>
            <a:r>
              <a:rPr lang="en-US" altLang="zh-CN" dirty="0"/>
              <a:t> 1 2 3 4 5</a:t>
            </a:r>
          </a:p>
          <a:p>
            <a:r>
              <a:rPr lang="en-US" altLang="zh-CN" dirty="0" err="1"/>
              <a:t>rpop</a:t>
            </a:r>
            <a:r>
              <a:rPr lang="en-US" altLang="zh-CN" dirty="0"/>
              <a:t> key</a:t>
            </a:r>
          </a:p>
          <a:p>
            <a:r>
              <a:rPr lang="en-US" altLang="zh-CN" dirty="0" err="1"/>
              <a:t>lpop</a:t>
            </a:r>
            <a:r>
              <a:rPr lang="en-US" altLang="zh-CN" dirty="0"/>
              <a:t> key</a:t>
            </a:r>
          </a:p>
          <a:p>
            <a:r>
              <a:rPr lang="en-US" altLang="zh-CN" dirty="0" err="1"/>
              <a:t>brpop</a:t>
            </a:r>
            <a:r>
              <a:rPr lang="en-US" altLang="zh-CN" dirty="0"/>
              <a:t> tasks 5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 err="1"/>
              <a:t>hmset</a:t>
            </a:r>
            <a:r>
              <a:rPr lang="en-US" altLang="zh-CN" dirty="0"/>
              <a:t> user name tao age 10</a:t>
            </a:r>
          </a:p>
          <a:p>
            <a:r>
              <a:rPr lang="en-US" altLang="zh-CN" dirty="0" err="1"/>
              <a:t>hgetall</a:t>
            </a:r>
            <a:r>
              <a:rPr lang="en-US" altLang="zh-CN" dirty="0"/>
              <a:t> user</a:t>
            </a:r>
          </a:p>
          <a:p>
            <a:r>
              <a:rPr lang="en-US" altLang="zh-CN" dirty="0" err="1"/>
              <a:t>hget</a:t>
            </a:r>
            <a:r>
              <a:rPr lang="en-US" altLang="zh-CN" dirty="0"/>
              <a:t> user name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 err="1"/>
              <a:t>sadd</a:t>
            </a:r>
            <a:r>
              <a:rPr lang="en-US" altLang="zh-CN" dirty="0"/>
              <a:t> </a:t>
            </a:r>
            <a:r>
              <a:rPr lang="en-US" altLang="zh-CN" dirty="0" err="1"/>
              <a:t>myset</a:t>
            </a:r>
            <a:r>
              <a:rPr lang="en-US" altLang="zh-CN" dirty="0"/>
              <a:t> 1 2 3</a:t>
            </a:r>
          </a:p>
          <a:p>
            <a:r>
              <a:rPr lang="en-US" altLang="zh-CN" dirty="0" err="1"/>
              <a:t>smembers</a:t>
            </a:r>
            <a:r>
              <a:rPr lang="en-US" altLang="zh-CN" dirty="0"/>
              <a:t> </a:t>
            </a:r>
            <a:r>
              <a:rPr lang="en-US" altLang="zh-CN" dirty="0" err="1"/>
              <a:t>myset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8443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358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093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873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90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"C:\Program Files\MongoDB\Server\4.2\bin\mongod.exe" --config "C:\Program Files\MongoDB\Server\4.2\bin\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mongod.cfg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 --service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mongo</a:t>
            </a:r>
          </a:p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db.help</a:t>
            </a:r>
            <a:r>
              <a:rPr lang="en-US" altLang="zh-CN" dirty="0"/>
              <a:t>()                    help on </a:t>
            </a:r>
            <a:r>
              <a:rPr lang="en-US" altLang="zh-CN" dirty="0" err="1"/>
              <a:t>db</a:t>
            </a:r>
            <a:r>
              <a:rPr lang="en-US" altLang="zh-CN" dirty="0"/>
              <a:t> methods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db.mycoll.help</a:t>
            </a:r>
            <a:r>
              <a:rPr lang="en-US" altLang="zh-CN" dirty="0"/>
              <a:t>()             help on collection methods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sh.help</a:t>
            </a:r>
            <a:r>
              <a:rPr lang="en-US" altLang="zh-CN" dirty="0"/>
              <a:t>()                    </a:t>
            </a:r>
            <a:r>
              <a:rPr lang="en-US" altLang="zh-CN" dirty="0" err="1"/>
              <a:t>sharding</a:t>
            </a:r>
            <a:r>
              <a:rPr lang="en-US" altLang="zh-CN" dirty="0"/>
              <a:t> helpers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rs.help</a:t>
            </a:r>
            <a:r>
              <a:rPr lang="en-US" altLang="zh-CN" dirty="0"/>
              <a:t>()                    replica set helpers</a:t>
            </a:r>
          </a:p>
          <a:p>
            <a:r>
              <a:rPr lang="en-US" altLang="zh-CN" dirty="0"/>
              <a:t>        help admin                   administrative help</a:t>
            </a:r>
          </a:p>
          <a:p>
            <a:r>
              <a:rPr lang="en-US" altLang="zh-CN" dirty="0"/>
              <a:t>        help connect                 connecting to a </a:t>
            </a:r>
            <a:r>
              <a:rPr lang="en-US" altLang="zh-CN" dirty="0" err="1"/>
              <a:t>db</a:t>
            </a:r>
            <a:r>
              <a:rPr lang="en-US" altLang="zh-CN" dirty="0"/>
              <a:t> help</a:t>
            </a:r>
          </a:p>
          <a:p>
            <a:r>
              <a:rPr lang="en-US" altLang="zh-CN" dirty="0"/>
              <a:t>        help keys                    key shortcuts</a:t>
            </a:r>
          </a:p>
          <a:p>
            <a:r>
              <a:rPr lang="en-US" altLang="zh-CN" dirty="0"/>
              <a:t>        help </a:t>
            </a:r>
            <a:r>
              <a:rPr lang="en-US" altLang="zh-CN" dirty="0" err="1"/>
              <a:t>misc</a:t>
            </a:r>
            <a:r>
              <a:rPr lang="en-US" altLang="zh-CN" dirty="0"/>
              <a:t>                    </a:t>
            </a:r>
            <a:r>
              <a:rPr lang="en-US" altLang="zh-CN" dirty="0" err="1"/>
              <a:t>misc</a:t>
            </a:r>
            <a:r>
              <a:rPr lang="en-US" altLang="zh-CN" dirty="0"/>
              <a:t> things to know</a:t>
            </a:r>
          </a:p>
          <a:p>
            <a:r>
              <a:rPr lang="en-US" altLang="zh-CN" dirty="0"/>
              <a:t>        help </a:t>
            </a:r>
            <a:r>
              <a:rPr lang="en-US" altLang="zh-CN" dirty="0" err="1"/>
              <a:t>mr</a:t>
            </a:r>
            <a:r>
              <a:rPr lang="en-US" altLang="zh-CN" dirty="0"/>
              <a:t>                      </a:t>
            </a:r>
            <a:r>
              <a:rPr lang="en-US" altLang="zh-CN" dirty="0" err="1"/>
              <a:t>mapreduce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show </a:t>
            </a:r>
            <a:r>
              <a:rPr lang="en-US" altLang="zh-CN" dirty="0" err="1"/>
              <a:t>dbs</a:t>
            </a:r>
            <a:r>
              <a:rPr lang="en-US" altLang="zh-CN" dirty="0"/>
              <a:t>                     show database names</a:t>
            </a:r>
          </a:p>
          <a:p>
            <a:r>
              <a:rPr lang="en-US" altLang="zh-CN" dirty="0"/>
              <a:t>        show collections             show collections in current database</a:t>
            </a:r>
          </a:p>
          <a:p>
            <a:r>
              <a:rPr lang="en-US" altLang="zh-CN" dirty="0"/>
              <a:t>        show users                   show users in current database</a:t>
            </a:r>
          </a:p>
          <a:p>
            <a:r>
              <a:rPr lang="en-US" altLang="zh-CN" dirty="0"/>
              <a:t>        show profile                 show most recent </a:t>
            </a:r>
            <a:r>
              <a:rPr lang="en-US" altLang="zh-CN" dirty="0" err="1"/>
              <a:t>system.profile</a:t>
            </a:r>
            <a:r>
              <a:rPr lang="en-US" altLang="zh-CN" dirty="0"/>
              <a:t> entries with time &gt;= 1ms</a:t>
            </a:r>
          </a:p>
          <a:p>
            <a:r>
              <a:rPr lang="en-US" altLang="zh-CN" dirty="0"/>
              <a:t>        show logs                    show the accessible logger names</a:t>
            </a:r>
          </a:p>
          <a:p>
            <a:r>
              <a:rPr lang="en-US" altLang="zh-CN" dirty="0"/>
              <a:t>        show log [name]              prints out the last segment of log in memory, 'global' is default</a:t>
            </a:r>
          </a:p>
          <a:p>
            <a:r>
              <a:rPr lang="en-US" altLang="zh-CN" dirty="0"/>
              <a:t>        use &lt;</a:t>
            </a:r>
            <a:r>
              <a:rPr lang="en-US" altLang="zh-CN" dirty="0" err="1"/>
              <a:t>db_name</a:t>
            </a:r>
            <a:r>
              <a:rPr lang="en-US" altLang="zh-CN" dirty="0"/>
              <a:t>&gt;                set current database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db.foo.find</a:t>
            </a:r>
            <a:r>
              <a:rPr lang="en-US" altLang="zh-CN" dirty="0"/>
              <a:t>()                list objects in collection foo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db.foo.find</a:t>
            </a:r>
            <a:r>
              <a:rPr lang="en-US" altLang="zh-CN" dirty="0"/>
              <a:t>( { a : 1 } )     list objects in foo where a == 1</a:t>
            </a:r>
          </a:p>
          <a:p>
            <a:r>
              <a:rPr lang="en-US" altLang="zh-CN" dirty="0"/>
              <a:t>        it                           result of the last line evaluated; use to further iterate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DBQuery.shellBatchSize</a:t>
            </a:r>
            <a:r>
              <a:rPr lang="en-US" altLang="zh-CN" dirty="0"/>
              <a:t> = x   set default number of items to display on shell</a:t>
            </a:r>
          </a:p>
          <a:p>
            <a:r>
              <a:rPr lang="en-US" altLang="zh-CN" dirty="0"/>
              <a:t>        exit                         quit the mongo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98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docker run --name </a:t>
            </a:r>
            <a:r>
              <a:rPr lang="en-US" altLang="zh-CN" dirty="0" err="1"/>
              <a:t>mymongo</a:t>
            </a:r>
            <a:r>
              <a:rPr lang="en-US" altLang="zh-CN" dirty="0"/>
              <a:t> -d -p 27017:27017 mongo</a:t>
            </a:r>
          </a:p>
          <a:p>
            <a:r>
              <a:rPr lang="en-US" altLang="zh-CN" dirty="0"/>
              <a:t>docker stop </a:t>
            </a:r>
            <a:r>
              <a:rPr lang="en-US" altLang="zh-CN" dirty="0" err="1"/>
              <a:t>mymongo</a:t>
            </a:r>
            <a:endParaRPr lang="en-US" altLang="zh-CN" dirty="0"/>
          </a:p>
          <a:p>
            <a:r>
              <a:rPr lang="en-US" altLang="zh-CN" dirty="0"/>
              <a:t>docker rm </a:t>
            </a:r>
            <a:r>
              <a:rPr lang="en-US" altLang="zh-CN" dirty="0" err="1"/>
              <a:t>mymongo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mongo</a:t>
            </a:r>
            <a:r>
              <a:rPr lang="zh-CN" altLang="en-US" dirty="0"/>
              <a:t>访问</a:t>
            </a:r>
            <a:endParaRPr lang="en-US" altLang="zh-CN" dirty="0"/>
          </a:p>
          <a:p>
            <a:r>
              <a:rPr lang="en-US" altLang="zh-CN" dirty="0"/>
              <a:t>docker run -it --link </a:t>
            </a:r>
            <a:r>
              <a:rPr lang="en-US" altLang="zh-CN" dirty="0" err="1"/>
              <a:t>mymongo:taozs</a:t>
            </a:r>
            <a:r>
              <a:rPr lang="en-US" altLang="zh-CN" dirty="0"/>
              <a:t> --rm mongo </a:t>
            </a:r>
            <a:r>
              <a:rPr lang="en-US" altLang="zh-CN" dirty="0" err="1"/>
              <a:t>mongo</a:t>
            </a:r>
            <a:r>
              <a:rPr lang="en-US" altLang="zh-CN" dirty="0"/>
              <a:t> --</a:t>
            </a:r>
            <a:r>
              <a:rPr lang="en-US" altLang="zh-CN"/>
              <a:t>host taozs</a:t>
            </a:r>
          </a:p>
          <a:p>
            <a:endParaRPr lang="en-US" altLang="zh-CN"/>
          </a:p>
          <a:p>
            <a:r>
              <a:rPr lang="en-US" altLang="zh-CN"/>
              <a:t>docker network create my-network</a:t>
            </a:r>
          </a:p>
          <a:p>
            <a:pPr marL="0" indent="0">
              <a:buNone/>
            </a:pPr>
            <a:r>
              <a:rPr lang="en-US" altLang="zh-CN"/>
              <a:t>docker run --net=my-network --name mymongo -d mongo </a:t>
            </a:r>
          </a:p>
          <a:p>
            <a:pPr marL="0" indent="0">
              <a:buNone/>
            </a:pPr>
            <a:r>
              <a:rPr lang="en-US" altLang="zh-CN"/>
              <a:t>docker run --net=my-network  -it  --rm mongo mongo --host mymongo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4662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dirty="0"/>
              <a:t>&gt; var </a:t>
            </a:r>
            <a:r>
              <a:rPr lang="en-US" altLang="zh-CN" dirty="0" err="1"/>
              <a:t>idObject</a:t>
            </a:r>
            <a:r>
              <a:rPr lang="en-US" altLang="zh-CN" dirty="0"/>
              <a:t> =</a:t>
            </a:r>
            <a:r>
              <a:rPr lang="en-US" altLang="zh-CN" dirty="0" err="1"/>
              <a:t>ObjectId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&gt; </a:t>
            </a:r>
            <a:r>
              <a:rPr lang="en-US" altLang="zh-CN" dirty="0" err="1"/>
              <a:t>idObject.getTimestamp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&gt; </a:t>
            </a:r>
            <a:r>
              <a:rPr lang="en-US" altLang="zh-CN" dirty="0" err="1"/>
              <a:t>idObject.str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show </a:t>
            </a:r>
            <a:r>
              <a:rPr lang="en-US" altLang="zh-CN" dirty="0" err="1"/>
              <a:t>dbs</a:t>
            </a:r>
            <a:endParaRPr lang="en-US" altLang="zh-CN" dirty="0"/>
          </a:p>
          <a:p>
            <a:r>
              <a:rPr lang="en-US" altLang="zh-CN" dirty="0" err="1"/>
              <a:t>db</a:t>
            </a:r>
            <a:endParaRPr lang="en-US" altLang="zh-CN" dirty="0"/>
          </a:p>
          <a:p>
            <a:r>
              <a:rPr lang="en-US" altLang="zh-CN" dirty="0" err="1"/>
              <a:t>db.something.insert</a:t>
            </a:r>
            <a:r>
              <a:rPr lang="en-US" altLang="zh-CN" dirty="0"/>
              <a:t>({x:10})</a:t>
            </a:r>
          </a:p>
          <a:p>
            <a:r>
              <a:rPr lang="en-US" altLang="zh-CN" dirty="0" err="1"/>
              <a:t>db.something.find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366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show </a:t>
            </a:r>
            <a:r>
              <a:rPr lang="en-US" altLang="zh-CN" dirty="0" err="1"/>
              <a:t>dbs</a:t>
            </a:r>
            <a:endParaRPr lang="en-US" altLang="zh-CN" dirty="0"/>
          </a:p>
          <a:p>
            <a:r>
              <a:rPr lang="en-US" altLang="zh-CN" dirty="0" err="1"/>
              <a:t>db</a:t>
            </a:r>
            <a:endParaRPr lang="en-US" altLang="zh-CN" dirty="0"/>
          </a:p>
          <a:p>
            <a:r>
              <a:rPr lang="en-US" altLang="zh-CN" dirty="0"/>
              <a:t>use </a:t>
            </a:r>
            <a:r>
              <a:rPr lang="zh-CN" altLang="en-US" dirty="0"/>
              <a:t>数据库名</a:t>
            </a:r>
            <a:endParaRPr lang="en-US" altLang="zh-CN" dirty="0"/>
          </a:p>
          <a:p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db.dropDatabase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()  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删除数据库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db.createCollection</a:t>
            </a:r>
            <a:r>
              <a:rPr lang="en-US" altLang="zh-CN" dirty="0"/>
              <a:t>("persons")</a:t>
            </a:r>
          </a:p>
          <a:p>
            <a:r>
              <a:rPr lang="en-US" altLang="zh-CN" dirty="0"/>
              <a:t>show collections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err="1"/>
              <a:t>db.person.insert</a:t>
            </a:r>
            <a:r>
              <a:rPr lang="en-US" altLang="zh-CN" dirty="0"/>
              <a:t>({name:'taozs',age:18})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err="1"/>
              <a:t>db.person.find</a:t>
            </a:r>
            <a:r>
              <a:rPr lang="en-US" altLang="zh-CN" dirty="0"/>
              <a:t>() .pretty()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062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34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org.springframework.data.mongodb.repository.config.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EnableMongoRepositories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090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387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http://doc.redisfans.com/</a:t>
            </a:r>
          </a:p>
          <a:p>
            <a:endParaRPr lang="en-US" altLang="zh-CN"/>
          </a:p>
          <a:p>
            <a:r>
              <a:rPr lang="en-US" altLang="zh-CN">
                <a:solidFill>
                  <a:srgbClr val="999999"/>
                </a:solidFill>
                <a:effectLst/>
              </a:rPr>
              <a:t>//</a:t>
            </a:r>
            <a:r>
              <a:rPr lang="zh-CN" altLang="en-US">
                <a:solidFill>
                  <a:srgbClr val="999999"/>
                </a:solidFill>
                <a:effectLst/>
              </a:rPr>
              <a:t>删除当前数据库中的所有</a:t>
            </a:r>
            <a:r>
              <a:rPr lang="en-US" altLang="zh-CN">
                <a:solidFill>
                  <a:srgbClr val="999999"/>
                </a:solidFill>
                <a:effectLst/>
              </a:rPr>
              <a:t>Key</a:t>
            </a:r>
            <a:r>
              <a:rPr lang="en-US" altLang="zh-CN"/>
              <a:t> flushdb </a:t>
            </a:r>
            <a:r>
              <a:rPr lang="en-US" altLang="zh-CN">
                <a:solidFill>
                  <a:srgbClr val="999999"/>
                </a:solidFill>
                <a:effectLst/>
              </a:rPr>
              <a:t>//</a:t>
            </a:r>
            <a:r>
              <a:rPr lang="zh-CN" altLang="en-US">
                <a:solidFill>
                  <a:srgbClr val="999999"/>
                </a:solidFill>
                <a:effectLst/>
              </a:rPr>
              <a:t>删除所有数据库中的</a:t>
            </a:r>
            <a:r>
              <a:rPr lang="en-US" altLang="zh-CN">
                <a:solidFill>
                  <a:srgbClr val="999999"/>
                </a:solidFill>
                <a:effectLst/>
              </a:rPr>
              <a:t>key</a:t>
            </a:r>
            <a:r>
              <a:rPr lang="en-US" altLang="zh-CN"/>
              <a:t> flushall</a:t>
            </a:r>
          </a:p>
          <a:p>
            <a:endParaRPr lang="en-US" altLang="zh-CN"/>
          </a:p>
          <a:p>
            <a:r>
              <a:rPr lang="en-US" altLang="zh-CN"/>
              <a:t> config get databases  </a:t>
            </a:r>
            <a:r>
              <a:rPr lang="zh-CN" altLang="en-US"/>
              <a:t>获取数据库信息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选择数据库</a:t>
            </a:r>
            <a:r>
              <a:rPr lang="en-US" altLang="zh-CN"/>
              <a:t>select   0-15</a:t>
            </a:r>
          </a:p>
          <a:p>
            <a:endParaRPr lang="en-US" altLang="zh-CN"/>
          </a:p>
          <a:p>
            <a:r>
              <a:rPr lang="en-US" altLang="zh-CN"/>
              <a:t>redis</a:t>
            </a:r>
            <a:r>
              <a:rPr lang="zh-CN" altLang="en-US" dirty="0"/>
              <a:t>的启动和访问</a:t>
            </a:r>
            <a:endParaRPr lang="en-US" altLang="zh-CN" dirty="0"/>
          </a:p>
          <a:p>
            <a:r>
              <a:rPr lang="en-US" altLang="zh-CN" dirty="0"/>
              <a:t>docker run -d --name </a:t>
            </a:r>
            <a:r>
              <a:rPr lang="en-US" altLang="zh-CN" dirty="0" err="1"/>
              <a:t>myredis</a:t>
            </a:r>
            <a:r>
              <a:rPr lang="en-US" altLang="zh-CN" dirty="0"/>
              <a:t> -p 6379:6379 </a:t>
            </a:r>
            <a:r>
              <a:rPr lang="en-US" altLang="zh-CN" dirty="0" err="1"/>
              <a:t>redis</a:t>
            </a:r>
            <a:endParaRPr lang="en-US" altLang="zh-CN" dirty="0"/>
          </a:p>
          <a:p>
            <a:r>
              <a:rPr lang="en-US" altLang="zh-CN" dirty="0"/>
              <a:t>docker run -it --rm --link </a:t>
            </a:r>
            <a:r>
              <a:rPr lang="en-US" altLang="zh-CN" dirty="0" err="1"/>
              <a:t>myredis:taozs</a:t>
            </a:r>
            <a:r>
              <a:rPr lang="en-US" altLang="zh-CN" dirty="0"/>
              <a:t>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en-US" altLang="zh-CN" dirty="0" err="1"/>
              <a:t>redis</a:t>
            </a:r>
            <a:r>
              <a:rPr lang="en-US" altLang="zh-CN" dirty="0"/>
              <a:t>-cli -h </a:t>
            </a:r>
            <a:r>
              <a:rPr lang="en-US" altLang="zh-CN" dirty="0" err="1"/>
              <a:t>taozs</a:t>
            </a:r>
            <a:endParaRPr lang="zh-CN" altLang="en-US" dirty="0"/>
          </a:p>
          <a:p>
            <a:endParaRPr lang="fr-FR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fr-FR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redis-cli -h host -p port -a password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keys *</a:t>
            </a:r>
          </a:p>
          <a:p>
            <a:r>
              <a:rPr lang="en-US" altLang="zh-CN" dirty="0"/>
              <a:t>set key value</a:t>
            </a:r>
          </a:p>
          <a:p>
            <a:r>
              <a:rPr lang="en-US" altLang="zh-CN" dirty="0"/>
              <a:t>get key</a:t>
            </a:r>
          </a:p>
          <a:p>
            <a:r>
              <a:rPr lang="en-US" altLang="zh-CN" dirty="0"/>
              <a:t> set counter 100</a:t>
            </a:r>
          </a:p>
          <a:p>
            <a:r>
              <a:rPr lang="en-US" altLang="zh-CN" dirty="0" err="1"/>
              <a:t>incr</a:t>
            </a:r>
            <a:r>
              <a:rPr lang="en-US" altLang="zh-CN" dirty="0"/>
              <a:t> counter</a:t>
            </a:r>
          </a:p>
          <a:p>
            <a:r>
              <a:rPr lang="en-US" altLang="zh-CN" dirty="0" err="1"/>
              <a:t>incrby</a:t>
            </a:r>
            <a:r>
              <a:rPr lang="en-US" altLang="zh-CN" dirty="0"/>
              <a:t> counter 50</a:t>
            </a:r>
          </a:p>
          <a:p>
            <a:r>
              <a:rPr lang="en-US" altLang="zh-CN" dirty="0" err="1"/>
              <a:t>decr</a:t>
            </a:r>
            <a:endParaRPr lang="en-US" altLang="zh-CN" dirty="0"/>
          </a:p>
          <a:p>
            <a:r>
              <a:rPr lang="en-US" altLang="zh-CN" dirty="0" err="1"/>
              <a:t>decrby</a:t>
            </a:r>
            <a:endParaRPr lang="en-US" altLang="zh-CN" dirty="0"/>
          </a:p>
          <a:p>
            <a:r>
              <a:rPr lang="pl-PL" altLang="zh-CN" dirty="0"/>
              <a:t>mset a 10 b 20 c 30</a:t>
            </a:r>
          </a:p>
          <a:p>
            <a:r>
              <a:rPr lang="pl-PL" altLang="zh-CN" dirty="0"/>
              <a:t>mget a b c</a:t>
            </a:r>
            <a:endParaRPr lang="en-US" altLang="zh-CN" dirty="0"/>
          </a:p>
          <a:p>
            <a:r>
              <a:rPr lang="en-US" altLang="zh-CN" dirty="0"/>
              <a:t>exists key</a:t>
            </a:r>
          </a:p>
          <a:p>
            <a:r>
              <a:rPr lang="en-US" altLang="zh-CN" dirty="0"/>
              <a:t>del key</a:t>
            </a:r>
          </a:p>
          <a:p>
            <a:r>
              <a:rPr lang="en-US" altLang="zh-CN" dirty="0"/>
              <a:t>type key</a:t>
            </a:r>
          </a:p>
          <a:p>
            <a:r>
              <a:rPr lang="en-US" altLang="zh-CN" dirty="0"/>
              <a:t>expire key 5</a:t>
            </a:r>
          </a:p>
          <a:p>
            <a:r>
              <a:rPr lang="en-US" altLang="zh-CN" dirty="0"/>
              <a:t>set a 111 ex 5</a:t>
            </a:r>
          </a:p>
          <a:p>
            <a:r>
              <a:rPr lang="en-US" altLang="zh-CN" dirty="0" err="1"/>
              <a:t>ttl</a:t>
            </a:r>
            <a:r>
              <a:rPr lang="en-US" altLang="zh-CN" dirty="0"/>
              <a:t> key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89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585634" y="274639"/>
            <a:ext cx="8229840" cy="1143001"/>
          </a:xfrm>
          <a:prstGeom prst="rect">
            <a:avLst/>
          </a:prstGeom>
        </p:spPr>
        <p:txBody>
          <a:bodyPr lIns="34280" tIns="34280" rIns="34280" bIns="34280"/>
          <a:lstStyle/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755650" y="369035"/>
            <a:ext cx="7632700" cy="7457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297018"/>
            <a:ext cx="7596000" cy="4800002"/>
          </a:xfrm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  <a:defRPr sz="2400"/>
            </a:lvl1pPr>
            <a:lvl2pPr marL="800100" indent="-342900">
              <a:buClr>
                <a:srgbClr val="777777"/>
              </a:buClr>
              <a:defRPr sz="2400"/>
            </a:lvl2pPr>
            <a:lvl3pPr marL="1219200" indent="-304800">
              <a:buClr>
                <a:srgbClr val="777777"/>
              </a:buClr>
              <a:defRPr sz="2400"/>
            </a:lvl3pPr>
            <a:lvl4pPr marL="1714500" indent="-342900">
              <a:buClr>
                <a:srgbClr val="777777"/>
              </a:buClr>
              <a:defRPr sz="2400"/>
            </a:lvl4pPr>
            <a:lvl5pPr marL="2220685" indent="-391885">
              <a:buClr>
                <a:srgbClr val="777777"/>
              </a:buCl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9742"/>
            <a:ext cx="290867" cy="305105"/>
          </a:xfrm>
          <a:prstGeom prst="rect">
            <a:avLst/>
          </a:prstGeom>
        </p:spPr>
        <p:txBody>
          <a:bodyPr lIns="19201" tIns="19201" rIns="19201" bIns="19201" anchor="t"/>
          <a:lstStyle>
            <a:lvl1pPr algn="l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xfrm>
            <a:off x="755650" y="2636838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070" tIns="40070" rIns="40070" bIns="4007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9" r:id="rId8"/>
    <p:sldLayoutId id="2147483661" r:id="rId9"/>
    <p:sldLayoutId id="2147483662" r:id="rId10"/>
    <p:sldLayoutId id="2147483663" r:id="rId11"/>
    <p:sldLayoutId id="2147483665" r:id="rId12"/>
    <p:sldLayoutId id="2147483667" r:id="rId13"/>
    <p:sldLayoutId id="2147483669" r:id="rId14"/>
    <p:sldLayoutId id="2147483670" r:id="rId15"/>
    <p:sldLayoutId id="2147483671" r:id="rId16"/>
    <p:sldLayoutId id="2147483672" r:id="rId1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6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1pPr>
      <a:lvl2pPr marL="774700" marR="0" indent="-3175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p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2pPr>
      <a:lvl3pPr marL="1200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3pPr>
      <a:lvl4pPr marL="1698171" marR="0" indent="-326571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4pPr>
      <a:lvl5pPr marL="2209800" marR="0" indent="-3810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5pPr>
      <a:lvl6pPr marL="25717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6pPr>
      <a:lvl7pPr marL="30289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7pPr>
      <a:lvl8pPr marL="3486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8pPr>
      <a:lvl9pPr marL="39433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/>
              <a:t>2021-</a:t>
            </a:r>
            <a:r>
              <a:rPr lang="zh-CN" altLang="en-US" dirty="0"/>
              <a:t>服务端开发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3" name="副标题 11"/>
          <p:cNvSpPr txBox="1">
            <a:spLocks noGrp="1"/>
          </p:cNvSpPr>
          <p:nvPr>
            <p:ph type="body" sz="quarter" idx="1"/>
          </p:nvPr>
        </p:nvSpPr>
        <p:spPr>
          <a:xfrm>
            <a:off x="1763687" y="3068959"/>
            <a:ext cx="5320682" cy="49244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节   </a:t>
            </a:r>
            <a:r>
              <a:rPr lang="en-US" altLang="zh-CN" dirty="0"/>
              <a:t>NoSQL</a:t>
            </a:r>
            <a:r>
              <a:rPr lang="zh-CN" altLang="en-US" dirty="0"/>
              <a:t>数据库使用和编程（</a:t>
            </a:r>
            <a:r>
              <a:rPr lang="en-US" altLang="zh-CN" dirty="0"/>
              <a:t>MongoDB</a:t>
            </a:r>
            <a:r>
              <a:rPr lang="zh-CN" altLang="en-US" dirty="0"/>
              <a:t>、</a:t>
            </a:r>
            <a:r>
              <a:rPr lang="en-US" altLang="zh-CN" dirty="0"/>
              <a:t>Redis</a:t>
            </a:r>
            <a:r>
              <a:rPr lang="zh-CN" altLang="en-US" dirty="0"/>
              <a:t>）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3"/>
          <p:cNvSpPr txBox="1">
            <a:spLocks noGrp="1"/>
          </p:cNvSpPr>
          <p:nvPr>
            <p:ph type="body" idx="1"/>
          </p:nvPr>
        </p:nvSpPr>
        <p:spPr>
          <a:xfrm>
            <a:off x="1331640" y="1340768"/>
            <a:ext cx="7056710" cy="448218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Tx/>
              <a:buFont typeface="Wingdings"/>
              <a:buNone/>
              <a:defRPr sz="2400"/>
            </a:pPr>
            <a:r>
              <a:rPr dirty="0"/>
              <a:t>1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 MongoDB</a:t>
            </a:r>
          </a:p>
          <a:p>
            <a:pPr lvl="1">
              <a:buSzTx/>
              <a:buFont typeface="Wingdings" panose="05000000000000000000" pitchFamily="2" charset="2"/>
              <a:buChar char="ü"/>
              <a:defRPr sz="2400"/>
            </a:pPr>
            <a:r>
              <a:rPr lang="en-US" altLang="zh-CN" sz="1800" dirty="0"/>
              <a:t>MongoDB </a:t>
            </a:r>
            <a:r>
              <a:rPr lang="zh-CN" altLang="en-US" sz="1800" dirty="0"/>
              <a:t>概念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SzTx/>
              <a:buFont typeface="Wingdings" panose="05000000000000000000" pitchFamily="2" charset="2"/>
              <a:buChar char="ü"/>
              <a:defRPr sz="24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MongoDB Shell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命令使用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SzTx/>
              <a:buFont typeface="Wingdings" panose="05000000000000000000" pitchFamily="2" charset="2"/>
              <a:buChar char="ü"/>
              <a:defRPr sz="24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基于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jdbc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驱动编程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SzTx/>
              <a:buFont typeface="Wingdings" panose="05000000000000000000" pitchFamily="2" charset="2"/>
              <a:buChar char="ü"/>
              <a:defRPr sz="2400"/>
            </a:pPr>
            <a:r>
              <a:rPr lang="en-US" altLang="zh-CN" sz="1800" dirty="0">
                <a:latin typeface="黑体"/>
                <a:ea typeface="黑体"/>
                <a:sym typeface="黑体"/>
              </a:rPr>
              <a:t>Spring data </a:t>
            </a:r>
            <a:r>
              <a:rPr lang="en-US" altLang="zh-CN" sz="1800" dirty="0" err="1">
                <a:latin typeface="黑体"/>
                <a:ea typeface="黑体"/>
                <a:sym typeface="黑体"/>
              </a:rPr>
              <a:t>mongodb</a:t>
            </a:r>
            <a:endParaRPr sz="1800" dirty="0">
              <a:latin typeface="黑体"/>
              <a:ea typeface="黑体"/>
              <a:sym typeface="黑体"/>
            </a:endParaRPr>
          </a:p>
          <a:p>
            <a:pPr>
              <a:buSzTx/>
              <a:buFont typeface="Wingdings"/>
              <a:buNone/>
              <a:defRPr sz="2400"/>
            </a:pPr>
            <a:r>
              <a:rPr dirty="0">
                <a:solidFill>
                  <a:srgbClr val="FF0000"/>
                </a:solidFill>
              </a:rPr>
              <a:t>2</a:t>
            </a:r>
            <a:r>
              <a:rPr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 Redis</a:t>
            </a:r>
          </a:p>
          <a:p>
            <a:pPr lvl="1">
              <a:lnSpc>
                <a:spcPct val="150000"/>
              </a:lnSpc>
              <a:buSzTx/>
              <a:buFont typeface="Wingdings" panose="05000000000000000000" pitchFamily="2" charset="2"/>
              <a:buChar char="ü"/>
              <a:defRPr sz="2400"/>
            </a:pPr>
            <a:r>
              <a:rPr lang="en-US" altLang="zh-CN" sz="1800" dirty="0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Redis</a:t>
            </a:r>
            <a:r>
              <a:rPr lang="zh-CN" altLang="en-US" sz="1800" dirty="0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数据类型</a:t>
            </a:r>
            <a:endParaRPr lang="en-US" altLang="zh-CN" sz="1800" dirty="0">
              <a:solidFill>
                <a:srgbClr val="FF0000"/>
              </a:solidFill>
              <a:latin typeface="黑体"/>
              <a:ea typeface="黑体"/>
              <a:sym typeface="黑体"/>
            </a:endParaRPr>
          </a:p>
          <a:p>
            <a:pPr lvl="1">
              <a:lnSpc>
                <a:spcPct val="150000"/>
              </a:lnSpc>
              <a:buSzTx/>
              <a:buFont typeface="Wingdings" panose="05000000000000000000" pitchFamily="2" charset="2"/>
              <a:buChar char="ü"/>
              <a:defRPr sz="2400"/>
            </a:pPr>
            <a:r>
              <a:rPr lang="en-US" altLang="zh-CN" sz="1800" dirty="0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Redis</a:t>
            </a:r>
            <a:r>
              <a:rPr lang="zh-CN" altLang="en-US" sz="1800" dirty="0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命令</a:t>
            </a:r>
            <a:endParaRPr lang="en-US" altLang="zh-CN" sz="1800" dirty="0">
              <a:solidFill>
                <a:srgbClr val="FF0000"/>
              </a:solidFill>
              <a:latin typeface="黑体"/>
              <a:ea typeface="黑体"/>
              <a:sym typeface="黑体"/>
            </a:endParaRPr>
          </a:p>
          <a:p>
            <a:pPr lvl="1">
              <a:lnSpc>
                <a:spcPct val="150000"/>
              </a:lnSpc>
              <a:buSzTx/>
              <a:buFont typeface="Wingdings" panose="05000000000000000000" pitchFamily="2" charset="2"/>
              <a:buChar char="ü"/>
              <a:defRPr sz="2400"/>
            </a:pPr>
            <a:r>
              <a:rPr lang="en-US" altLang="zh-CN" sz="1800" dirty="0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Spring data </a:t>
            </a:r>
            <a:r>
              <a:rPr lang="en-US" altLang="zh-CN" sz="1800" dirty="0" err="1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RedisTemplate</a:t>
            </a:r>
            <a:endParaRPr lang="en-US" altLang="zh-CN" sz="1800" dirty="0">
              <a:solidFill>
                <a:srgbClr val="FF0000"/>
              </a:solidFill>
              <a:latin typeface="黑体"/>
              <a:ea typeface="黑体"/>
              <a:sym typeface="黑体"/>
            </a:endParaRPr>
          </a:p>
          <a:p>
            <a:pPr lvl="1">
              <a:lnSpc>
                <a:spcPct val="150000"/>
              </a:lnSpc>
              <a:buSzTx/>
              <a:buFont typeface="Wingdings" panose="05000000000000000000" pitchFamily="2" charset="2"/>
              <a:buChar char="ü"/>
              <a:defRPr sz="2400"/>
            </a:pPr>
            <a:r>
              <a:rPr lang="zh-CN" altLang="en-US" sz="1800" dirty="0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对象序列化</a:t>
            </a:r>
          </a:p>
        </p:txBody>
      </p:sp>
      <p:sp>
        <p:nvSpPr>
          <p:cNvPr id="216" name="矩形 23"/>
          <p:cNvSpPr txBox="1"/>
          <p:nvPr/>
        </p:nvSpPr>
        <p:spPr>
          <a:xfrm>
            <a:off x="1259632" y="404664"/>
            <a:ext cx="698463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801687">
              <a:defRPr sz="3600">
                <a:solidFill>
                  <a:srgbClr val="99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b="0" dirty="0" err="1">
                <a:latin typeface="黑体"/>
                <a:ea typeface="黑体"/>
                <a:cs typeface="黑体"/>
                <a:sym typeface="黑体"/>
              </a:rPr>
              <a:t>内容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08634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400942"/>
            <a:ext cx="7560766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Redis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584" y="1484784"/>
            <a:ext cx="7704856" cy="453650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key-value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的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Hash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表结构，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value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是某数据结构 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内存数据库（缓存）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集群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主从（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master/slave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）复制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数据持久化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注意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key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value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区分大小写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01220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400942"/>
            <a:ext cx="7560766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Redis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数据类型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584" y="1628801"/>
            <a:ext cx="7704856" cy="43924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String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Linked Lists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队列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lpush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/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rpop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阻塞等待：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BRPOP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和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BLPOP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Hashes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228897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541238"/>
            <a:ext cx="7560766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连接到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Redis 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584" y="1822361"/>
            <a:ext cx="7704856" cy="419892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JedisConnectionFactory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0045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541238"/>
            <a:ext cx="7560766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 b="0" dirty="0" err="1">
                <a:latin typeface="黑体"/>
                <a:ea typeface="黑体"/>
                <a:cs typeface="黑体"/>
                <a:sym typeface="黑体"/>
              </a:rPr>
              <a:t>RedisTemplate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584" y="1822361"/>
            <a:ext cx="7704856" cy="419892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RedisTemplate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StringRedisTemplate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87911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91617" y="260648"/>
            <a:ext cx="7560766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RedisTemplate</a:t>
            </a:r>
            <a:r>
              <a:rPr lang="zh-CN" altLang="en-US" b="0">
                <a:latin typeface="黑体"/>
                <a:ea typeface="黑体"/>
                <a:cs typeface="黑体"/>
                <a:sym typeface="黑体"/>
              </a:rPr>
              <a:t>的子</a:t>
            </a:r>
            <a:r>
              <a:rPr lang="en-US" altLang="zh-CN" b="0">
                <a:latin typeface="黑体"/>
                <a:ea typeface="黑体"/>
                <a:cs typeface="黑体"/>
                <a:sym typeface="黑体"/>
              </a:rPr>
              <a:t>API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584" y="1268761"/>
            <a:ext cx="7704856" cy="475252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使用简单的值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opsForValue()----ValueOperations</a:t>
            </a:r>
          </a:p>
          <a:p>
            <a:pPr lvl="2"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set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get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List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类型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的值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opsForList()----ListOperations</a:t>
            </a:r>
          </a:p>
          <a:p>
            <a:pPr lvl="2"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rightPush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leftPop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range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在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Set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上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执行操作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opsForSet()----SetOperations</a:t>
            </a:r>
          </a:p>
          <a:p>
            <a:pPr lvl="1"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add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difference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union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intersect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绑定到某个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key</a:t>
            </a: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上</a:t>
            </a:r>
            <a:endParaRPr lang="en-US" altLang="zh-CN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boundListOps("cart")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56433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541238"/>
            <a:ext cx="7560766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指定序列化器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584" y="1822361"/>
            <a:ext cx="7704856" cy="419892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5FC3298-71D4-46C2-ADA1-42ABAC4B36D6}"/>
              </a:ext>
            </a:extLst>
          </p:cNvPr>
          <p:cNvSpPr txBox="1">
            <a:spLocks/>
          </p:cNvSpPr>
          <p:nvPr/>
        </p:nvSpPr>
        <p:spPr>
          <a:xfrm>
            <a:off x="979984" y="1700809"/>
            <a:ext cx="7704856" cy="447288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黑体"/>
                <a:ea typeface="黑体"/>
                <a:cs typeface="黑体"/>
                <a:sym typeface="黑体"/>
              </a:rPr>
              <a:t>默认处理：</a:t>
            </a: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JdkSerializationRedisSerializer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StringRedisSerializer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黑体"/>
                <a:ea typeface="黑体"/>
                <a:cs typeface="黑体"/>
                <a:sym typeface="黑体"/>
              </a:rPr>
              <a:t>Jackson2JsonRedisSerializer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5202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1"/>
          <p:cNvSpPr txBox="1"/>
          <p:nvPr/>
        </p:nvSpPr>
        <p:spPr>
          <a:xfrm>
            <a:off x="3635895" y="2708919"/>
            <a:ext cx="16561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3"/>
          <p:cNvSpPr txBox="1">
            <a:spLocks noGrp="1"/>
          </p:cNvSpPr>
          <p:nvPr>
            <p:ph type="body" idx="1"/>
          </p:nvPr>
        </p:nvSpPr>
        <p:spPr>
          <a:xfrm>
            <a:off x="1331640" y="1340768"/>
            <a:ext cx="7056710" cy="448218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Tx/>
              <a:buFont typeface="Wingdings"/>
              <a:buNone/>
              <a:defRPr sz="2400"/>
            </a:pPr>
            <a:r>
              <a:rPr dirty="0">
                <a:solidFill>
                  <a:srgbClr val="FF0000"/>
                </a:solidFill>
              </a:rPr>
              <a:t>1</a:t>
            </a:r>
            <a:r>
              <a:rPr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 MongoDB</a:t>
            </a:r>
          </a:p>
          <a:p>
            <a:pPr lvl="1">
              <a:buSzTx/>
              <a:buFont typeface="Wingdings" panose="05000000000000000000" pitchFamily="2" charset="2"/>
              <a:buChar char="ü"/>
              <a:defRPr sz="2400"/>
            </a:pPr>
            <a:r>
              <a:rPr lang="en-US" altLang="zh-CN" sz="1800" dirty="0">
                <a:solidFill>
                  <a:srgbClr val="FF0000"/>
                </a:solidFill>
              </a:rPr>
              <a:t>MongoDB </a:t>
            </a:r>
            <a:r>
              <a:rPr lang="zh-CN" altLang="en-US" sz="1800" dirty="0">
                <a:solidFill>
                  <a:srgbClr val="FF0000"/>
                </a:solidFill>
              </a:rPr>
              <a:t>概念</a:t>
            </a:r>
            <a:endParaRPr lang="en-US" altLang="zh-CN" sz="1800" dirty="0">
              <a:solidFill>
                <a:srgbClr val="FF0000"/>
              </a:solidFill>
              <a:latin typeface="黑体"/>
              <a:ea typeface="黑体"/>
              <a:cs typeface="黑体"/>
              <a:sym typeface="黑体"/>
            </a:endParaRPr>
          </a:p>
          <a:p>
            <a:pPr lvl="1">
              <a:buSzTx/>
              <a:buFont typeface="Wingdings" panose="05000000000000000000" pitchFamily="2" charset="2"/>
              <a:buChar char="ü"/>
              <a:defRPr sz="2400"/>
            </a:pPr>
            <a:r>
              <a:rPr lang="en-US" altLang="zh-CN" sz="18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MongoDB Shell</a:t>
            </a:r>
            <a:r>
              <a:rPr lang="zh-CN" altLang="en-US" sz="18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命令使用</a:t>
            </a:r>
            <a:endParaRPr lang="en-US" altLang="zh-CN" sz="1800" dirty="0">
              <a:solidFill>
                <a:srgbClr val="FF0000"/>
              </a:solidFill>
              <a:latin typeface="黑体"/>
              <a:ea typeface="黑体"/>
              <a:cs typeface="黑体"/>
              <a:sym typeface="黑体"/>
            </a:endParaRPr>
          </a:p>
          <a:p>
            <a:pPr lvl="1">
              <a:buSzTx/>
              <a:buFont typeface="Wingdings" panose="05000000000000000000" pitchFamily="2" charset="2"/>
              <a:buChar char="ü"/>
              <a:defRPr sz="2400"/>
            </a:pPr>
            <a:r>
              <a:rPr lang="zh-CN" altLang="en-US" sz="18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基于</a:t>
            </a:r>
            <a:r>
              <a:rPr lang="en-US" altLang="zh-CN" sz="1800" dirty="0" err="1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jdbc</a:t>
            </a:r>
            <a:r>
              <a:rPr lang="zh-CN" altLang="en-US" sz="18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驱动编程</a:t>
            </a:r>
            <a:endParaRPr lang="en-US" altLang="zh-CN" sz="1800" dirty="0">
              <a:solidFill>
                <a:srgbClr val="FF0000"/>
              </a:solidFill>
              <a:latin typeface="黑体"/>
              <a:ea typeface="黑体"/>
              <a:cs typeface="黑体"/>
              <a:sym typeface="黑体"/>
            </a:endParaRPr>
          </a:p>
          <a:p>
            <a:pPr lvl="1">
              <a:buSzTx/>
              <a:buFont typeface="Wingdings" panose="05000000000000000000" pitchFamily="2" charset="2"/>
              <a:buChar char="ü"/>
              <a:defRPr sz="2400"/>
            </a:pPr>
            <a:r>
              <a:rPr lang="en-US" altLang="zh-CN" sz="1800" dirty="0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Spring data </a:t>
            </a:r>
            <a:r>
              <a:rPr lang="en-US" altLang="zh-CN" sz="1800" dirty="0" err="1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mongodb</a:t>
            </a:r>
            <a:endParaRPr sz="1800" dirty="0">
              <a:solidFill>
                <a:srgbClr val="FF0000"/>
              </a:solidFill>
              <a:latin typeface="黑体"/>
              <a:ea typeface="黑体"/>
              <a:sym typeface="黑体"/>
            </a:endParaRPr>
          </a:p>
          <a:p>
            <a:pPr>
              <a:buSzTx/>
              <a:buFont typeface="Wingdings"/>
              <a:buNone/>
              <a:defRPr sz="2400"/>
            </a:pPr>
            <a:r>
              <a:rPr dirty="0"/>
              <a:t>2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 Redis</a:t>
            </a:r>
          </a:p>
          <a:p>
            <a:pPr lvl="1">
              <a:lnSpc>
                <a:spcPct val="150000"/>
              </a:lnSpc>
              <a:buSzTx/>
              <a:buFont typeface="Wingdings" panose="05000000000000000000" pitchFamily="2" charset="2"/>
              <a:buChar char="ü"/>
              <a:defRPr sz="2400"/>
            </a:pPr>
            <a:r>
              <a:rPr lang="en-US" altLang="zh-CN" sz="1800" dirty="0">
                <a:latin typeface="黑体"/>
                <a:ea typeface="黑体"/>
                <a:sym typeface="黑体"/>
              </a:rPr>
              <a:t>Redis</a:t>
            </a:r>
            <a:r>
              <a:rPr lang="zh-CN" altLang="en-US" sz="1800" dirty="0">
                <a:latin typeface="黑体"/>
                <a:ea typeface="黑体"/>
                <a:sym typeface="黑体"/>
              </a:rPr>
              <a:t>数据类型</a:t>
            </a:r>
            <a:endParaRPr lang="en-US" altLang="zh-CN" sz="1800" dirty="0">
              <a:latin typeface="黑体"/>
              <a:ea typeface="黑体"/>
              <a:sym typeface="黑体"/>
            </a:endParaRPr>
          </a:p>
          <a:p>
            <a:pPr lvl="1">
              <a:lnSpc>
                <a:spcPct val="150000"/>
              </a:lnSpc>
              <a:buSzTx/>
              <a:buFont typeface="Wingdings" panose="05000000000000000000" pitchFamily="2" charset="2"/>
              <a:buChar char="ü"/>
              <a:defRPr sz="2400"/>
            </a:pPr>
            <a:r>
              <a:rPr lang="en-US" altLang="zh-CN" sz="1800" dirty="0">
                <a:latin typeface="黑体"/>
                <a:ea typeface="黑体"/>
                <a:sym typeface="黑体"/>
              </a:rPr>
              <a:t>Redis</a:t>
            </a:r>
            <a:r>
              <a:rPr lang="zh-CN" altLang="en-US" sz="1800" dirty="0">
                <a:latin typeface="黑体"/>
                <a:ea typeface="黑体"/>
                <a:sym typeface="黑体"/>
              </a:rPr>
              <a:t>命令</a:t>
            </a:r>
            <a:endParaRPr lang="en-US" altLang="zh-CN" sz="1800" dirty="0">
              <a:latin typeface="黑体"/>
              <a:ea typeface="黑体"/>
              <a:sym typeface="黑体"/>
            </a:endParaRPr>
          </a:p>
          <a:p>
            <a:pPr lvl="1">
              <a:lnSpc>
                <a:spcPct val="150000"/>
              </a:lnSpc>
              <a:buSzTx/>
              <a:buFont typeface="Wingdings" panose="05000000000000000000" pitchFamily="2" charset="2"/>
              <a:buChar char="ü"/>
              <a:defRPr sz="2400"/>
            </a:pPr>
            <a:r>
              <a:rPr lang="en-US" altLang="zh-CN" sz="1800" dirty="0">
                <a:latin typeface="黑体"/>
                <a:ea typeface="黑体"/>
                <a:sym typeface="黑体"/>
              </a:rPr>
              <a:t>Spring data </a:t>
            </a:r>
            <a:r>
              <a:rPr lang="en-US" altLang="zh-CN" sz="1800" dirty="0" err="1">
                <a:latin typeface="黑体"/>
                <a:ea typeface="黑体"/>
                <a:sym typeface="黑体"/>
              </a:rPr>
              <a:t>RedisTemplate</a:t>
            </a:r>
            <a:endParaRPr lang="en-US" altLang="zh-CN" sz="1800" dirty="0">
              <a:latin typeface="黑体"/>
              <a:ea typeface="黑体"/>
              <a:sym typeface="黑体"/>
            </a:endParaRPr>
          </a:p>
          <a:p>
            <a:pPr lvl="1">
              <a:lnSpc>
                <a:spcPct val="150000"/>
              </a:lnSpc>
              <a:buSzTx/>
              <a:buFont typeface="Wingdings" panose="05000000000000000000" pitchFamily="2" charset="2"/>
              <a:buChar char="ü"/>
              <a:defRPr sz="2400"/>
            </a:pPr>
            <a:r>
              <a:rPr lang="zh-CN" altLang="en-US" sz="1800" dirty="0">
                <a:latin typeface="黑体"/>
                <a:ea typeface="黑体"/>
                <a:sym typeface="黑体"/>
              </a:rPr>
              <a:t>对象序列化</a:t>
            </a:r>
          </a:p>
        </p:txBody>
      </p:sp>
      <p:sp>
        <p:nvSpPr>
          <p:cNvPr id="216" name="矩形 23"/>
          <p:cNvSpPr txBox="1"/>
          <p:nvPr/>
        </p:nvSpPr>
        <p:spPr>
          <a:xfrm>
            <a:off x="1259632" y="404664"/>
            <a:ext cx="698463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801687">
              <a:defRPr sz="3600">
                <a:solidFill>
                  <a:srgbClr val="99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b="0" dirty="0" err="1">
                <a:latin typeface="黑体"/>
                <a:ea typeface="黑体"/>
                <a:cs typeface="黑体"/>
                <a:sym typeface="黑体"/>
              </a:rPr>
              <a:t>内容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541238"/>
            <a:ext cx="7560766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NoSQL 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584" y="1822361"/>
            <a:ext cx="7704856" cy="419892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</a:rPr>
              <a:t>NoSQL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(Not Only SQL)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lang="zh-CN" altLang="en-US" dirty="0">
                <a:latin typeface="黑体"/>
                <a:ea typeface="黑体"/>
              </a:rPr>
              <a:t>，指的是非关系型的数据库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没有声明性查询语言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没有预定义的模式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键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-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值对存储、列存储、文档存储、图形数据库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98379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MongoDB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539552" y="1772816"/>
            <a:ext cx="7992888" cy="194421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MongoDB 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是由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C++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语言编写的，是一个基于分布式文件存储的开源数据库系统。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文档存储一般用类似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json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的格式存储，存储的内容是文档型的。这样也就有机会对某些字段建立索引，实现关系数据库的某些功能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3C8325-EB33-452B-895C-7E9D39753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77072"/>
            <a:ext cx="542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6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MongoDB Shell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539552" y="1772816"/>
            <a:ext cx="7992888" cy="194421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MongoDB Shell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是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MongoDB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自带的交互式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Javascript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 shell,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用来对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MongoDB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进行操作和管理的交互式环境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67669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A70EB-CC12-493B-BA4E-54F881C0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MongoDB </a:t>
            </a:r>
            <a:r>
              <a:rPr lang="zh-CN" altLang="en-US" dirty="0"/>
              <a:t>概念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C27DBB7-8FCF-4F20-B0E5-B61AD5691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0314"/>
              </p:ext>
            </p:extLst>
          </p:nvPr>
        </p:nvGraphicFramePr>
        <p:xfrm>
          <a:off x="1007641" y="1484784"/>
          <a:ext cx="7128717" cy="2376263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3259910698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841094036"/>
                    </a:ext>
                  </a:extLst>
                </a:gridCol>
                <a:gridCol w="2880245">
                  <a:extLst>
                    <a:ext uri="{9D8B030D-6E8A-4147-A177-3AD203B41FA5}">
                      <a16:colId xmlns:a16="http://schemas.microsoft.com/office/drawing/2014/main" val="1978611409"/>
                    </a:ext>
                  </a:extLst>
                </a:gridCol>
              </a:tblGrid>
              <a:tr h="415379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SQL</a:t>
                      </a:r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术语</a:t>
                      </a:r>
                      <a:r>
                        <a:rPr lang="en-US" altLang="zh-CN" dirty="0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概念</a:t>
                      </a:r>
                    </a:p>
                  </a:txBody>
                  <a:tcPr marL="14288" marR="14288" marT="14288" marB="14288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MongoDB</a:t>
                      </a:r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术语</a:t>
                      </a:r>
                      <a:r>
                        <a:rPr lang="en-US" altLang="zh-CN" dirty="0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概念</a:t>
                      </a:r>
                    </a:p>
                  </a:txBody>
                  <a:tcPr marL="14288" marR="14288" marT="14288" marB="14288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解释</a:t>
                      </a:r>
                      <a:r>
                        <a:rPr lang="en-US" altLang="zh-CN" dirty="0">
                          <a:solidFill>
                            <a:srgbClr val="FFFFFF"/>
                          </a:solidFill>
                          <a:effectLst/>
                        </a:rPr>
                        <a:t>/</a:t>
                      </a:r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说明</a:t>
                      </a:r>
                    </a:p>
                  </a:txBody>
                  <a:tcPr marL="14288" marR="14288" marT="14288" marB="14288">
                    <a:lnL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583258"/>
                  </a:ext>
                </a:extLst>
              </a:tr>
              <a:tr h="49022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database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database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数据库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351352"/>
                  </a:ext>
                </a:extLst>
              </a:tr>
              <a:tr h="49022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table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collection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数据库表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集合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499694"/>
                  </a:ext>
                </a:extLst>
              </a:tr>
              <a:tr h="49022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row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document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数据记录行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文档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918143"/>
                  </a:ext>
                </a:extLst>
              </a:tr>
              <a:tr h="49022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column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field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数据字段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域</a:t>
                      </a:r>
                    </a:p>
                  </a:txBody>
                  <a:tcPr marL="23813" marR="23813" marT="33338" marB="33338">
                    <a:lnL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478723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AC7943EE-5AE4-4CAE-A093-27BBCBD7C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7072"/>
            <a:ext cx="81724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2960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404664"/>
            <a:ext cx="7560766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基于</a:t>
            </a:r>
            <a:r>
              <a:rPr lang="en-US" altLang="zh-CN" b="0" dirty="0" err="1">
                <a:latin typeface="黑体"/>
                <a:ea typeface="黑体"/>
                <a:cs typeface="黑体"/>
                <a:sym typeface="黑体"/>
              </a:rPr>
              <a:t>jdbc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驱动编程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584" y="1822361"/>
            <a:ext cx="7848872" cy="117459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01095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404664"/>
            <a:ext cx="7560766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Spring data </a:t>
            </a:r>
            <a:r>
              <a:rPr lang="en-US" altLang="zh-CN" b="0" dirty="0" err="1">
                <a:latin typeface="黑体"/>
                <a:ea typeface="黑体"/>
                <a:cs typeface="黑体"/>
                <a:sym typeface="黑体"/>
              </a:rPr>
              <a:t>mongodb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539552" y="1822361"/>
            <a:ext cx="8136904" cy="117459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EnableMongoRepositories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(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basePackages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 = "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customers.db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")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org.springframework.data.mongodb.repository.MongoRepository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63248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404664"/>
            <a:ext cx="7560766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工具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java-faker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584" y="1822361"/>
            <a:ext cx="7848872" cy="117459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https://github.com/DiUS/java-faker</a:t>
            </a:r>
          </a:p>
        </p:txBody>
      </p:sp>
    </p:spTree>
    <p:extLst>
      <p:ext uri="{BB962C8B-B14F-4D97-AF65-F5344CB8AC3E}">
        <p14:creationId xmlns:p14="http://schemas.microsoft.com/office/powerpoint/2010/main" val="319395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985</Words>
  <Application>Microsoft Office PowerPoint</Application>
  <PresentationFormat>全屏显示(4:3)</PresentationFormat>
  <Paragraphs>191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FrutigerNext LT Medium</vt:lpstr>
      <vt:lpstr>黑体</vt:lpstr>
      <vt:lpstr>宋体</vt:lpstr>
      <vt:lpstr>Arial</vt:lpstr>
      <vt:lpstr>Calibri</vt:lpstr>
      <vt:lpstr>Wingdings</vt:lpstr>
      <vt:lpstr>Blank</vt:lpstr>
      <vt:lpstr>2021-服务端开发</vt:lpstr>
      <vt:lpstr>PowerPoint 演示文稿</vt:lpstr>
      <vt:lpstr>NoSQL </vt:lpstr>
      <vt:lpstr>MongoDB</vt:lpstr>
      <vt:lpstr>MongoDB Shell</vt:lpstr>
      <vt:lpstr>MongoDB 概念</vt:lpstr>
      <vt:lpstr>基于jdbc驱动编程</vt:lpstr>
      <vt:lpstr>Spring data mongodb</vt:lpstr>
      <vt:lpstr>工具java-faker</vt:lpstr>
      <vt:lpstr>PowerPoint 演示文稿</vt:lpstr>
      <vt:lpstr>Redis</vt:lpstr>
      <vt:lpstr>Redis数据类型</vt:lpstr>
      <vt:lpstr>连接到Redis </vt:lpstr>
      <vt:lpstr>使用RedisTemplate</vt:lpstr>
      <vt:lpstr>RedisTemplate的子API</vt:lpstr>
      <vt:lpstr>指定序列化器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架构模式的演进与编程框架</dc:title>
  <cp:lastModifiedBy>tao zhaosheng</cp:lastModifiedBy>
  <cp:revision>150</cp:revision>
  <dcterms:modified xsi:type="dcterms:W3CDTF">2021-03-25T04:00:31Z</dcterms:modified>
</cp:coreProperties>
</file>