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0"/>
  </p:handoutMasterIdLst>
  <p:sldIdLst>
    <p:sldId id="285" r:id="rId3"/>
    <p:sldId id="287" r:id="rId4"/>
    <p:sldId id="286" r:id="rId5"/>
    <p:sldId id="288" r:id="rId6"/>
    <p:sldId id="289" r:id="rId7"/>
    <p:sldId id="290" r:id="rId9"/>
    <p:sldId id="300" r:id="rId10"/>
    <p:sldId id="301" r:id="rId11"/>
    <p:sldId id="299" r:id="rId12"/>
    <p:sldId id="302" r:id="rId13"/>
    <p:sldId id="303" r:id="rId14"/>
    <p:sldId id="294" r:id="rId15"/>
    <p:sldId id="306" r:id="rId16"/>
    <p:sldId id="304" r:id="rId17"/>
    <p:sldId id="305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蒋 祚竑" initials="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F59"/>
    <a:srgbClr val="FFD85B"/>
    <a:srgbClr val="0396D9"/>
    <a:srgbClr val="027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5" autoAdjust="0"/>
    <p:restoredTop sz="82222" autoAdjust="0"/>
  </p:normalViewPr>
  <p:slideViewPr>
    <p:cSldViewPr snapToGrid="0" showGuides="1">
      <p:cViewPr varScale="1">
        <p:scale>
          <a:sx n="94" d="100"/>
          <a:sy n="94" d="100"/>
        </p:scale>
        <p:origin x="534" y="84"/>
      </p:cViewPr>
      <p:guideLst>
        <p:guide orient="horz" pos="2244"/>
        <p:guide orient="horz" pos="1722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1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EASE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experiments</c:v>
                </c:pt>
                <c:pt idx="1">
                  <c:v>case study</c:v>
                </c:pt>
                <c:pt idx="2">
                  <c:v>survey</c:v>
                </c:pt>
                <c:pt idx="3">
                  <c:v>Action Research</c:v>
                </c:pt>
                <c:pt idx="4">
                  <c:v>systematic reviews</c:v>
                </c:pt>
                <c:pt idx="5">
                  <c:v>Ethnographies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experiments</c:v>
                </c:pt>
                <c:pt idx="1">
                  <c:v>case study</c:v>
                </c:pt>
                <c:pt idx="2">
                  <c:v>survey</c:v>
                </c:pt>
                <c:pt idx="3">
                  <c:v>Action Research</c:v>
                </c:pt>
                <c:pt idx="4">
                  <c:v>systematic reviews</c:v>
                </c:pt>
                <c:pt idx="5">
                  <c:v>Ethnographies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EMSE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experiments</c:v>
                </c:pt>
                <c:pt idx="1">
                  <c:v>case study</c:v>
                </c:pt>
                <c:pt idx="2">
                  <c:v>survey</c:v>
                </c:pt>
                <c:pt idx="3">
                  <c:v>Action Research</c:v>
                </c:pt>
                <c:pt idx="4">
                  <c:v>systematic reviews</c:v>
                </c:pt>
                <c:pt idx="5">
                  <c:v>Ethnographies</c:v>
                </c:pt>
                <c:pt idx="6">
                  <c:v>Expert Opinions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18</c:v>
                </c:pt>
                <c:pt idx="1">
                  <c:v>25</c:v>
                </c:pt>
                <c:pt idx="2">
                  <c:v>13</c:v>
                </c:pt>
                <c:pt idx="3">
                  <c:v>6</c:v>
                </c:pt>
                <c:pt idx="4">
                  <c:v>11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ESEM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experiment </c:v>
                </c:pt>
                <c:pt idx="1">
                  <c:v>case study</c:v>
                </c:pt>
                <c:pt idx="2">
                  <c:v>survey</c:v>
                </c:pt>
                <c:pt idx="3">
                  <c:v>ethnography</c:v>
                </c:pt>
                <c:pt idx="4">
                  <c:v>systematic review</c:v>
                </c:pt>
                <c:pt idx="5">
                  <c:v>action research</c:v>
                </c:pt>
                <c:pt idx="6">
                  <c:v>daily experience sampling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</c:v>
                </c:pt>
                <c:pt idx="1">
                  <c:v>12</c:v>
                </c:pt>
                <c:pt idx="2">
                  <c:v>7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experiments</c:v>
                </c:pt>
                <c:pt idx="1">
                  <c:v>case study</c:v>
                </c:pt>
                <c:pt idx="2">
                  <c:v>survey</c:v>
                </c:pt>
                <c:pt idx="3">
                  <c:v>Action Research</c:v>
                </c:pt>
                <c:pt idx="4">
                  <c:v>systematic reviews</c:v>
                </c:pt>
                <c:pt idx="5">
                  <c:v>Ethnographies</c:v>
                </c:pt>
                <c:pt idx="6">
                  <c:v>ExpertOpinion</c:v>
                </c:pt>
                <c:pt idx="7">
                  <c:v>daily experience sampling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42</c:v>
                </c:pt>
                <c:pt idx="1">
                  <c:v>43</c:v>
                </c:pt>
                <c:pt idx="2">
                  <c:v>27</c:v>
                </c:pt>
                <c:pt idx="3">
                  <c:v>11</c:v>
                </c:pt>
                <c:pt idx="4">
                  <c:v>14</c:v>
                </c:pt>
                <c:pt idx="5">
                  <c:v>6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0.52284</cdr:x>
      <cdr:y>0.52077</cdr:y>
    </cdr:from>
    <cdr:to>
      <cdr:x>0.67857</cdr:x>
      <cdr:y>0.70146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2992606" y="2262000"/>
          <a:ext cx="891402" cy="784831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r>
            <a:rPr lang="en-US" altLang="zh-CN" sz="1400" dirty="0"/>
            <a:t>Case study</a:t>
          </a:r>
          <a:endParaRPr lang="en-US" altLang="zh-CN" sz="1400" dirty="0"/>
        </a:p>
        <a:p>
          <a:r>
            <a:rPr lang="en-US" altLang="zh-CN" sz="1400" dirty="0"/>
            <a:t>32%</a:t>
          </a:r>
          <a:endParaRPr lang="zh-CN" altLang="en-US" sz="1400" dirty="0"/>
        </a:p>
      </cdr:txBody>
    </cdr:sp>
  </cdr:relSizeAnchor>
  <cdr:relSizeAnchor xmlns:cdr="http://schemas.openxmlformats.org/drawingml/2006/chartDrawing">
    <cdr:from>
      <cdr:x>0.33113</cdr:x>
      <cdr:y>0.55012</cdr:y>
    </cdr:from>
    <cdr:to>
      <cdr:x>0.46474</cdr:x>
      <cdr:y>0.67175</cdr:y>
    </cdr:to>
    <cdr:sp>
      <cdr:nvSpPr>
        <cdr:cNvPr id="3" name="矩形 2"/>
        <cdr:cNvSpPr/>
      </cdr:nvSpPr>
      <cdr:spPr xmlns:a="http://schemas.openxmlformats.org/drawingml/2006/main">
        <a:xfrm xmlns:a="http://schemas.openxmlformats.org/drawingml/2006/main">
          <a:off x="1895326" y="2389447"/>
          <a:ext cx="764720" cy="52832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r>
            <a:rPr lang="en-US" altLang="zh-CN" sz="1400" dirty="0"/>
            <a:t>Survey</a:t>
          </a:r>
          <a:endParaRPr lang="en-US" altLang="zh-CN" sz="1400" dirty="0"/>
        </a:p>
        <a:p>
          <a:r>
            <a:rPr lang="en-US" altLang="zh-CN" sz="1400" dirty="0"/>
            <a:t>16%</a:t>
          </a:r>
          <a:endParaRPr lang="zh-CN" altLang="en-US" sz="14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0.28191</cdr:x>
      <cdr:y>0.37674</cdr:y>
    </cdr:from>
    <cdr:to>
      <cdr:x>0.42804</cdr:x>
      <cdr:y>0.50622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1613568" y="1522324"/>
          <a:ext cx="836427" cy="52322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r>
            <a:rPr lang="en-US" altLang="zh-CN" sz="1400" dirty="0"/>
            <a:t>Survey</a:t>
          </a:r>
          <a:r>
            <a:rPr lang="zh-CN" altLang="en-US" sz="1400" dirty="0"/>
            <a:t> </a:t>
          </a:r>
          <a:r>
            <a:rPr lang="en-US" altLang="zh-CN" sz="1400" dirty="0"/>
            <a:t>18%</a:t>
          </a:r>
          <a:endParaRPr lang="en-US" altLang="zh-CN" sz="14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Feature:</a:t>
            </a:r>
            <a:r>
              <a:rPr lang="zh-CN" altLang="en-US"/>
              <a:t>研究方法具备的一些鲜明特征，用于辅助分类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1.Data collection (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NewRomanPS-BoldMT"/>
              </a:rPr>
              <a:t>Power and Politics of User Involvement in Software Development)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29436E-6BAE-4AD8-BB3A-12E2E1C700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E89C03-F936-411C-BD0F-054B0CF214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29436E-6BAE-4AD8-BB3A-12E2E1C700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E89C03-F936-411C-BD0F-054B0CF214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29436E-6BAE-4AD8-BB3A-12E2E1C700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E89C03-F936-411C-BD0F-054B0CF214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735537" y="129300"/>
            <a:ext cx="279723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274A8"/>
                </a:solidFill>
                <a:cs typeface="+mn-ea"/>
                <a:sym typeface="+mn-lt"/>
              </a:rPr>
              <a:t>Add You Text Here Add You Text Here</a:t>
            </a:r>
            <a:endParaRPr lang="en-US" altLang="zh-CN" sz="1100" dirty="0">
              <a:solidFill>
                <a:srgbClr val="0274A8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35537" y="42136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/>
              <a:t>此处添加标题</a:t>
            </a:r>
            <a:endParaRPr lang="zh-CN" altLang="en-US" sz="20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29436E-6BAE-4AD8-BB3A-12E2E1C700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E89C03-F936-411C-BD0F-054B0CF214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29436E-6BAE-4AD8-BB3A-12E2E1C700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E89C03-F936-411C-BD0F-054B0CF214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29436E-6BAE-4AD8-BB3A-12E2E1C700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E89C03-F936-411C-BD0F-054B0CF214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29436E-6BAE-4AD8-BB3A-12E2E1C700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E89C03-F936-411C-BD0F-054B0CF214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79857" y="207771"/>
            <a:ext cx="563785" cy="660909"/>
            <a:chOff x="7891460" y="1375766"/>
            <a:chExt cx="1215234" cy="1424584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7677626" y="1589600"/>
              <a:ext cx="1424584" cy="996916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3590589">
              <a:off x="8136387" y="1619589"/>
              <a:ext cx="887335" cy="1053279"/>
            </a:xfrm>
            <a:prstGeom prst="triangle">
              <a:avLst/>
            </a:prstGeom>
            <a:solidFill>
              <a:srgbClr val="FFC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735537" y="129300"/>
            <a:ext cx="2797234" cy="29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C000"/>
                </a:solidFill>
                <a:cs typeface="+mn-ea"/>
                <a:sym typeface="+mn-lt"/>
              </a:rPr>
              <a:t>Add You Text Here Add You Text Here</a:t>
            </a:r>
            <a:endParaRPr lang="en-US" altLang="zh-CN" sz="1100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35537" y="42136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/>
              <a:t>此处添加标题</a:t>
            </a:r>
            <a:endParaRPr lang="zh-CN" alt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30" y="1905"/>
            <a:ext cx="12314830" cy="6856095"/>
          </a:xfrm>
          <a:prstGeom prst="rect">
            <a:avLst/>
          </a:prstGeom>
        </p:spPr>
      </p:pic>
      <p:sp>
        <p:nvSpPr>
          <p:cNvPr id="5" name="梯形 4"/>
          <p:cNvSpPr/>
          <p:nvPr/>
        </p:nvSpPr>
        <p:spPr>
          <a:xfrm>
            <a:off x="2639699" y="1905"/>
            <a:ext cx="9611355" cy="6858000"/>
          </a:xfrm>
          <a:custGeom>
            <a:avLst/>
            <a:gdLst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10733106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-1" fmla="*/ 0 w 14512413"/>
              <a:gd name="connsiteY0-2" fmla="*/ 6858000 h 6858000"/>
              <a:gd name="connsiteX1-3" fmla="*/ 3779307 w 14512413"/>
              <a:gd name="connsiteY1-4" fmla="*/ 0 h 6858000"/>
              <a:gd name="connsiteX2-5" fmla="*/ 9818706 w 14512413"/>
              <a:gd name="connsiteY2-6" fmla="*/ 0 h 6858000"/>
              <a:gd name="connsiteX3-7" fmla="*/ 14512413 w 14512413"/>
              <a:gd name="connsiteY3-8" fmla="*/ 6858000 h 6858000"/>
              <a:gd name="connsiteX4-9" fmla="*/ 0 w 14512413"/>
              <a:gd name="connsiteY4-10" fmla="*/ 6858000 h 6858000"/>
              <a:gd name="connsiteX0-11" fmla="*/ 0 w 14512413"/>
              <a:gd name="connsiteY0-12" fmla="*/ 6858000 h 6858000"/>
              <a:gd name="connsiteX1-13" fmla="*/ 3779307 w 14512413"/>
              <a:gd name="connsiteY1-14" fmla="*/ 0 h 6858000"/>
              <a:gd name="connsiteX2-15" fmla="*/ 9775163 w 14512413"/>
              <a:gd name="connsiteY2-16" fmla="*/ 0 h 6858000"/>
              <a:gd name="connsiteX3-17" fmla="*/ 14512413 w 14512413"/>
              <a:gd name="connsiteY3-18" fmla="*/ 6858000 h 6858000"/>
              <a:gd name="connsiteX4-19" fmla="*/ 0 w 14512413"/>
              <a:gd name="connsiteY4-20" fmla="*/ 6858000 h 6858000"/>
              <a:gd name="connsiteX0-21" fmla="*/ 0 w 9775163"/>
              <a:gd name="connsiteY0-22" fmla="*/ 6858000 h 6858000"/>
              <a:gd name="connsiteX1-23" fmla="*/ 3779307 w 9775163"/>
              <a:gd name="connsiteY1-24" fmla="*/ 0 h 6858000"/>
              <a:gd name="connsiteX2-25" fmla="*/ 9775163 w 9775163"/>
              <a:gd name="connsiteY2-26" fmla="*/ 0 h 6858000"/>
              <a:gd name="connsiteX3-27" fmla="*/ 9733936 w 9775163"/>
              <a:gd name="connsiteY3-28" fmla="*/ 6828504 h 6858000"/>
              <a:gd name="connsiteX4-29" fmla="*/ 0 w 9775163"/>
              <a:gd name="connsiteY4-3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775163" h="6858000">
                <a:moveTo>
                  <a:pt x="0" y="6858000"/>
                </a:moveTo>
                <a:lnTo>
                  <a:pt x="3779307" y="0"/>
                </a:lnTo>
                <a:lnTo>
                  <a:pt x="9775163" y="0"/>
                </a:lnTo>
                <a:lnTo>
                  <a:pt x="9733936" y="6828504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637390" y="2621459"/>
            <a:ext cx="2686050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35331" y="2900798"/>
            <a:ext cx="390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Report of group 15</a:t>
            </a:r>
            <a:endParaRPr 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6484620" y="3483610"/>
            <a:ext cx="4790440" cy="1169670"/>
          </a:xfrm>
          <a:custGeom>
            <a:avLst/>
            <a:gdLst>
              <a:gd name="connsiteX0" fmla="*/ 0 w 4826000"/>
              <a:gd name="connsiteY0" fmla="*/ 0 h 933450"/>
              <a:gd name="connsiteX1" fmla="*/ 12700 w 4826000"/>
              <a:gd name="connsiteY1" fmla="*/ 933450 h 933450"/>
              <a:gd name="connsiteX2" fmla="*/ 4826000 w 4826000"/>
              <a:gd name="connsiteY2" fmla="*/ 933450 h 933450"/>
              <a:gd name="connsiteX3" fmla="*/ 4826000 w 4826000"/>
              <a:gd name="connsiteY3" fmla="*/ 1270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6000" h="933450">
                <a:moveTo>
                  <a:pt x="0" y="0"/>
                </a:moveTo>
                <a:lnTo>
                  <a:pt x="12700" y="933450"/>
                </a:lnTo>
                <a:lnTo>
                  <a:pt x="4826000" y="933450"/>
                </a:lnTo>
                <a:lnTo>
                  <a:pt x="4826000" y="12700"/>
                </a:lnTo>
              </a:path>
            </a:pathLst>
          </a:cu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8764508" y="4653289"/>
            <a:ext cx="431800" cy="30217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80838" y="2159794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2981571">
            <a:off x="1019425" y="-279875"/>
            <a:ext cx="3014905" cy="3578737"/>
          </a:xfrm>
          <a:prstGeom prst="triangle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2707795">
            <a:off x="1823419" y="916254"/>
            <a:ext cx="3014905" cy="2109812"/>
          </a:xfrm>
          <a:prstGeom prst="triangle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98590" y="3484245"/>
            <a:ext cx="47625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search year: 2018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presenter: 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蒋祚竑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member: 李泳</a:t>
            </a:r>
            <a:r>
              <a:rPr lang="zh-CN" altLang="en-US" sz="2400" dirty="0">
                <a:solidFill>
                  <a:schemeClr val="bg1"/>
                </a:solidFill>
              </a:rPr>
              <a:t>劭</a:t>
            </a:r>
            <a:r>
              <a:rPr lang="en-US" altLang="zh-CN" sz="2400" dirty="0">
                <a:solidFill>
                  <a:schemeClr val="bg1"/>
                </a:solidFill>
              </a:rPr>
              <a:t>  李镔达  刘育麟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/>
              <a:t>	   </a:t>
            </a:r>
            <a:endParaRPr lang="zh-CN" altLang="zh-CN"/>
          </a:p>
          <a:p>
            <a:r>
              <a:rPr lang="en-US" altLang="zh-CN"/>
              <a:t>	   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13064" y="103709"/>
            <a:ext cx="3459492" cy="9836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1.4 Problem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6580" y="1770077"/>
            <a:ext cx="81457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Problem1: Some papers use </a:t>
            </a:r>
            <a:r>
              <a:rPr lang="en-US" altLang="zh-CN" sz="2000" b="1" dirty="0"/>
              <a:t>multiple research methods</a:t>
            </a:r>
            <a:endParaRPr lang="en-US" altLang="zh-CN" sz="2000" b="1" dirty="0"/>
          </a:p>
          <a:p>
            <a:r>
              <a:rPr lang="en-US" altLang="zh-CN" sz="2000" dirty="0"/>
              <a:t>Solution: check the research detail and find the main research method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Problem2: some papers focus on introducing an </a:t>
            </a:r>
            <a:r>
              <a:rPr lang="en-US" altLang="zh-CN" sz="2000" b="1" dirty="0"/>
              <a:t>algorithm</a:t>
            </a:r>
            <a:r>
              <a:rPr lang="en-US" altLang="zh-CN" sz="2000" dirty="0"/>
              <a:t> or a </a:t>
            </a:r>
            <a:r>
              <a:rPr lang="en-US" altLang="zh-CN" sz="2000" b="1" dirty="0"/>
              <a:t>concrete tech</a:t>
            </a:r>
            <a:r>
              <a:rPr lang="en-US" altLang="zh-CN" sz="2000" dirty="0"/>
              <a:t>, like a test framework.</a:t>
            </a:r>
            <a:endParaRPr lang="en-US" altLang="zh-CN" sz="2000" dirty="0"/>
          </a:p>
          <a:p>
            <a:r>
              <a:rPr lang="en-US" altLang="zh-CN" sz="2000" dirty="0"/>
              <a:t>Solution: These kind of papers usually use experiment to validate their algorithm/tech, so classify them into experiment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13064" y="103709"/>
            <a:ext cx="3459492" cy="9836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1.5 Experience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1806" y="1644242"/>
            <a:ext cx="7491368" cy="326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en-US" altLang="zh-CN" sz="2000" b="1" dirty="0"/>
              <a:t>Survey usually play a role as an addtional research method for case study</a:t>
            </a:r>
            <a:r>
              <a:rPr lang="en-US" altLang="zh-CN" dirty="0"/>
              <a:t>, because survey can offer perception from practitioners.Practitioners’insight help researcher switch their perspective or fullfill their evidence.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2.Survey is </a:t>
            </a:r>
            <a:r>
              <a:rPr lang="en-US" altLang="zh-CN" sz="2000" b="1" dirty="0"/>
              <a:t>flexible to conduct</a:t>
            </a:r>
            <a:r>
              <a:rPr lang="en-US" altLang="zh-CN" dirty="0"/>
              <a:t>.However, survey has a </a:t>
            </a:r>
            <a:r>
              <a:rPr lang="en-US" altLang="zh-CN" sz="2000" b="1" dirty="0"/>
              <a:t>fairly low efficiency</a:t>
            </a:r>
            <a:r>
              <a:rPr lang="en-US" altLang="zh-CN" dirty="0"/>
              <a:t>.The interviewees may be not representative and large enough. </a:t>
            </a:r>
            <a:endParaRPr lang="en-US" altLang="zh-CN" dirty="0"/>
          </a:p>
          <a:p>
            <a:r>
              <a:rPr lang="en-US" altLang="zh-CN" dirty="0"/>
              <a:t>e.g. interview practitioners, collect practiontioners’online articles, usually limited in a small range like a company, a web community, or a university.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-1" fmla="*/ 0 w 12192000"/>
              <a:gd name="connsiteY0-2" fmla="*/ 0 h 6858000"/>
              <a:gd name="connsiteX1-3" fmla="*/ 4781550 w 12192000"/>
              <a:gd name="connsiteY1-4" fmla="*/ 0 h 6858000"/>
              <a:gd name="connsiteX2-5" fmla="*/ 12192000 w 12192000"/>
              <a:gd name="connsiteY2-6" fmla="*/ 0 h 6858000"/>
              <a:gd name="connsiteX3-7" fmla="*/ 12192000 w 12192000"/>
              <a:gd name="connsiteY3-8" fmla="*/ 6858000 h 6858000"/>
              <a:gd name="connsiteX4-9" fmla="*/ 0 w 12192000"/>
              <a:gd name="connsiteY4-10" fmla="*/ 6858000 h 6858000"/>
              <a:gd name="connsiteX5" fmla="*/ 0 w 12192000"/>
              <a:gd name="connsiteY5" fmla="*/ 0 h 6858000"/>
              <a:gd name="connsiteX0-11" fmla="*/ 0 w 12192000"/>
              <a:gd name="connsiteY0-12" fmla="*/ 0 h 6858000"/>
              <a:gd name="connsiteX1-13" fmla="*/ 4152900 w 12192000"/>
              <a:gd name="connsiteY1-14" fmla="*/ 4286250 h 6858000"/>
              <a:gd name="connsiteX2-15" fmla="*/ 12192000 w 12192000"/>
              <a:gd name="connsiteY2-16" fmla="*/ 0 h 6858000"/>
              <a:gd name="connsiteX3-17" fmla="*/ 12192000 w 12192000"/>
              <a:gd name="connsiteY3-18" fmla="*/ 6858000 h 6858000"/>
              <a:gd name="connsiteX4-19" fmla="*/ 0 w 12192000"/>
              <a:gd name="connsiteY4-20" fmla="*/ 6858000 h 6858000"/>
              <a:gd name="connsiteX5-21" fmla="*/ 0 w 12192000"/>
              <a:gd name="connsiteY5-22" fmla="*/ 0 h 6858000"/>
              <a:gd name="connsiteX0-23" fmla="*/ 0 w 12192000"/>
              <a:gd name="connsiteY0-24" fmla="*/ 0 h 6858000"/>
              <a:gd name="connsiteX1-25" fmla="*/ 2819400 w 12192000"/>
              <a:gd name="connsiteY1-26" fmla="*/ 5010150 h 6858000"/>
              <a:gd name="connsiteX2-27" fmla="*/ 12192000 w 12192000"/>
              <a:gd name="connsiteY2-28" fmla="*/ 0 h 6858000"/>
              <a:gd name="connsiteX3-29" fmla="*/ 12192000 w 12192000"/>
              <a:gd name="connsiteY3-30" fmla="*/ 6858000 h 6858000"/>
              <a:gd name="connsiteX4-31" fmla="*/ 0 w 12192000"/>
              <a:gd name="connsiteY4-32" fmla="*/ 6858000 h 6858000"/>
              <a:gd name="connsiteX5-33" fmla="*/ 0 w 12192000"/>
              <a:gd name="connsiteY5-34" fmla="*/ 0 h 6858000"/>
              <a:gd name="connsiteX0-35" fmla="*/ 0 w 12192000"/>
              <a:gd name="connsiteY0-36" fmla="*/ 0 h 6858000"/>
              <a:gd name="connsiteX1-37" fmla="*/ 2571750 w 12192000"/>
              <a:gd name="connsiteY1-38" fmla="*/ 5238750 h 6858000"/>
              <a:gd name="connsiteX2-39" fmla="*/ 12192000 w 12192000"/>
              <a:gd name="connsiteY2-40" fmla="*/ 0 h 6858000"/>
              <a:gd name="connsiteX3-41" fmla="*/ 12192000 w 12192000"/>
              <a:gd name="connsiteY3-42" fmla="*/ 6858000 h 6858000"/>
              <a:gd name="connsiteX4-43" fmla="*/ 0 w 12192000"/>
              <a:gd name="connsiteY4-44" fmla="*/ 6858000 h 6858000"/>
              <a:gd name="connsiteX5-45" fmla="*/ 0 w 12192000"/>
              <a:gd name="connsiteY5-46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571750" y="523875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37346" y="1295399"/>
            <a:ext cx="3376855" cy="2267018"/>
            <a:chOff x="1737346" y="1866899"/>
            <a:chExt cx="3376855" cy="226701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1737346" y="1866899"/>
              <a:ext cx="3014905" cy="2201027"/>
            </a:xfrm>
            <a:prstGeom prst="triangle">
              <a:avLst/>
            </a:prstGeom>
            <a:solidFill>
              <a:srgbClr val="FFC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2099296" y="2024105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03057" y="1618650"/>
            <a:ext cx="1207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4003418" y="4901920"/>
            <a:ext cx="881086" cy="616579"/>
          </a:xfrm>
          <a:prstGeom prst="triangl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3499384">
            <a:off x="3332345" y="5063855"/>
            <a:ext cx="548805" cy="651439"/>
          </a:xfrm>
          <a:prstGeom prst="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096000" y="3691889"/>
            <a:ext cx="354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C000"/>
                </a:solidFill>
                <a:cs typeface="+mn-ea"/>
                <a:sym typeface="+mn-lt"/>
              </a:rPr>
              <a:t>Search result</a:t>
            </a:r>
            <a:endParaRPr lang="zh-CN" altLang="en-US" sz="3600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13064" y="103709"/>
            <a:ext cx="3459492" cy="9848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2 Search Result</a:t>
            </a:r>
            <a:endParaRPr lang="en-US" altLang="zh-CN" sz="2000" dirty="0"/>
          </a:p>
          <a:p>
            <a:endParaRPr lang="zh-CN" altLang="en-US" dirty="0"/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032000" y="21420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venues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count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ESEM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13064" y="103709"/>
            <a:ext cx="3459492" cy="9848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2 Search Result</a:t>
            </a:r>
            <a:endParaRPr lang="en-US" altLang="zh-CN" sz="2000" dirty="0"/>
          </a:p>
          <a:p>
            <a:endParaRPr lang="zh-CN" alt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-521901" y="1683966"/>
          <a:ext cx="4863962" cy="440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890035" y="1745673"/>
          <a:ext cx="5723774" cy="4343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7128626" y="1745673"/>
          <a:ext cx="5723774" cy="4563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10080" y="4053840"/>
            <a:ext cx="822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Case study</a:t>
            </a:r>
            <a:endParaRPr lang="en-US" altLang="zh-CN" sz="1400" dirty="0"/>
          </a:p>
          <a:p>
            <a:r>
              <a:rPr lang="en-US" altLang="zh-CN" sz="1400" dirty="0"/>
              <a:t> 31%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1735" y="3746063"/>
            <a:ext cx="76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Survey</a:t>
            </a:r>
            <a:endParaRPr lang="en-US" altLang="zh-CN" sz="1400" dirty="0"/>
          </a:p>
          <a:p>
            <a:r>
              <a:rPr lang="en-US" altLang="zh-CN" sz="1400" dirty="0"/>
              <a:t> 19%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1360" y="2999284"/>
            <a:ext cx="116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Experiment</a:t>
            </a:r>
            <a:endParaRPr lang="en-US" altLang="zh-CN" sz="1400" dirty="0"/>
          </a:p>
          <a:p>
            <a:r>
              <a:rPr lang="en-US" altLang="zh-CN" sz="1400" dirty="0"/>
              <a:t> 27%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21680" y="2905780"/>
            <a:ext cx="117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Experiment</a:t>
            </a:r>
            <a:endParaRPr lang="en-US" altLang="zh-CN" sz="1400" dirty="0"/>
          </a:p>
          <a:p>
            <a:r>
              <a:rPr lang="en-US" altLang="zh-CN" sz="1400" dirty="0"/>
              <a:t>23%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179901" y="3293458"/>
            <a:ext cx="117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Experiment</a:t>
            </a:r>
            <a:endParaRPr lang="en-US" altLang="zh-CN" sz="1400" dirty="0"/>
          </a:p>
          <a:p>
            <a:r>
              <a:rPr lang="en-US" altLang="zh-CN" sz="1400" dirty="0"/>
              <a:t>40%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301965" y="4269283"/>
            <a:ext cx="117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Case study</a:t>
            </a:r>
            <a:endParaRPr lang="en-US" altLang="zh-CN" sz="1400" dirty="0"/>
          </a:p>
          <a:p>
            <a:r>
              <a:rPr lang="en-US" altLang="zh-CN" sz="1400" dirty="0"/>
              <a:t>30%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13064" y="103709"/>
            <a:ext cx="3459492" cy="9848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2 Search Result</a:t>
            </a:r>
            <a:endParaRPr lang="en-US" altLang="zh-CN" sz="2000" dirty="0"/>
          </a:p>
          <a:p>
            <a:endParaRPr lang="zh-CN" alt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06388" y="1018948"/>
          <a:ext cx="7142480" cy="5191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471932" y="1786466"/>
          <a:ext cx="531368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840"/>
                <a:gridCol w="2656840"/>
              </a:tblGrid>
              <a:tr h="261408">
                <a:tc>
                  <a:txBody>
                    <a:bodyPr/>
                    <a:lstStyle/>
                    <a:p>
                      <a:r>
                        <a:rPr lang="en-US" altLang="zh-CN" dirty="0"/>
                        <a:t>Research Methods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counts</a:t>
                      </a:r>
                      <a:endParaRPr lang="zh-CN" altLang="en-US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147</a:t>
                      </a:r>
                      <a:endParaRPr lang="zh-CN" altLang="en-US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altLang="zh-CN" dirty="0"/>
                        <a:t>Case study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</a:t>
                      </a:r>
                      <a:endParaRPr lang="zh-CN" altLang="en-US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Experiments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altLang="zh-CN" dirty="0"/>
                        <a:t>Survey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 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systematic literature review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altLang="zh-CN" dirty="0"/>
                        <a:t>Ethnographies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Expert opinion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experience sampling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60800" y="3889586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Case study</a:t>
            </a:r>
            <a:endParaRPr lang="en-US" altLang="zh-CN" dirty="0"/>
          </a:p>
          <a:p>
            <a:r>
              <a:rPr lang="en-US" altLang="zh-CN" dirty="0"/>
              <a:t>29%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1596" y="2578685"/>
            <a:ext cx="154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Experiment</a:t>
            </a:r>
            <a:endParaRPr lang="en-US" altLang="zh-CN" dirty="0"/>
          </a:p>
          <a:p>
            <a:r>
              <a:rPr lang="en-US" altLang="zh-CN" dirty="0"/>
              <a:t>29%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6800" y="361493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Survey</a:t>
            </a:r>
            <a:endParaRPr lang="en-US" altLang="zh-CN" dirty="0"/>
          </a:p>
          <a:p>
            <a:r>
              <a:rPr lang="en-US" altLang="zh-CN" dirty="0"/>
              <a:t>18%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梯形 4"/>
          <p:cNvSpPr/>
          <p:nvPr/>
        </p:nvSpPr>
        <p:spPr>
          <a:xfrm>
            <a:off x="2733045" y="0"/>
            <a:ext cx="9458955" cy="6858000"/>
          </a:xfrm>
          <a:custGeom>
            <a:avLst/>
            <a:gdLst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10733106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-1" fmla="*/ 0 w 14512413"/>
              <a:gd name="connsiteY0-2" fmla="*/ 6858000 h 6858000"/>
              <a:gd name="connsiteX1-3" fmla="*/ 3779307 w 14512413"/>
              <a:gd name="connsiteY1-4" fmla="*/ 0 h 6858000"/>
              <a:gd name="connsiteX2-5" fmla="*/ 9818706 w 14512413"/>
              <a:gd name="connsiteY2-6" fmla="*/ 0 h 6858000"/>
              <a:gd name="connsiteX3-7" fmla="*/ 14512413 w 14512413"/>
              <a:gd name="connsiteY3-8" fmla="*/ 6858000 h 6858000"/>
              <a:gd name="connsiteX4-9" fmla="*/ 0 w 14512413"/>
              <a:gd name="connsiteY4-10" fmla="*/ 6858000 h 6858000"/>
              <a:gd name="connsiteX0-11" fmla="*/ 0 w 14512413"/>
              <a:gd name="connsiteY0-12" fmla="*/ 6858000 h 6858000"/>
              <a:gd name="connsiteX1-13" fmla="*/ 3779307 w 14512413"/>
              <a:gd name="connsiteY1-14" fmla="*/ 0 h 6858000"/>
              <a:gd name="connsiteX2-15" fmla="*/ 9775163 w 14512413"/>
              <a:gd name="connsiteY2-16" fmla="*/ 0 h 6858000"/>
              <a:gd name="connsiteX3-17" fmla="*/ 14512413 w 14512413"/>
              <a:gd name="connsiteY3-18" fmla="*/ 6858000 h 6858000"/>
              <a:gd name="connsiteX4-19" fmla="*/ 0 w 14512413"/>
              <a:gd name="connsiteY4-20" fmla="*/ 6858000 h 6858000"/>
              <a:gd name="connsiteX0-21" fmla="*/ 0 w 9775163"/>
              <a:gd name="connsiteY0-22" fmla="*/ 6858000 h 6858000"/>
              <a:gd name="connsiteX1-23" fmla="*/ 3779307 w 9775163"/>
              <a:gd name="connsiteY1-24" fmla="*/ 0 h 6858000"/>
              <a:gd name="connsiteX2-25" fmla="*/ 9775163 w 9775163"/>
              <a:gd name="connsiteY2-26" fmla="*/ 0 h 6858000"/>
              <a:gd name="connsiteX3-27" fmla="*/ 9733936 w 9775163"/>
              <a:gd name="connsiteY3-28" fmla="*/ 6828504 h 6858000"/>
              <a:gd name="connsiteX4-29" fmla="*/ 0 w 9775163"/>
              <a:gd name="connsiteY4-3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775163" h="6858000">
                <a:moveTo>
                  <a:pt x="0" y="6858000"/>
                </a:moveTo>
                <a:lnTo>
                  <a:pt x="3779307" y="0"/>
                </a:lnTo>
                <a:lnTo>
                  <a:pt x="9775163" y="0"/>
                </a:lnTo>
                <a:lnTo>
                  <a:pt x="9733936" y="6828504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637390" y="2621459"/>
            <a:ext cx="2686050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42879" y="2876042"/>
            <a:ext cx="3106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Thank you!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6483350" y="3044279"/>
            <a:ext cx="4826000" cy="933450"/>
          </a:xfrm>
          <a:custGeom>
            <a:avLst/>
            <a:gdLst>
              <a:gd name="connsiteX0" fmla="*/ 0 w 4826000"/>
              <a:gd name="connsiteY0" fmla="*/ 0 h 933450"/>
              <a:gd name="connsiteX1" fmla="*/ 12700 w 4826000"/>
              <a:gd name="connsiteY1" fmla="*/ 933450 h 933450"/>
              <a:gd name="connsiteX2" fmla="*/ 4826000 w 4826000"/>
              <a:gd name="connsiteY2" fmla="*/ 933450 h 933450"/>
              <a:gd name="connsiteX3" fmla="*/ 4826000 w 4826000"/>
              <a:gd name="connsiteY3" fmla="*/ 1270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6000" h="933450">
                <a:moveTo>
                  <a:pt x="0" y="0"/>
                </a:moveTo>
                <a:lnTo>
                  <a:pt x="12700" y="933450"/>
                </a:lnTo>
                <a:lnTo>
                  <a:pt x="4826000" y="933450"/>
                </a:lnTo>
                <a:lnTo>
                  <a:pt x="4826000" y="12700"/>
                </a:lnTo>
              </a:path>
            </a:pathLst>
          </a:cu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10800000">
            <a:off x="8764514" y="3986188"/>
            <a:ext cx="431800" cy="30217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2981571">
            <a:off x="937247" y="298690"/>
            <a:ext cx="3014905" cy="3578737"/>
          </a:xfrm>
          <a:prstGeom prst="triangle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2707795">
            <a:off x="1741241" y="1494819"/>
            <a:ext cx="3014905" cy="2109812"/>
          </a:xfrm>
          <a:prstGeom prst="triangle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梯形 4"/>
          <p:cNvSpPr/>
          <p:nvPr/>
        </p:nvSpPr>
        <p:spPr>
          <a:xfrm flipV="1">
            <a:off x="3596797" y="-133350"/>
            <a:ext cx="9782806" cy="6991350"/>
          </a:xfrm>
          <a:custGeom>
            <a:avLst/>
            <a:gdLst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10733106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-1" fmla="*/ 0 w 14512413"/>
              <a:gd name="connsiteY0-2" fmla="*/ 6858000 h 6858000"/>
              <a:gd name="connsiteX1-3" fmla="*/ 3779307 w 14512413"/>
              <a:gd name="connsiteY1-4" fmla="*/ 0 h 6858000"/>
              <a:gd name="connsiteX2-5" fmla="*/ 9818706 w 14512413"/>
              <a:gd name="connsiteY2-6" fmla="*/ 0 h 6858000"/>
              <a:gd name="connsiteX3-7" fmla="*/ 14512413 w 14512413"/>
              <a:gd name="connsiteY3-8" fmla="*/ 6858000 h 6858000"/>
              <a:gd name="connsiteX4-9" fmla="*/ 0 w 14512413"/>
              <a:gd name="connsiteY4-10" fmla="*/ 6858000 h 6858000"/>
              <a:gd name="connsiteX0-11" fmla="*/ 0 w 14512413"/>
              <a:gd name="connsiteY0-12" fmla="*/ 6858000 h 6858000"/>
              <a:gd name="connsiteX1-13" fmla="*/ 3779307 w 14512413"/>
              <a:gd name="connsiteY1-14" fmla="*/ 0 h 6858000"/>
              <a:gd name="connsiteX2-15" fmla="*/ 9775163 w 14512413"/>
              <a:gd name="connsiteY2-16" fmla="*/ 0 h 6858000"/>
              <a:gd name="connsiteX3-17" fmla="*/ 14512413 w 14512413"/>
              <a:gd name="connsiteY3-18" fmla="*/ 6858000 h 6858000"/>
              <a:gd name="connsiteX4-19" fmla="*/ 0 w 14512413"/>
              <a:gd name="connsiteY4-20" fmla="*/ 6858000 h 6858000"/>
              <a:gd name="connsiteX0-21" fmla="*/ 0 w 9775163"/>
              <a:gd name="connsiteY0-22" fmla="*/ 6858000 h 6858000"/>
              <a:gd name="connsiteX1-23" fmla="*/ 3779307 w 9775163"/>
              <a:gd name="connsiteY1-24" fmla="*/ 0 h 6858000"/>
              <a:gd name="connsiteX2-25" fmla="*/ 9775163 w 9775163"/>
              <a:gd name="connsiteY2-26" fmla="*/ 0 h 6858000"/>
              <a:gd name="connsiteX3-27" fmla="*/ 9733936 w 9775163"/>
              <a:gd name="connsiteY3-28" fmla="*/ 6828504 h 6858000"/>
              <a:gd name="connsiteX4-29" fmla="*/ 0 w 9775163"/>
              <a:gd name="connsiteY4-3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775163" h="6858000">
                <a:moveTo>
                  <a:pt x="0" y="6858000"/>
                </a:moveTo>
                <a:lnTo>
                  <a:pt x="3779307" y="0"/>
                </a:lnTo>
                <a:lnTo>
                  <a:pt x="9775163" y="0"/>
                </a:lnTo>
                <a:lnTo>
                  <a:pt x="9733936" y="6828504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55331" y="580606"/>
            <a:ext cx="3648269" cy="3476571"/>
            <a:chOff x="655331" y="580606"/>
            <a:chExt cx="3648269" cy="3476571"/>
          </a:xfrm>
        </p:grpSpPr>
        <p:sp>
          <p:nvSpPr>
            <p:cNvPr id="6" name="等腰三角形 5"/>
            <p:cNvSpPr/>
            <p:nvPr/>
          </p:nvSpPr>
          <p:spPr>
            <a:xfrm rot="2981571">
              <a:off x="937247" y="298690"/>
              <a:ext cx="3014905" cy="3578737"/>
            </a:xfrm>
            <a:prstGeom prst="triangle">
              <a:avLst/>
            </a:prstGeom>
            <a:solidFill>
              <a:srgbClr val="FFC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2707795">
              <a:off x="1741241" y="1494819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655405" y="235324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目录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8899" y="3368911"/>
            <a:ext cx="3031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CONTENTS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47904" y="3334256"/>
            <a:ext cx="268605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6916072" y="3755487"/>
            <a:ext cx="883407" cy="881086"/>
            <a:chOff x="7460039" y="1375766"/>
            <a:chExt cx="1428337" cy="1424584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7677626" y="1589600"/>
              <a:ext cx="1424584" cy="996916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3499384">
              <a:off x="7543011" y="1561418"/>
              <a:ext cx="887335" cy="1053279"/>
            </a:xfrm>
            <a:prstGeom prst="triangle">
              <a:avLst/>
            </a:prstGeom>
            <a:solidFill>
              <a:srgbClr val="FFC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6"/>
          <p:cNvSpPr txBox="1"/>
          <p:nvPr/>
        </p:nvSpPr>
        <p:spPr>
          <a:xfrm>
            <a:off x="7936640" y="3934764"/>
            <a:ext cx="321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dirty="0">
                <a:solidFill>
                  <a:srgbClr val="0274A8"/>
                </a:solidFill>
                <a:cs typeface="+mn-ea"/>
                <a:sym typeface="+mn-lt"/>
              </a:rPr>
              <a:t>2.Search Result</a:t>
            </a:r>
            <a:endParaRPr lang="en-US" altLang="zh-CN" sz="3200" dirty="0">
              <a:solidFill>
                <a:srgbClr val="0274A8"/>
              </a:solidFill>
              <a:cs typeface="+mn-ea"/>
              <a:sym typeface="+mn-lt"/>
            </a:endParaRPr>
          </a:p>
        </p:txBody>
      </p:sp>
      <p:grpSp>
        <p:nvGrpSpPr>
          <p:cNvPr id="26" name="组合 16"/>
          <p:cNvGrpSpPr/>
          <p:nvPr/>
        </p:nvGrpSpPr>
        <p:grpSpPr>
          <a:xfrm>
            <a:off x="5802337" y="1912650"/>
            <a:ext cx="883407" cy="881086"/>
            <a:chOff x="7460039" y="1375766"/>
            <a:chExt cx="1428337" cy="1424584"/>
          </a:xfrm>
        </p:grpSpPr>
        <p:sp>
          <p:nvSpPr>
            <p:cNvPr id="36" name="等腰三角形 14"/>
            <p:cNvSpPr/>
            <p:nvPr/>
          </p:nvSpPr>
          <p:spPr>
            <a:xfrm rot="5400000">
              <a:off x="7677626" y="1589600"/>
              <a:ext cx="1424584" cy="996916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等腰三角形 13"/>
            <p:cNvSpPr/>
            <p:nvPr/>
          </p:nvSpPr>
          <p:spPr>
            <a:xfrm rot="3499384">
              <a:off x="7543011" y="1561418"/>
              <a:ext cx="887335" cy="1053279"/>
            </a:xfrm>
            <a:prstGeom prst="triangle">
              <a:avLst/>
            </a:prstGeom>
            <a:solidFill>
              <a:srgbClr val="FFC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8" name="TextBox 76"/>
          <p:cNvSpPr txBox="1"/>
          <p:nvPr/>
        </p:nvSpPr>
        <p:spPr>
          <a:xfrm>
            <a:off x="6782243" y="2123060"/>
            <a:ext cx="4980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274A8"/>
                </a:solidFill>
                <a:cs typeface="+mn-ea"/>
                <a:sym typeface="+mn-lt"/>
              </a:rPr>
              <a:t>1.Search Process</a:t>
            </a:r>
            <a:endParaRPr lang="zh-CN" altLang="en-US" sz="3200" dirty="0">
              <a:solidFill>
                <a:srgbClr val="0274A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-1" fmla="*/ 0 w 12192000"/>
              <a:gd name="connsiteY0-2" fmla="*/ 0 h 6858000"/>
              <a:gd name="connsiteX1-3" fmla="*/ 4781550 w 12192000"/>
              <a:gd name="connsiteY1-4" fmla="*/ 0 h 6858000"/>
              <a:gd name="connsiteX2-5" fmla="*/ 12192000 w 12192000"/>
              <a:gd name="connsiteY2-6" fmla="*/ 0 h 6858000"/>
              <a:gd name="connsiteX3-7" fmla="*/ 12192000 w 12192000"/>
              <a:gd name="connsiteY3-8" fmla="*/ 6858000 h 6858000"/>
              <a:gd name="connsiteX4-9" fmla="*/ 0 w 12192000"/>
              <a:gd name="connsiteY4-10" fmla="*/ 6858000 h 6858000"/>
              <a:gd name="connsiteX5" fmla="*/ 0 w 12192000"/>
              <a:gd name="connsiteY5" fmla="*/ 0 h 6858000"/>
              <a:gd name="connsiteX0-11" fmla="*/ 0 w 12192000"/>
              <a:gd name="connsiteY0-12" fmla="*/ 0 h 6858000"/>
              <a:gd name="connsiteX1-13" fmla="*/ 4152900 w 12192000"/>
              <a:gd name="connsiteY1-14" fmla="*/ 4286250 h 6858000"/>
              <a:gd name="connsiteX2-15" fmla="*/ 12192000 w 12192000"/>
              <a:gd name="connsiteY2-16" fmla="*/ 0 h 6858000"/>
              <a:gd name="connsiteX3-17" fmla="*/ 12192000 w 12192000"/>
              <a:gd name="connsiteY3-18" fmla="*/ 6858000 h 6858000"/>
              <a:gd name="connsiteX4-19" fmla="*/ 0 w 12192000"/>
              <a:gd name="connsiteY4-20" fmla="*/ 6858000 h 6858000"/>
              <a:gd name="connsiteX5-21" fmla="*/ 0 w 12192000"/>
              <a:gd name="connsiteY5-22" fmla="*/ 0 h 6858000"/>
              <a:gd name="connsiteX0-23" fmla="*/ 0 w 12192000"/>
              <a:gd name="connsiteY0-24" fmla="*/ 0 h 6858000"/>
              <a:gd name="connsiteX1-25" fmla="*/ 2819400 w 12192000"/>
              <a:gd name="connsiteY1-26" fmla="*/ 5010150 h 6858000"/>
              <a:gd name="connsiteX2-27" fmla="*/ 12192000 w 12192000"/>
              <a:gd name="connsiteY2-28" fmla="*/ 0 h 6858000"/>
              <a:gd name="connsiteX3-29" fmla="*/ 12192000 w 12192000"/>
              <a:gd name="connsiteY3-30" fmla="*/ 6858000 h 6858000"/>
              <a:gd name="connsiteX4-31" fmla="*/ 0 w 12192000"/>
              <a:gd name="connsiteY4-32" fmla="*/ 6858000 h 6858000"/>
              <a:gd name="connsiteX5-33" fmla="*/ 0 w 12192000"/>
              <a:gd name="connsiteY5-34" fmla="*/ 0 h 6858000"/>
              <a:gd name="connsiteX0-35" fmla="*/ 0 w 12192000"/>
              <a:gd name="connsiteY0-36" fmla="*/ 0 h 6858000"/>
              <a:gd name="connsiteX1-37" fmla="*/ 2571750 w 12192000"/>
              <a:gd name="connsiteY1-38" fmla="*/ 5238750 h 6858000"/>
              <a:gd name="connsiteX2-39" fmla="*/ 12192000 w 12192000"/>
              <a:gd name="connsiteY2-40" fmla="*/ 0 h 6858000"/>
              <a:gd name="connsiteX3-41" fmla="*/ 12192000 w 12192000"/>
              <a:gd name="connsiteY3-42" fmla="*/ 6858000 h 6858000"/>
              <a:gd name="connsiteX4-43" fmla="*/ 0 w 12192000"/>
              <a:gd name="connsiteY4-44" fmla="*/ 6858000 h 6858000"/>
              <a:gd name="connsiteX5-45" fmla="*/ 0 w 12192000"/>
              <a:gd name="connsiteY5-46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571750" y="523875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37346" y="1295399"/>
            <a:ext cx="3376855" cy="2267018"/>
            <a:chOff x="1737346" y="1866899"/>
            <a:chExt cx="3376855" cy="226701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1737346" y="1866899"/>
              <a:ext cx="3014905" cy="2201027"/>
            </a:xfrm>
            <a:prstGeom prst="triangle">
              <a:avLst/>
            </a:prstGeom>
            <a:solidFill>
              <a:srgbClr val="FFC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2099296" y="2024105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03057" y="1618650"/>
            <a:ext cx="1207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4003418" y="4901920"/>
            <a:ext cx="881086" cy="616579"/>
          </a:xfrm>
          <a:prstGeom prst="triangl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3499384">
            <a:off x="3332345" y="5063855"/>
            <a:ext cx="548805" cy="651439"/>
          </a:xfrm>
          <a:prstGeom prst="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096000" y="3691889"/>
            <a:ext cx="354590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C000"/>
                </a:solidFill>
                <a:cs typeface="+mn-ea"/>
                <a:sym typeface="+mn-lt"/>
              </a:rPr>
              <a:t>Search Process</a:t>
            </a:r>
            <a:endParaRPr lang="en-US" altLang="zh-CN" sz="3600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3064" y="103709"/>
            <a:ext cx="3459492" cy="9848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1.1 Venues and databases</a:t>
            </a:r>
            <a:endParaRPr lang="en-US" altLang="zh-CN" sz="2000" dirty="0"/>
          </a:p>
          <a:p>
            <a:endParaRPr lang="zh-CN" altLang="en-US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897776" y="1843791"/>
          <a:ext cx="81280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venue/journal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Empirical Software Engineering Journal (EMSE)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Springer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https://www.springer.com/journal/10664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Symposium on Empirical Software 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Engineering and Measurement (ESEM)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ACM digital library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https://dl.acm.org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Conference on Evaluation and 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Assessment in Software Engineering (EASE)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ACM digital library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https://dl.acm.org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3064" y="103709"/>
            <a:ext cx="3459492" cy="9848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1.2 Criteria </a:t>
            </a:r>
            <a:endParaRPr lang="en-US" altLang="zh-CN" sz="2000" dirty="0"/>
          </a:p>
          <a:p>
            <a:endParaRPr lang="zh-CN" altLang="en-US" dirty="0"/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1953260" y="1249680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7162800"/>
              </a:tblGrid>
              <a:tr h="16256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Inclusion   Criteria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  <a:tr h="337221"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Published in 2018</a:t>
                      </a:r>
                      <a:endParaRPr lang="zh-CN" altLang="en-US" dirty="0"/>
                    </a:p>
                  </a:txBody>
                  <a:tcPr/>
                </a:tc>
              </a:tr>
              <a:tr h="337221">
                <a:tc>
                  <a:txBody>
                    <a:bodyPr/>
                    <a:lstStyle/>
                    <a:p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Must use empirical research methods</a:t>
                      </a:r>
                      <a:endParaRPr lang="zh-CN" altLang="en-US" dirty="0"/>
                    </a:p>
                  </a:txBody>
                  <a:tcPr/>
                </a:tc>
              </a:tr>
              <a:tr h="337221">
                <a:tc>
                  <a:txBody>
                    <a:bodyPr/>
                    <a:lstStyle/>
                    <a:p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 less than 6 pages</a:t>
                      </a:r>
                      <a:endParaRPr lang="zh-CN" altLang="en-US" dirty="0"/>
                    </a:p>
                  </a:txBody>
                  <a:tcPr/>
                </a:tc>
              </a:tr>
              <a:tr h="337221">
                <a:tc>
                  <a:txBody>
                    <a:bodyPr/>
                    <a:lstStyle/>
                    <a:p>
                      <a:r>
                        <a:rPr lang="en-US" altLang="zh-CN" dirty="0"/>
                        <a:t>C4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Must be full research paper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953260" y="342900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Research 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Experiments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variable, comparison, repeat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Case studies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certain phenomena, context,  real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Survey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cluster, interview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Ethnographies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community culture, observation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 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 thoughts into practice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Systematic reviews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summary pre work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Expert opinions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Interview domain expert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13064" y="103709"/>
            <a:ext cx="3459492" cy="9848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1.3 Execution process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38525" y="1317072"/>
            <a:ext cx="725647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Step1: get papers list and download by sci-hub(ESEM)</a:t>
            </a:r>
            <a:endParaRPr lang="en-US" altLang="zh-CN" sz="2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8" y="2383490"/>
            <a:ext cx="10763075" cy="209102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691156" y="4823670"/>
            <a:ext cx="4907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Set  search  string and condition as above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13064" y="103709"/>
            <a:ext cx="3459492" cy="9848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1.3 Execution process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38525" y="1317072"/>
            <a:ext cx="725647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Step1: get papers list and download by sci-hub(EASE)</a:t>
            </a:r>
            <a:endParaRPr lang="en-US" altLang="zh-C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295130" y="3290570"/>
            <a:ext cx="27076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Get  all  papers’</a:t>
            </a:r>
            <a:r>
              <a:rPr lang="en-US" altLang="zh-CN" sz="2000" dirty="0" err="1"/>
              <a:t>doi</a:t>
            </a:r>
            <a:r>
              <a:rPr lang="en-US" altLang="zh-CN" sz="2000" dirty="0"/>
              <a:t> from EASE’18    proceeding page 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" y="1694545"/>
            <a:ext cx="8892330" cy="49506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13064" y="103709"/>
            <a:ext cx="3459492" cy="9848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1.3 Execution process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38525" y="1317072"/>
            <a:ext cx="725647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Step1: get papers list and download by sci-hub(ESME)</a:t>
            </a:r>
            <a:endParaRPr lang="en-US" altLang="zh-C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25" y="1914882"/>
            <a:ext cx="4860425" cy="48967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4010" y="3290676"/>
            <a:ext cx="3061983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 each issue papers list between 2018 – 2019 and  download papers that published in 2018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13064" y="103709"/>
            <a:ext cx="3459492" cy="9848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1.3 Execution process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81866" y="1680897"/>
            <a:ext cx="8028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Step2: screening, selecting and categorizing the empirical studies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.</a:t>
            </a:r>
            <a:endParaRPr lang="en-US" altLang="zh-CN" sz="200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6003" y="2432982"/>
            <a:ext cx="8539993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Screening:</a:t>
            </a:r>
            <a:endParaRPr lang="en-US" altLang="zh-CN" sz="2000" b="1" dirty="0"/>
          </a:p>
          <a:p>
            <a:r>
              <a:rPr lang="en-US" altLang="zh-CN" sz="2000" dirty="0"/>
              <a:t>ESEM:59-&gt;41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/>
              <a:t>Categorize Method:</a:t>
            </a:r>
            <a:endParaRPr lang="en-US" altLang="zh-CN" sz="2000" b="1" dirty="0"/>
          </a:p>
          <a:p>
            <a:r>
              <a:rPr lang="en-US" altLang="zh-CN" sz="2000" dirty="0"/>
              <a:t>1.Check the key sentence and keywords in abstract</a:t>
            </a:r>
            <a:endParaRPr lang="en-US" altLang="zh-CN" sz="2000" dirty="0"/>
          </a:p>
          <a:p>
            <a:r>
              <a:rPr lang="en-US" altLang="zh-CN" sz="2000" dirty="0"/>
              <a:t>e.g.</a:t>
            </a:r>
            <a:endParaRPr lang="en-US" altLang="zh-CN" sz="2000" dirty="0"/>
          </a:p>
          <a:p>
            <a:r>
              <a:rPr lang="en-US" altLang="zh-CN" sz="2000" dirty="0"/>
              <a:t>  We conducted a action research..</a:t>
            </a:r>
            <a:endParaRPr lang="en-US" altLang="zh-CN" sz="2000" dirty="0"/>
          </a:p>
          <a:p>
            <a:r>
              <a:rPr lang="en-US" altLang="zh-CN" sz="2000" dirty="0"/>
              <a:t>  interview,  participants -&gt; survey</a:t>
            </a:r>
            <a:endParaRPr lang="en-US" altLang="zh-CN" sz="2000" dirty="0"/>
          </a:p>
          <a:p>
            <a:r>
              <a:rPr lang="en-US" altLang="zh-CN" sz="2000" dirty="0"/>
              <a:t>2.Scan the whole article and classify them by their research features</a:t>
            </a:r>
            <a:endParaRPr lang="en-US" altLang="zh-CN" sz="2000" dirty="0"/>
          </a:p>
          <a:p>
            <a:r>
              <a:rPr lang="en-US" altLang="zh-CN" sz="2000" dirty="0"/>
              <a:t>3.Mark those papers which are hard to classify</a:t>
            </a:r>
            <a:endParaRPr lang="en-US" altLang="zh-CN" sz="2000" dirty="0"/>
          </a:p>
          <a:p>
            <a:r>
              <a:rPr lang="en-US" altLang="zh-CN" sz="2000" dirty="0"/>
              <a:t>4.Discuss and solve</a:t>
            </a: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华文细黑"/>
        <a:ea typeface="微软雅黑 Light"/>
        <a:cs typeface=""/>
      </a:majorFont>
      <a:minorFont>
        <a:latin typeface="华文细黑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3019</Words>
  <Application>WPS 演示</Application>
  <PresentationFormat>Widescreen</PresentationFormat>
  <Paragraphs>258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Cambria</vt:lpstr>
      <vt:lpstr>TimesNewRomanPS-BoldMT</vt:lpstr>
      <vt:lpstr>Segoe Print</vt:lpstr>
      <vt:lpstr>华文细黑</vt:lpstr>
      <vt:lpstr>微软雅黑</vt:lpstr>
      <vt:lpstr>微软雅黑 Light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小蓝鲸</cp:lastModifiedBy>
  <cp:revision>212</cp:revision>
  <dcterms:created xsi:type="dcterms:W3CDTF">2016-12-22T17:05:00Z</dcterms:created>
  <dcterms:modified xsi:type="dcterms:W3CDTF">2021-05-13T07:08:45Z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22CF2EB6CC564042ACE6E2F5C0794A40</vt:lpwstr>
  </property>
</Properties>
</file>