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E92CB37-91DB-4296-A97B-D3813AF2F3BA}" type="datetimeFigureOut">
              <a:rPr lang="zh-TW" altLang="en-US" smtClean="0"/>
              <a:t>2021/6/8</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46E8FBE-9FF5-4898-A148-DF6807FC0E3F}"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879768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92CB37-91DB-4296-A97B-D3813AF2F3BA}" type="datetimeFigureOut">
              <a:rPr lang="zh-TW" altLang="en-US" smtClean="0"/>
              <a:t>2021/6/8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20935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92CB37-91DB-4296-A97B-D3813AF2F3BA}" type="datetimeFigureOut">
              <a:rPr lang="zh-TW" altLang="en-US" smtClean="0"/>
              <a:t>2021/6/8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334908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92CB37-91DB-4296-A97B-D3813AF2F3BA}" type="datetimeFigureOut">
              <a:rPr lang="zh-TW" altLang="en-US" smtClean="0"/>
              <a:t>2021/6/8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121459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E92CB37-91DB-4296-A97B-D3813AF2F3BA}" type="datetimeFigureOut">
              <a:rPr lang="zh-TW" altLang="en-US" smtClean="0"/>
              <a:t>2021/6/8</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46E8FBE-9FF5-4898-A148-DF6807FC0E3F}"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885531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E92CB37-91DB-4296-A97B-D3813AF2F3BA}" type="datetimeFigureOut">
              <a:rPr lang="zh-TW" altLang="en-US" smtClean="0"/>
              <a:t>2021/6/8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12642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E92CB37-91DB-4296-A97B-D3813AF2F3BA}" type="datetimeFigureOut">
              <a:rPr lang="zh-TW" altLang="en-US" smtClean="0"/>
              <a:t>2021/6/8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334772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E92CB37-91DB-4296-A97B-D3813AF2F3BA}" type="datetimeFigureOut">
              <a:rPr lang="zh-TW" altLang="en-US" smtClean="0"/>
              <a:t>2021/6/8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363269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2CB37-91DB-4296-A97B-D3813AF2F3BA}" type="datetimeFigureOut">
              <a:rPr lang="zh-TW" altLang="en-US" smtClean="0"/>
              <a:t>2021/6/8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361017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92CB37-91DB-4296-A97B-D3813AF2F3BA}" type="datetimeFigureOut">
              <a:rPr lang="zh-TW" altLang="en-US" smtClean="0"/>
              <a:t>2021/6/8</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46E8FBE-9FF5-4898-A148-DF6807FC0E3F}"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659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92CB37-91DB-4296-A97B-D3813AF2F3BA}" type="datetimeFigureOut">
              <a:rPr lang="zh-TW" altLang="en-US" smtClean="0"/>
              <a:t>2021/6/8</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46E8FBE-9FF5-4898-A148-DF6807FC0E3F}"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806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E92CB37-91DB-4296-A97B-D3813AF2F3BA}" type="datetimeFigureOut">
              <a:rPr lang="zh-TW" altLang="en-US" smtClean="0"/>
              <a:t>2021/6/8</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46E8FBE-9FF5-4898-A148-DF6807FC0E3F}"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9614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01DF4F-A1CF-4E14-AA19-67F7EF57C616}"/>
              </a:ext>
            </a:extLst>
          </p:cNvPr>
          <p:cNvSpPr>
            <a:spLocks noGrp="1"/>
          </p:cNvSpPr>
          <p:nvPr>
            <p:ph type="ctrTitle"/>
          </p:nvPr>
        </p:nvSpPr>
        <p:spPr>
          <a:xfrm>
            <a:off x="1166070" y="1788454"/>
            <a:ext cx="9840286" cy="2098226"/>
          </a:xfrm>
        </p:spPr>
        <p:txBody>
          <a:bodyPr>
            <a:normAutofit/>
          </a:bodyPr>
          <a:lstStyle/>
          <a:p>
            <a:r>
              <a:rPr lang="en-US" altLang="zh-TW" dirty="0"/>
              <a:t>Case Study Analysis</a:t>
            </a:r>
            <a:endParaRPr lang="zh-TW" altLang="en-US" dirty="0"/>
          </a:p>
        </p:txBody>
      </p:sp>
      <p:sp>
        <p:nvSpPr>
          <p:cNvPr id="3" name="副標題 2">
            <a:extLst>
              <a:ext uri="{FF2B5EF4-FFF2-40B4-BE49-F238E27FC236}">
                <a16:creationId xmlns:a16="http://schemas.microsoft.com/office/drawing/2014/main" id="{1B5C2FE4-EBBB-40D9-991B-B36B104CA5E2}"/>
              </a:ext>
            </a:extLst>
          </p:cNvPr>
          <p:cNvSpPr>
            <a:spLocks noGrp="1"/>
          </p:cNvSpPr>
          <p:nvPr>
            <p:ph type="subTitle" idx="1"/>
          </p:nvPr>
        </p:nvSpPr>
        <p:spPr>
          <a:xfrm>
            <a:off x="2679906" y="3956279"/>
            <a:ext cx="6831673" cy="1110671"/>
          </a:xfrm>
        </p:spPr>
        <p:txBody>
          <a:bodyPr>
            <a:normAutofit fontScale="77500" lnSpcReduction="20000"/>
          </a:bodyPr>
          <a:lstStyle/>
          <a:p>
            <a:r>
              <a:rPr lang="en-US" altLang="zh-CN" dirty="0"/>
              <a:t>group 15</a:t>
            </a:r>
            <a:endParaRPr lang="en-US" altLang="zh-TW" dirty="0"/>
          </a:p>
          <a:p>
            <a:r>
              <a:rPr lang="en-US" altLang="zh-TW" dirty="0"/>
              <a:t>search year: 2018</a:t>
            </a:r>
          </a:p>
          <a:p>
            <a:r>
              <a:rPr lang="en-US" altLang="zh-TW" dirty="0"/>
              <a:t>presenter:</a:t>
            </a:r>
            <a:r>
              <a:rPr lang="zh-TW" altLang="en-US" dirty="0"/>
              <a:t>刘育麟</a:t>
            </a:r>
            <a:endParaRPr lang="en-US" altLang="zh-TW" dirty="0"/>
          </a:p>
          <a:p>
            <a:r>
              <a:rPr lang="en-US" altLang="zh-TW" dirty="0"/>
              <a:t>member: </a:t>
            </a:r>
            <a:r>
              <a:rPr lang="zh-TW" altLang="en-US" dirty="0"/>
              <a:t>李泳劭  李镔达 蒋祚竑 刘育麟</a:t>
            </a:r>
            <a:endParaRPr lang="en-US" altLang="zh-TW" dirty="0"/>
          </a:p>
        </p:txBody>
      </p:sp>
    </p:spTree>
    <p:extLst>
      <p:ext uri="{BB962C8B-B14F-4D97-AF65-F5344CB8AC3E}">
        <p14:creationId xmlns:p14="http://schemas.microsoft.com/office/powerpoint/2010/main" val="230861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75F58-8387-45E8-8A17-F27CC47E76F3}"/>
              </a:ext>
            </a:extLst>
          </p:cNvPr>
          <p:cNvSpPr>
            <a:spLocks noGrp="1"/>
          </p:cNvSpPr>
          <p:nvPr>
            <p:ph type="title"/>
          </p:nvPr>
        </p:nvSpPr>
        <p:spPr/>
        <p:txBody>
          <a:bodyPr/>
          <a:lstStyle/>
          <a:p>
            <a:r>
              <a:rPr lang="en-US" altLang="zh-TW" dirty="0"/>
              <a:t>Participants</a:t>
            </a:r>
            <a:endParaRPr lang="zh-TW" altLang="en-US" dirty="0"/>
          </a:p>
        </p:txBody>
      </p:sp>
      <p:sp>
        <p:nvSpPr>
          <p:cNvPr id="3" name="內容版面配置區 2">
            <a:extLst>
              <a:ext uri="{FF2B5EF4-FFF2-40B4-BE49-F238E27FC236}">
                <a16:creationId xmlns:a16="http://schemas.microsoft.com/office/drawing/2014/main" id="{00E588B4-CF46-4FF8-98FD-E651919FC760}"/>
              </a:ext>
            </a:extLst>
          </p:cNvPr>
          <p:cNvSpPr>
            <a:spLocks noGrp="1"/>
          </p:cNvSpPr>
          <p:nvPr>
            <p:ph idx="1"/>
          </p:nvPr>
        </p:nvSpPr>
        <p:spPr/>
        <p:txBody>
          <a:bodyPr/>
          <a:lstStyle/>
          <a:p>
            <a:r>
              <a:rPr lang="en-US" altLang="zh-TW" dirty="0"/>
              <a:t>Our case study was conducted in a large financial institution of one of the State Government Organizations (SGO) in Australia. Our research participants were public servants working for SGO, who in many cases had been employed for anywhere between 1-4 decades.</a:t>
            </a:r>
            <a:endParaRPr lang="zh-TW" altLang="en-US" dirty="0"/>
          </a:p>
        </p:txBody>
      </p:sp>
    </p:spTree>
    <p:extLst>
      <p:ext uri="{BB962C8B-B14F-4D97-AF65-F5344CB8AC3E}">
        <p14:creationId xmlns:p14="http://schemas.microsoft.com/office/powerpoint/2010/main" val="4201004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6A4BF9-105F-4671-9742-09C8375D1376}"/>
              </a:ext>
            </a:extLst>
          </p:cNvPr>
          <p:cNvSpPr>
            <a:spLocks noGrp="1"/>
          </p:cNvSpPr>
          <p:nvPr>
            <p:ph type="title"/>
          </p:nvPr>
        </p:nvSpPr>
        <p:spPr/>
        <p:txBody>
          <a:bodyPr/>
          <a:lstStyle/>
          <a:p>
            <a:r>
              <a:rPr lang="en-US" altLang="zh-TW" dirty="0"/>
              <a:t>Quantitative Analysis</a:t>
            </a:r>
            <a:endParaRPr lang="zh-TW" altLang="en-US" dirty="0"/>
          </a:p>
        </p:txBody>
      </p:sp>
      <p:sp>
        <p:nvSpPr>
          <p:cNvPr id="3" name="內容版面配置區 2">
            <a:extLst>
              <a:ext uri="{FF2B5EF4-FFF2-40B4-BE49-F238E27FC236}">
                <a16:creationId xmlns:a16="http://schemas.microsoft.com/office/drawing/2014/main" id="{F527354A-EF68-46EB-A556-A4C30D9DB0D8}"/>
              </a:ext>
            </a:extLst>
          </p:cNvPr>
          <p:cNvSpPr>
            <a:spLocks noGrp="1"/>
          </p:cNvSpPr>
          <p:nvPr>
            <p:ph idx="1"/>
          </p:nvPr>
        </p:nvSpPr>
        <p:spPr/>
        <p:txBody>
          <a:bodyPr/>
          <a:lstStyle/>
          <a:p>
            <a:r>
              <a:rPr lang="en-US" altLang="zh-TW" dirty="0"/>
              <a:t>Descriptive statistics</a:t>
            </a:r>
          </a:p>
          <a:p>
            <a:pPr lvl="1"/>
            <a:r>
              <a:rPr lang="en-US" altLang="zh-TW" dirty="0"/>
              <a:t>In total, we coded the data against a possible 86 themes on which to perform the next stage of analysis, comparing and contrasting individuals’ perceptions of the software project.</a:t>
            </a:r>
          </a:p>
          <a:p>
            <a:r>
              <a:rPr lang="en-US" altLang="zh-TW" dirty="0"/>
              <a:t>Correlation analysis &amp; predictive modelling</a:t>
            </a:r>
          </a:p>
          <a:p>
            <a:pPr lvl="1"/>
            <a:r>
              <a:rPr lang="en-US" altLang="zh-TW" dirty="0"/>
              <a:t>To determine in whom power resided and how they exercised their power, we analyzed participants’ comments about who made crucial decisions about project personnel, budgets and time-frames.</a:t>
            </a:r>
          </a:p>
        </p:txBody>
      </p:sp>
    </p:spTree>
    <p:extLst>
      <p:ext uri="{BB962C8B-B14F-4D97-AF65-F5344CB8AC3E}">
        <p14:creationId xmlns:p14="http://schemas.microsoft.com/office/powerpoint/2010/main" val="400110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7174CC-F5AD-4564-A7F7-55726EBB6BC9}"/>
              </a:ext>
            </a:extLst>
          </p:cNvPr>
          <p:cNvSpPr>
            <a:spLocks noGrp="1"/>
          </p:cNvSpPr>
          <p:nvPr>
            <p:ph type="title"/>
          </p:nvPr>
        </p:nvSpPr>
        <p:spPr/>
        <p:txBody>
          <a:bodyPr/>
          <a:lstStyle/>
          <a:p>
            <a:r>
              <a:rPr lang="en-US" altLang="zh-TW" dirty="0"/>
              <a:t>Qualitative Analysis</a:t>
            </a:r>
            <a:endParaRPr lang="zh-TW" altLang="en-US" dirty="0"/>
          </a:p>
        </p:txBody>
      </p:sp>
      <p:sp>
        <p:nvSpPr>
          <p:cNvPr id="3" name="內容版面配置區 2">
            <a:extLst>
              <a:ext uri="{FF2B5EF4-FFF2-40B4-BE49-F238E27FC236}">
                <a16:creationId xmlns:a16="http://schemas.microsoft.com/office/drawing/2014/main" id="{F11FBCB7-C3AF-42FA-9455-754E833920AD}"/>
              </a:ext>
            </a:extLst>
          </p:cNvPr>
          <p:cNvSpPr>
            <a:spLocks noGrp="1"/>
          </p:cNvSpPr>
          <p:nvPr>
            <p:ph idx="1"/>
          </p:nvPr>
        </p:nvSpPr>
        <p:spPr/>
        <p:txBody>
          <a:bodyPr/>
          <a:lstStyle/>
          <a:p>
            <a:r>
              <a:rPr lang="en-US" altLang="zh-TW" dirty="0"/>
              <a:t>Theory generation</a:t>
            </a:r>
          </a:p>
          <a:p>
            <a:pPr lvl="1"/>
            <a:r>
              <a:rPr lang="en-US" altLang="zh-TW" dirty="0"/>
              <a:t>We noted when people expressed feeling frustrated and/or powerless to draw attention to, or mitigate, software-related technical problems affecting business processes; such accounts indicated that these individuals held a relatively lesser degree of agency in the SDP.</a:t>
            </a:r>
          </a:p>
          <a:p>
            <a:r>
              <a:rPr lang="en-US" altLang="zh-TW" dirty="0"/>
              <a:t>Theory confirmation</a:t>
            </a:r>
          </a:p>
          <a:p>
            <a:pPr lvl="1"/>
            <a:r>
              <a:rPr lang="en-US" altLang="zh-TW" dirty="0"/>
              <a:t>We revisited what people had said about their own and others’ roles in the project in terms of decision-making, delegation and authorization powers.</a:t>
            </a:r>
            <a:endParaRPr lang="zh-TW" altLang="en-US" dirty="0"/>
          </a:p>
        </p:txBody>
      </p:sp>
    </p:spTree>
    <p:extLst>
      <p:ext uri="{BB962C8B-B14F-4D97-AF65-F5344CB8AC3E}">
        <p14:creationId xmlns:p14="http://schemas.microsoft.com/office/powerpoint/2010/main" val="214358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B421B4-E2F2-4CB1-8907-169288ED4665}"/>
              </a:ext>
            </a:extLst>
          </p:cNvPr>
          <p:cNvSpPr>
            <a:spLocks noGrp="1"/>
          </p:cNvSpPr>
          <p:nvPr>
            <p:ph type="title"/>
          </p:nvPr>
        </p:nvSpPr>
        <p:spPr/>
        <p:txBody>
          <a:bodyPr/>
          <a:lstStyle/>
          <a:p>
            <a:r>
              <a:rPr lang="en-US" altLang="zh-TW" dirty="0"/>
              <a:t>Validity</a:t>
            </a:r>
            <a:endParaRPr lang="zh-TW" altLang="en-US" dirty="0"/>
          </a:p>
        </p:txBody>
      </p:sp>
      <p:sp>
        <p:nvSpPr>
          <p:cNvPr id="3" name="內容版面配置區 2">
            <a:extLst>
              <a:ext uri="{FF2B5EF4-FFF2-40B4-BE49-F238E27FC236}">
                <a16:creationId xmlns:a16="http://schemas.microsoft.com/office/drawing/2014/main" id="{2AF42D36-AE26-4F42-AE57-0F1E3E156572}"/>
              </a:ext>
            </a:extLst>
          </p:cNvPr>
          <p:cNvSpPr>
            <a:spLocks noGrp="1"/>
          </p:cNvSpPr>
          <p:nvPr>
            <p:ph idx="1"/>
          </p:nvPr>
        </p:nvSpPr>
        <p:spPr/>
        <p:txBody>
          <a:bodyPr>
            <a:normAutofit fontScale="92500" lnSpcReduction="20000"/>
          </a:bodyPr>
          <a:lstStyle/>
          <a:p>
            <a:r>
              <a:rPr lang="en-US" altLang="zh-TW" dirty="0"/>
              <a:t>Conclusion Validity</a:t>
            </a:r>
          </a:p>
          <a:p>
            <a:pPr lvl="1"/>
            <a:r>
              <a:rPr lang="en-US" altLang="zh-TW" dirty="0"/>
              <a:t>Our analysis has revealed that organizational politics can contribute to user dissatisfaction about their involvement, thus negatively influencing the project outcomes.</a:t>
            </a:r>
            <a:endParaRPr lang="zh-TW" altLang="en-US" dirty="0"/>
          </a:p>
          <a:p>
            <a:r>
              <a:rPr lang="en-US" altLang="zh-TW" dirty="0"/>
              <a:t>Internal Validity</a:t>
            </a:r>
          </a:p>
          <a:p>
            <a:pPr lvl="1"/>
            <a:r>
              <a:rPr lang="en-US" altLang="zh-TW" dirty="0"/>
              <a:t>Our case study was exploratory and interpretive in nature. In the interpretive research paradigm the role of researcher is challenging in order to observe, understand and analyze the interpretations of empirical data as reported based on the experiences of the people.</a:t>
            </a:r>
          </a:p>
          <a:p>
            <a:r>
              <a:rPr lang="en-US" altLang="zh-TW" dirty="0"/>
              <a:t>External Validity</a:t>
            </a:r>
          </a:p>
          <a:p>
            <a:pPr lvl="1"/>
            <a:r>
              <a:rPr lang="en-US" altLang="zh-CN" dirty="0"/>
              <a:t>W</a:t>
            </a:r>
            <a:r>
              <a:rPr lang="en-US" altLang="zh-TW" dirty="0"/>
              <a:t>e collected data from multiple sources (i.e., data triangulation). We used an iterative analytical approach, including emails and follow up interviews with the case study participants, to confirm our interpretation of the data.</a:t>
            </a:r>
          </a:p>
        </p:txBody>
      </p:sp>
    </p:spTree>
    <p:extLst>
      <p:ext uri="{BB962C8B-B14F-4D97-AF65-F5344CB8AC3E}">
        <p14:creationId xmlns:p14="http://schemas.microsoft.com/office/powerpoint/2010/main" val="477192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1E077C-E677-4EBB-9A37-C3FF725BF450}"/>
              </a:ext>
            </a:extLst>
          </p:cNvPr>
          <p:cNvSpPr>
            <a:spLocks noGrp="1"/>
          </p:cNvSpPr>
          <p:nvPr>
            <p:ph type="title"/>
          </p:nvPr>
        </p:nvSpPr>
        <p:spPr>
          <a:xfrm>
            <a:off x="-1" y="1301360"/>
            <a:ext cx="11014745" cy="2852737"/>
          </a:xfrm>
        </p:spPr>
        <p:txBody>
          <a:bodyPr>
            <a:normAutofit fontScale="90000"/>
          </a:bodyPr>
          <a:lstStyle/>
          <a:p>
            <a:r>
              <a:rPr lang="en-US" altLang="zh-TW" dirty="0"/>
              <a:t>Needs and Challenges for a Platform to Support Large-scale Requirements Engineering</a:t>
            </a:r>
            <a:endParaRPr lang="zh-TW" altLang="en-US" dirty="0"/>
          </a:p>
        </p:txBody>
      </p:sp>
      <p:sp>
        <p:nvSpPr>
          <p:cNvPr id="5" name="文字版面配置區 4">
            <a:extLst>
              <a:ext uri="{FF2B5EF4-FFF2-40B4-BE49-F238E27FC236}">
                <a16:creationId xmlns:a16="http://schemas.microsoft.com/office/drawing/2014/main" id="{1D16E4D2-6115-4163-8EED-FF64DF32320B}"/>
              </a:ext>
            </a:extLst>
          </p:cNvPr>
          <p:cNvSpPr>
            <a:spLocks noGrp="1"/>
          </p:cNvSpPr>
          <p:nvPr>
            <p:ph type="body" idx="1"/>
          </p:nvPr>
        </p:nvSpPr>
        <p:spPr/>
        <p:txBody>
          <a:bodyPr>
            <a:normAutofit fontScale="92500" lnSpcReduction="10000"/>
          </a:bodyPr>
          <a:lstStyle/>
          <a:p>
            <a:r>
              <a:rPr lang="en-US" altLang="zh-TW" dirty="0"/>
              <a:t>E</a:t>
            </a:r>
            <a:r>
              <a:rPr lang="en-US" altLang="zh-CN" dirty="0"/>
              <a:t>SEM</a:t>
            </a:r>
          </a:p>
          <a:p>
            <a:r>
              <a:rPr lang="en-US" altLang="zh-TW" dirty="0"/>
              <a:t>Davide </a:t>
            </a:r>
            <a:r>
              <a:rPr lang="en-US" altLang="zh-TW" dirty="0" err="1"/>
              <a:t>Fucci</a:t>
            </a:r>
            <a:r>
              <a:rPr lang="en-US" altLang="zh-TW" dirty="0"/>
              <a:t>, Cristina </a:t>
            </a:r>
            <a:r>
              <a:rPr lang="en-US" altLang="zh-TW" dirty="0" err="1"/>
              <a:t>Palomares</a:t>
            </a:r>
            <a:r>
              <a:rPr lang="en-US" altLang="zh-TW" dirty="0"/>
              <a:t>, Xavier </a:t>
            </a:r>
            <a:r>
              <a:rPr lang="en-US" altLang="zh-TW" dirty="0" err="1"/>
              <a:t>Franch</a:t>
            </a:r>
            <a:r>
              <a:rPr lang="en-US" altLang="zh-TW" dirty="0"/>
              <a:t>, </a:t>
            </a:r>
            <a:r>
              <a:rPr lang="en-US" altLang="zh-TW" dirty="0" err="1"/>
              <a:t>Dolors</a:t>
            </a:r>
            <a:r>
              <a:rPr lang="en-US" altLang="zh-TW" dirty="0"/>
              <a:t> Costal et al.</a:t>
            </a:r>
          </a:p>
          <a:p>
            <a:r>
              <a:rPr lang="en-US" altLang="zh-TW" dirty="0"/>
              <a:t>10.1145/3239235.3240498</a:t>
            </a:r>
          </a:p>
        </p:txBody>
      </p:sp>
    </p:spTree>
    <p:extLst>
      <p:ext uri="{BB962C8B-B14F-4D97-AF65-F5344CB8AC3E}">
        <p14:creationId xmlns:p14="http://schemas.microsoft.com/office/powerpoint/2010/main" val="192594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0E35D93-D108-428C-B303-20774F88638C}"/>
              </a:ext>
            </a:extLst>
          </p:cNvPr>
          <p:cNvSpPr>
            <a:spLocks noGrp="1"/>
          </p:cNvSpPr>
          <p:nvPr>
            <p:ph type="title"/>
          </p:nvPr>
        </p:nvSpPr>
        <p:spPr/>
        <p:txBody>
          <a:bodyPr/>
          <a:lstStyle/>
          <a:p>
            <a:r>
              <a:rPr lang="en-US" altLang="zh-TW" dirty="0"/>
              <a:t>Abstract</a:t>
            </a:r>
            <a:endParaRPr lang="zh-TW" altLang="en-US" dirty="0"/>
          </a:p>
        </p:txBody>
      </p:sp>
      <p:sp>
        <p:nvSpPr>
          <p:cNvPr id="5" name="內容版面配置區 4">
            <a:extLst>
              <a:ext uri="{FF2B5EF4-FFF2-40B4-BE49-F238E27FC236}">
                <a16:creationId xmlns:a16="http://schemas.microsoft.com/office/drawing/2014/main" id="{C9B754B4-518A-4AF0-8C80-84ADAA1938D8}"/>
              </a:ext>
            </a:extLst>
          </p:cNvPr>
          <p:cNvSpPr>
            <a:spLocks noGrp="1"/>
          </p:cNvSpPr>
          <p:nvPr>
            <p:ph idx="1"/>
          </p:nvPr>
        </p:nvSpPr>
        <p:spPr>
          <a:xfrm>
            <a:off x="1371600" y="2286000"/>
            <a:ext cx="9601200" cy="4572000"/>
          </a:xfrm>
        </p:spPr>
        <p:txBody>
          <a:bodyPr>
            <a:normAutofit fontScale="85000" lnSpcReduction="20000"/>
          </a:bodyPr>
          <a:lstStyle/>
          <a:p>
            <a:r>
              <a:rPr lang="en-US" altLang="zh-TW" dirty="0"/>
              <a:t>Context</a:t>
            </a:r>
          </a:p>
          <a:p>
            <a:pPr lvl="1"/>
            <a:r>
              <a:rPr lang="en-US" altLang="zh-TW" dirty="0"/>
              <a:t>The increasing complexity of software and number and heterogeneity of stakeholders motivate the development of methods and tools for improving large-scale requirement engineering.  </a:t>
            </a:r>
          </a:p>
          <a:p>
            <a:r>
              <a:rPr lang="en-US" altLang="zh-TW" dirty="0"/>
              <a:t>Objective</a:t>
            </a:r>
          </a:p>
          <a:p>
            <a:pPr lvl="1"/>
            <a:r>
              <a:rPr lang="en-US" altLang="zh-TW" dirty="0"/>
              <a:t>The empirical study presented in this paper aim to identify and understand the char- </a:t>
            </a:r>
            <a:r>
              <a:rPr lang="en-US" altLang="zh-TW" dirty="0" err="1"/>
              <a:t>acteristics</a:t>
            </a:r>
            <a:r>
              <a:rPr lang="en-US" altLang="zh-TW" dirty="0"/>
              <a:t> and challenges of a platform to support requirement engineering for individual stakeholders.</a:t>
            </a:r>
          </a:p>
          <a:p>
            <a:r>
              <a:rPr lang="en-US" altLang="zh-TW" dirty="0"/>
              <a:t>Method</a:t>
            </a:r>
          </a:p>
          <a:p>
            <a:pPr lvl="1"/>
            <a:r>
              <a:rPr lang="en-US" altLang="zh-TW" dirty="0"/>
              <a:t>We conducted a multiple case study with three companies in different domains. We collected data through ten semi-structured interviews with experts from these companies.</a:t>
            </a:r>
          </a:p>
          <a:p>
            <a:r>
              <a:rPr lang="en-US" altLang="zh-TW" dirty="0"/>
              <a:t>Result</a:t>
            </a:r>
          </a:p>
          <a:p>
            <a:pPr lvl="1"/>
            <a:r>
              <a:rPr lang="en-US" altLang="zh-TW" dirty="0"/>
              <a:t> The main pain-point for stakeholders is handling the vast amount of data from different sources.</a:t>
            </a:r>
          </a:p>
          <a:p>
            <a:r>
              <a:rPr lang="en-US" altLang="zh-TW" dirty="0"/>
              <a:t>Conclusion</a:t>
            </a:r>
          </a:p>
          <a:p>
            <a:pPr lvl="1"/>
            <a:r>
              <a:rPr lang="en-US" altLang="zh-TW" dirty="0"/>
              <a:t>The findings provide empirical evidence about how practitioners wish to improve their requirement </a:t>
            </a:r>
            <a:r>
              <a:rPr lang="en-US" altLang="zh-TW" dirty="0" err="1"/>
              <a:t>engi</a:t>
            </a:r>
            <a:r>
              <a:rPr lang="en-US" altLang="zh-TW" dirty="0"/>
              <a:t>- </a:t>
            </a:r>
            <a:r>
              <a:rPr lang="en-US" altLang="zh-TW" dirty="0" err="1"/>
              <a:t>neering</a:t>
            </a:r>
            <a:r>
              <a:rPr lang="en-US" altLang="zh-TW" dirty="0"/>
              <a:t> processes and tools.</a:t>
            </a:r>
          </a:p>
        </p:txBody>
      </p:sp>
    </p:spTree>
    <p:extLst>
      <p:ext uri="{BB962C8B-B14F-4D97-AF65-F5344CB8AC3E}">
        <p14:creationId xmlns:p14="http://schemas.microsoft.com/office/powerpoint/2010/main" val="124974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C371F4-3423-4BEB-89E5-9C5C4B09815B}"/>
              </a:ext>
            </a:extLst>
          </p:cNvPr>
          <p:cNvSpPr>
            <a:spLocks noGrp="1"/>
          </p:cNvSpPr>
          <p:nvPr>
            <p:ph type="title"/>
          </p:nvPr>
        </p:nvSpPr>
        <p:spPr/>
        <p:txBody>
          <a:bodyPr/>
          <a:lstStyle/>
          <a:p>
            <a:r>
              <a:rPr lang="en-US" altLang="zh-TW" dirty="0"/>
              <a:t>Research Question</a:t>
            </a:r>
            <a:endParaRPr lang="zh-TW" altLang="en-US" dirty="0"/>
          </a:p>
        </p:txBody>
      </p:sp>
      <p:sp>
        <p:nvSpPr>
          <p:cNvPr id="3" name="內容版面配置區 2">
            <a:extLst>
              <a:ext uri="{FF2B5EF4-FFF2-40B4-BE49-F238E27FC236}">
                <a16:creationId xmlns:a16="http://schemas.microsoft.com/office/drawing/2014/main" id="{861FC762-F6E6-4109-AB20-079D0738258C}"/>
              </a:ext>
            </a:extLst>
          </p:cNvPr>
          <p:cNvSpPr>
            <a:spLocks noGrp="1"/>
          </p:cNvSpPr>
          <p:nvPr>
            <p:ph idx="1"/>
          </p:nvPr>
        </p:nvSpPr>
        <p:spPr/>
        <p:txBody>
          <a:bodyPr/>
          <a:lstStyle/>
          <a:p>
            <a:r>
              <a:rPr lang="en-US" altLang="zh-TW" dirty="0"/>
              <a:t>What are the pain-points faced by the companies in the way they currently deal with large-scale RE(Requirements Engineering)?</a:t>
            </a:r>
          </a:p>
          <a:p>
            <a:r>
              <a:rPr lang="en-US" altLang="zh-TW" dirty="0"/>
              <a:t>What are the needs that a platform supporting large- scale RE should address?</a:t>
            </a:r>
          </a:p>
          <a:p>
            <a:r>
              <a:rPr lang="en-US" altLang="zh-TW" dirty="0"/>
              <a:t>What are the challenges of introducing such a platform in the case companies?</a:t>
            </a:r>
            <a:endParaRPr lang="zh-TW" altLang="en-US" dirty="0"/>
          </a:p>
        </p:txBody>
      </p:sp>
    </p:spTree>
    <p:extLst>
      <p:ext uri="{BB962C8B-B14F-4D97-AF65-F5344CB8AC3E}">
        <p14:creationId xmlns:p14="http://schemas.microsoft.com/office/powerpoint/2010/main" val="52081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1BB6-1309-4D7A-8E3C-5B1CB1A66E5B}"/>
              </a:ext>
            </a:extLst>
          </p:cNvPr>
          <p:cNvSpPr>
            <a:spLocks noGrp="1"/>
          </p:cNvSpPr>
          <p:nvPr>
            <p:ph type="title"/>
          </p:nvPr>
        </p:nvSpPr>
        <p:spPr/>
        <p:txBody>
          <a:bodyPr/>
          <a:lstStyle/>
          <a:p>
            <a:r>
              <a:rPr lang="en-US" altLang="zh-TW" dirty="0"/>
              <a:t>Methodological Characteristics</a:t>
            </a:r>
            <a:endParaRPr lang="zh-TW" altLang="en-US" dirty="0"/>
          </a:p>
        </p:txBody>
      </p:sp>
      <p:sp>
        <p:nvSpPr>
          <p:cNvPr id="3" name="內容版面配置區 2">
            <a:extLst>
              <a:ext uri="{FF2B5EF4-FFF2-40B4-BE49-F238E27FC236}">
                <a16:creationId xmlns:a16="http://schemas.microsoft.com/office/drawing/2014/main" id="{CA2ED2A4-B6D1-4277-88CC-AE6AB1CA1FEA}"/>
              </a:ext>
            </a:extLst>
          </p:cNvPr>
          <p:cNvSpPr>
            <a:spLocks noGrp="1"/>
          </p:cNvSpPr>
          <p:nvPr>
            <p:ph idx="1"/>
          </p:nvPr>
        </p:nvSpPr>
        <p:spPr/>
        <p:txBody>
          <a:bodyPr/>
          <a:lstStyle/>
          <a:p>
            <a:r>
              <a:rPr lang="en-US" altLang="zh-TW" dirty="0"/>
              <a:t>Type</a:t>
            </a:r>
          </a:p>
          <a:p>
            <a:pPr lvl="1"/>
            <a:r>
              <a:rPr lang="en-US" altLang="zh-TW" dirty="0"/>
              <a:t>Multiple Case + Holistic Design</a:t>
            </a:r>
          </a:p>
          <a:p>
            <a:r>
              <a:rPr lang="en-US" altLang="zh-TW" dirty="0"/>
              <a:t>Triangulation</a:t>
            </a:r>
          </a:p>
          <a:p>
            <a:pPr lvl="1"/>
            <a:r>
              <a:rPr lang="en-US" altLang="zh-TW" dirty="0"/>
              <a:t>Data (source) triangulation</a:t>
            </a:r>
          </a:p>
          <a:p>
            <a:pPr lvl="1"/>
            <a:endParaRPr lang="zh-TW" altLang="en-US" dirty="0"/>
          </a:p>
        </p:txBody>
      </p:sp>
    </p:spTree>
    <p:extLst>
      <p:ext uri="{BB962C8B-B14F-4D97-AF65-F5344CB8AC3E}">
        <p14:creationId xmlns:p14="http://schemas.microsoft.com/office/powerpoint/2010/main" val="211101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3D1804-8FB0-495B-8667-02DF0EFA3DD6}"/>
              </a:ext>
            </a:extLst>
          </p:cNvPr>
          <p:cNvSpPr>
            <a:spLocks noGrp="1"/>
          </p:cNvSpPr>
          <p:nvPr>
            <p:ph type="title"/>
          </p:nvPr>
        </p:nvSpPr>
        <p:spPr/>
        <p:txBody>
          <a:bodyPr/>
          <a:lstStyle/>
          <a:p>
            <a:r>
              <a:rPr lang="en-US" altLang="zh-TW" dirty="0"/>
              <a:t>About Data</a:t>
            </a:r>
            <a:endParaRPr lang="zh-TW" altLang="en-US" dirty="0"/>
          </a:p>
        </p:txBody>
      </p:sp>
      <p:sp>
        <p:nvSpPr>
          <p:cNvPr id="3" name="內容版面配置區 2">
            <a:extLst>
              <a:ext uri="{FF2B5EF4-FFF2-40B4-BE49-F238E27FC236}">
                <a16:creationId xmlns:a16="http://schemas.microsoft.com/office/drawing/2014/main" id="{97B5E1E6-ADE1-47A5-B51D-9EEB1908557E}"/>
              </a:ext>
            </a:extLst>
          </p:cNvPr>
          <p:cNvSpPr>
            <a:spLocks noGrp="1"/>
          </p:cNvSpPr>
          <p:nvPr>
            <p:ph idx="1"/>
          </p:nvPr>
        </p:nvSpPr>
        <p:spPr/>
        <p:txBody>
          <a:bodyPr/>
          <a:lstStyle/>
          <a:p>
            <a:r>
              <a:rPr lang="en-US" altLang="zh-TW" dirty="0"/>
              <a:t>Data Collection Techniques</a:t>
            </a:r>
          </a:p>
          <a:p>
            <a:pPr lvl="1"/>
            <a:r>
              <a:rPr lang="en-US" altLang="zh-TW" dirty="0"/>
              <a:t>From an individual + About an organization + direct methods</a:t>
            </a:r>
          </a:p>
          <a:p>
            <a:r>
              <a:rPr lang="en-US" altLang="zh-TW" dirty="0"/>
              <a:t>Sources For Data Collection</a:t>
            </a:r>
          </a:p>
          <a:p>
            <a:pPr lvl="1"/>
            <a:r>
              <a:rPr lang="en-US" altLang="zh-TW" dirty="0"/>
              <a:t>interviews</a:t>
            </a:r>
          </a:p>
          <a:p>
            <a:r>
              <a:rPr lang="en-US" altLang="zh-TW" dirty="0"/>
              <a:t>Interview</a:t>
            </a:r>
          </a:p>
          <a:p>
            <a:pPr lvl="1"/>
            <a:r>
              <a:rPr lang="en-US" altLang="zh-TW" dirty="0"/>
              <a:t>semi-structured interview + funnel mode</a:t>
            </a:r>
          </a:p>
        </p:txBody>
      </p:sp>
    </p:spTree>
    <p:extLst>
      <p:ext uri="{BB962C8B-B14F-4D97-AF65-F5344CB8AC3E}">
        <p14:creationId xmlns:p14="http://schemas.microsoft.com/office/powerpoint/2010/main" val="216126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75F58-8387-45E8-8A17-F27CC47E76F3}"/>
              </a:ext>
            </a:extLst>
          </p:cNvPr>
          <p:cNvSpPr>
            <a:spLocks noGrp="1"/>
          </p:cNvSpPr>
          <p:nvPr>
            <p:ph type="title"/>
          </p:nvPr>
        </p:nvSpPr>
        <p:spPr/>
        <p:txBody>
          <a:bodyPr/>
          <a:lstStyle/>
          <a:p>
            <a:r>
              <a:rPr lang="en-US" altLang="zh-TW" dirty="0"/>
              <a:t>Participants</a:t>
            </a:r>
            <a:endParaRPr lang="zh-TW" altLang="en-US" dirty="0"/>
          </a:p>
        </p:txBody>
      </p:sp>
      <p:sp>
        <p:nvSpPr>
          <p:cNvPr id="3" name="內容版面配置區 2">
            <a:extLst>
              <a:ext uri="{FF2B5EF4-FFF2-40B4-BE49-F238E27FC236}">
                <a16:creationId xmlns:a16="http://schemas.microsoft.com/office/drawing/2014/main" id="{00E588B4-CF46-4FF8-98FD-E651919FC760}"/>
              </a:ext>
            </a:extLst>
          </p:cNvPr>
          <p:cNvSpPr>
            <a:spLocks noGrp="1"/>
          </p:cNvSpPr>
          <p:nvPr>
            <p:ph idx="1"/>
          </p:nvPr>
        </p:nvSpPr>
        <p:spPr/>
        <p:txBody>
          <a:bodyPr/>
          <a:lstStyle/>
          <a:p>
            <a:r>
              <a:rPr lang="en-US" altLang="zh-TW" dirty="0"/>
              <a:t>We conducted a multiple case study with three companies in different domains. We collected data through ten semi-structured interviews with experts from these companies.</a:t>
            </a:r>
          </a:p>
        </p:txBody>
      </p:sp>
    </p:spTree>
    <p:extLst>
      <p:ext uri="{BB962C8B-B14F-4D97-AF65-F5344CB8AC3E}">
        <p14:creationId xmlns:p14="http://schemas.microsoft.com/office/powerpoint/2010/main" val="207934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B245EC-D10C-4F7F-AD42-7597FD6752D6}"/>
              </a:ext>
            </a:extLst>
          </p:cNvPr>
          <p:cNvSpPr>
            <a:spLocks noGrp="1"/>
          </p:cNvSpPr>
          <p:nvPr>
            <p:ph type="title"/>
          </p:nvPr>
        </p:nvSpPr>
        <p:spPr/>
        <p:txBody>
          <a:bodyPr/>
          <a:lstStyle/>
          <a:p>
            <a:r>
              <a:rPr lang="en-US" altLang="zh-CN" dirty="0"/>
              <a:t>Wrong Categorized</a:t>
            </a:r>
            <a:endParaRPr lang="zh-TW" altLang="en-US" dirty="0"/>
          </a:p>
        </p:txBody>
      </p:sp>
      <p:sp>
        <p:nvSpPr>
          <p:cNvPr id="3" name="文字版面配置區 2">
            <a:extLst>
              <a:ext uri="{FF2B5EF4-FFF2-40B4-BE49-F238E27FC236}">
                <a16:creationId xmlns:a16="http://schemas.microsoft.com/office/drawing/2014/main" id="{2EE70945-E7C6-4C73-B24B-2B1D2E24F67C}"/>
              </a:ext>
            </a:extLst>
          </p:cNvPr>
          <p:cNvSpPr>
            <a:spLocks noGrp="1"/>
          </p:cNvSpPr>
          <p:nvPr>
            <p:ph type="body" idx="1"/>
          </p:nvPr>
        </p:nvSpPr>
        <p:spPr/>
        <p:txBody>
          <a:bodyPr/>
          <a:lstStyle/>
          <a:p>
            <a:r>
              <a:rPr lang="en-US" altLang="zh-CN" dirty="0"/>
              <a:t>EASE, EMSE, ESEM</a:t>
            </a:r>
            <a:endParaRPr lang="zh-TW" altLang="en-US" dirty="0"/>
          </a:p>
        </p:txBody>
      </p:sp>
    </p:spTree>
    <p:extLst>
      <p:ext uri="{BB962C8B-B14F-4D97-AF65-F5344CB8AC3E}">
        <p14:creationId xmlns:p14="http://schemas.microsoft.com/office/powerpoint/2010/main" val="299554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6A4BF9-105F-4671-9742-09C8375D1376}"/>
              </a:ext>
            </a:extLst>
          </p:cNvPr>
          <p:cNvSpPr>
            <a:spLocks noGrp="1"/>
          </p:cNvSpPr>
          <p:nvPr>
            <p:ph type="title"/>
          </p:nvPr>
        </p:nvSpPr>
        <p:spPr/>
        <p:txBody>
          <a:bodyPr/>
          <a:lstStyle/>
          <a:p>
            <a:r>
              <a:rPr lang="en-US" altLang="zh-TW" dirty="0"/>
              <a:t>Quantitative Analysis</a:t>
            </a:r>
            <a:endParaRPr lang="zh-TW" altLang="en-US" dirty="0"/>
          </a:p>
        </p:txBody>
      </p:sp>
      <p:sp>
        <p:nvSpPr>
          <p:cNvPr id="3" name="內容版面配置區 2">
            <a:extLst>
              <a:ext uri="{FF2B5EF4-FFF2-40B4-BE49-F238E27FC236}">
                <a16:creationId xmlns:a16="http://schemas.microsoft.com/office/drawing/2014/main" id="{F527354A-EF68-46EB-A556-A4C30D9DB0D8}"/>
              </a:ext>
            </a:extLst>
          </p:cNvPr>
          <p:cNvSpPr>
            <a:spLocks noGrp="1"/>
          </p:cNvSpPr>
          <p:nvPr>
            <p:ph idx="1"/>
          </p:nvPr>
        </p:nvSpPr>
        <p:spPr/>
        <p:txBody>
          <a:bodyPr/>
          <a:lstStyle/>
          <a:p>
            <a:r>
              <a:rPr lang="en-US" altLang="zh-TW" dirty="0"/>
              <a:t>Descriptive statistics</a:t>
            </a:r>
          </a:p>
          <a:p>
            <a:pPr lvl="1"/>
            <a:r>
              <a:rPr lang="en-US" altLang="zh-TW" dirty="0"/>
              <a:t>We coded the transcripts using a line-by-line approach, in a semi-exploratory fashion.</a:t>
            </a:r>
          </a:p>
          <a:p>
            <a:r>
              <a:rPr lang="en-US" altLang="zh-TW" dirty="0"/>
              <a:t>Correlation analysis &amp; predictive modelling</a:t>
            </a:r>
          </a:p>
          <a:p>
            <a:pPr lvl="1"/>
            <a:r>
              <a:rPr lang="en-US" altLang="zh-TW" dirty="0"/>
              <a:t>For each transcript relative to a company, each relevant statement in the transcribed interview was assigned codes by two researchers following an open coding approach.</a:t>
            </a:r>
          </a:p>
        </p:txBody>
      </p:sp>
    </p:spTree>
    <p:extLst>
      <p:ext uri="{BB962C8B-B14F-4D97-AF65-F5344CB8AC3E}">
        <p14:creationId xmlns:p14="http://schemas.microsoft.com/office/powerpoint/2010/main" val="220259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B421B4-E2F2-4CB1-8907-169288ED4665}"/>
              </a:ext>
            </a:extLst>
          </p:cNvPr>
          <p:cNvSpPr>
            <a:spLocks noGrp="1"/>
          </p:cNvSpPr>
          <p:nvPr>
            <p:ph type="title"/>
          </p:nvPr>
        </p:nvSpPr>
        <p:spPr/>
        <p:txBody>
          <a:bodyPr/>
          <a:lstStyle/>
          <a:p>
            <a:r>
              <a:rPr lang="en-US" altLang="zh-TW" dirty="0"/>
              <a:t>Validity</a:t>
            </a:r>
            <a:endParaRPr lang="zh-TW" altLang="en-US" dirty="0"/>
          </a:p>
        </p:txBody>
      </p:sp>
      <p:sp>
        <p:nvSpPr>
          <p:cNvPr id="3" name="內容版面配置區 2">
            <a:extLst>
              <a:ext uri="{FF2B5EF4-FFF2-40B4-BE49-F238E27FC236}">
                <a16:creationId xmlns:a16="http://schemas.microsoft.com/office/drawing/2014/main" id="{2AF42D36-AE26-4F42-AE57-0F1E3E156572}"/>
              </a:ext>
            </a:extLst>
          </p:cNvPr>
          <p:cNvSpPr>
            <a:spLocks noGrp="1"/>
          </p:cNvSpPr>
          <p:nvPr>
            <p:ph idx="1"/>
          </p:nvPr>
        </p:nvSpPr>
        <p:spPr/>
        <p:txBody>
          <a:bodyPr>
            <a:normAutofit fontScale="92500" lnSpcReduction="10000"/>
          </a:bodyPr>
          <a:lstStyle/>
          <a:p>
            <a:r>
              <a:rPr lang="en-US" altLang="zh-TW" dirty="0"/>
              <a:t>Conclusion Validity</a:t>
            </a:r>
          </a:p>
          <a:p>
            <a:pPr lvl="1"/>
            <a:r>
              <a:rPr lang="en-US" altLang="zh-TW" dirty="0"/>
              <a:t>We claim analytical generalization of our findings by expanding the theory current on RE-related pains and needs presented in </a:t>
            </a:r>
            <a:r>
              <a:rPr lang="en-US" altLang="zh-TW" dirty="0" err="1"/>
              <a:t>Méndez</a:t>
            </a:r>
            <a:r>
              <a:rPr lang="en-US" altLang="zh-TW" dirty="0"/>
              <a:t> et al. when considering companies dealing with large-scale requirements in a bespoke or market-driven domain.</a:t>
            </a:r>
          </a:p>
          <a:p>
            <a:r>
              <a:rPr lang="en-US" altLang="zh-TW" dirty="0"/>
              <a:t>Internal Validity</a:t>
            </a:r>
          </a:p>
          <a:p>
            <a:pPr lvl="1"/>
            <a:r>
              <a:rPr lang="en-US" altLang="zh-TW" dirty="0"/>
              <a:t>This study does not involve the assessment of causal relationships using statistical methods, as the case study is purely descriptive.</a:t>
            </a:r>
          </a:p>
          <a:p>
            <a:r>
              <a:rPr lang="en-US" altLang="zh-TW" dirty="0"/>
              <a:t>External Validity</a:t>
            </a:r>
          </a:p>
          <a:p>
            <a:pPr lvl="1"/>
            <a:r>
              <a:rPr lang="en-US" altLang="zh-TW" dirty="0"/>
              <a:t>The transcript was performed by a third party to avoid introducing researcher bias in the raw data. At least two researchers reviewed the transcripts to check its correctness, and gaps were then filled-in by interviewees.</a:t>
            </a:r>
          </a:p>
        </p:txBody>
      </p:sp>
    </p:spTree>
    <p:extLst>
      <p:ext uri="{BB962C8B-B14F-4D97-AF65-F5344CB8AC3E}">
        <p14:creationId xmlns:p14="http://schemas.microsoft.com/office/powerpoint/2010/main" val="406047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FA4AB0A-E284-4F7D-B619-76AA355FB453}"/>
              </a:ext>
            </a:extLst>
          </p:cNvPr>
          <p:cNvSpPr>
            <a:spLocks noGrp="1"/>
          </p:cNvSpPr>
          <p:nvPr>
            <p:ph type="ctrTitle"/>
          </p:nvPr>
        </p:nvSpPr>
        <p:spPr/>
        <p:txBody>
          <a:bodyPr/>
          <a:lstStyle/>
          <a:p>
            <a:r>
              <a:rPr lang="en-US" altLang="zh-TW" dirty="0"/>
              <a:t>THANK YOU</a:t>
            </a:r>
            <a:endParaRPr lang="zh-TW" altLang="en-US" dirty="0"/>
          </a:p>
        </p:txBody>
      </p:sp>
      <p:sp>
        <p:nvSpPr>
          <p:cNvPr id="5" name="副標題 4">
            <a:extLst>
              <a:ext uri="{FF2B5EF4-FFF2-40B4-BE49-F238E27FC236}">
                <a16:creationId xmlns:a16="http://schemas.microsoft.com/office/drawing/2014/main" id="{DB016BB6-BEDC-4C8B-AF88-3A6F9D3CC8BB}"/>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92159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8D469-604F-4788-A4ED-7884135AF417}"/>
              </a:ext>
            </a:extLst>
          </p:cNvPr>
          <p:cNvSpPr>
            <a:spLocks noGrp="1"/>
          </p:cNvSpPr>
          <p:nvPr>
            <p:ph type="title"/>
          </p:nvPr>
        </p:nvSpPr>
        <p:spPr/>
        <p:txBody>
          <a:bodyPr/>
          <a:lstStyle/>
          <a:p>
            <a:r>
              <a:rPr lang="en-US" altLang="zh-CN" dirty="0"/>
              <a:t>EASE</a:t>
            </a:r>
            <a:endParaRPr lang="zh-TW" altLang="en-US" dirty="0"/>
          </a:p>
        </p:txBody>
      </p:sp>
      <p:sp>
        <p:nvSpPr>
          <p:cNvPr id="3" name="內容版面配置區 2">
            <a:extLst>
              <a:ext uri="{FF2B5EF4-FFF2-40B4-BE49-F238E27FC236}">
                <a16:creationId xmlns:a16="http://schemas.microsoft.com/office/drawing/2014/main" id="{3CE066DE-8D21-44EA-B0E4-402C0371D854}"/>
              </a:ext>
            </a:extLst>
          </p:cNvPr>
          <p:cNvSpPr>
            <a:spLocks noGrp="1"/>
          </p:cNvSpPr>
          <p:nvPr>
            <p:ph idx="1"/>
          </p:nvPr>
        </p:nvSpPr>
        <p:spPr/>
        <p:txBody>
          <a:bodyPr/>
          <a:lstStyle/>
          <a:p>
            <a:r>
              <a:rPr lang="en-US" altLang="zh-TW" dirty="0"/>
              <a:t>How do Secondary Studies in Software Engineering report Automated Searches?: A Preliminary Analysis</a:t>
            </a:r>
          </a:p>
          <a:p>
            <a:pPr lvl="1"/>
            <a:r>
              <a:rPr lang="en-US" altLang="zh-CN" dirty="0"/>
              <a:t>Survey</a:t>
            </a:r>
            <a:endParaRPr lang="en-US" altLang="zh-TW" dirty="0"/>
          </a:p>
        </p:txBody>
      </p:sp>
    </p:spTree>
    <p:extLst>
      <p:ext uri="{BB962C8B-B14F-4D97-AF65-F5344CB8AC3E}">
        <p14:creationId xmlns:p14="http://schemas.microsoft.com/office/powerpoint/2010/main" val="142772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8D469-604F-4788-A4ED-7884135AF417}"/>
              </a:ext>
            </a:extLst>
          </p:cNvPr>
          <p:cNvSpPr>
            <a:spLocks noGrp="1"/>
          </p:cNvSpPr>
          <p:nvPr>
            <p:ph type="title"/>
          </p:nvPr>
        </p:nvSpPr>
        <p:spPr/>
        <p:txBody>
          <a:bodyPr/>
          <a:lstStyle/>
          <a:p>
            <a:r>
              <a:rPr lang="en-US" altLang="zh-CN" dirty="0"/>
              <a:t>EMSE</a:t>
            </a:r>
            <a:endParaRPr lang="zh-TW" altLang="en-US" dirty="0"/>
          </a:p>
        </p:txBody>
      </p:sp>
      <p:sp>
        <p:nvSpPr>
          <p:cNvPr id="3" name="內容版面配置區 2">
            <a:extLst>
              <a:ext uri="{FF2B5EF4-FFF2-40B4-BE49-F238E27FC236}">
                <a16:creationId xmlns:a16="http://schemas.microsoft.com/office/drawing/2014/main" id="{3CE066DE-8D21-44EA-B0E4-402C0371D854}"/>
              </a:ext>
            </a:extLst>
          </p:cNvPr>
          <p:cNvSpPr>
            <a:spLocks noGrp="1"/>
          </p:cNvSpPr>
          <p:nvPr>
            <p:ph idx="1"/>
          </p:nvPr>
        </p:nvSpPr>
        <p:spPr/>
        <p:txBody>
          <a:bodyPr>
            <a:normAutofit lnSpcReduction="10000"/>
          </a:bodyPr>
          <a:lstStyle/>
          <a:p>
            <a:r>
              <a:rPr lang="en-US" altLang="zh-TW" dirty="0"/>
              <a:t>Alleviating patch overfitting with automatic test generation: a study of feasibility and effectiveness for the </a:t>
            </a:r>
            <a:r>
              <a:rPr lang="en-US" altLang="zh-TW" dirty="0" err="1"/>
              <a:t>Nopol</a:t>
            </a:r>
            <a:r>
              <a:rPr lang="en-US" altLang="zh-TW" dirty="0"/>
              <a:t> repair system</a:t>
            </a:r>
          </a:p>
          <a:p>
            <a:pPr lvl="1"/>
            <a:r>
              <a:rPr lang="en-US" altLang="zh-CN" dirty="0"/>
              <a:t>Experiment</a:t>
            </a:r>
          </a:p>
          <a:p>
            <a:r>
              <a:rPr lang="en-US" altLang="zh-CN" dirty="0"/>
              <a:t>An empirical assessment of best-answer prediction models in technical Q&amp;A sites</a:t>
            </a:r>
          </a:p>
          <a:p>
            <a:pPr lvl="1"/>
            <a:r>
              <a:rPr lang="en-US" altLang="zh-CN" dirty="0"/>
              <a:t>Experiment</a:t>
            </a:r>
          </a:p>
          <a:p>
            <a:r>
              <a:rPr lang="en-US" altLang="zh-CN" dirty="0"/>
              <a:t>An empirical comparison of dependency network evolution in seven software packaging ecosystems</a:t>
            </a:r>
          </a:p>
          <a:p>
            <a:pPr lvl="1"/>
            <a:r>
              <a:rPr lang="en-US" altLang="zh-CN" dirty="0"/>
              <a:t>Experiment</a:t>
            </a:r>
          </a:p>
          <a:p>
            <a:r>
              <a:rPr lang="en-US" altLang="zh-CN" dirty="0"/>
              <a:t>On the challenges of open-sourcing proprietary software projects </a:t>
            </a:r>
          </a:p>
          <a:p>
            <a:pPr lvl="1"/>
            <a:r>
              <a:rPr lang="en-US" altLang="zh-CN" dirty="0"/>
              <a:t>Survey</a:t>
            </a:r>
          </a:p>
        </p:txBody>
      </p:sp>
    </p:spTree>
    <p:extLst>
      <p:ext uri="{BB962C8B-B14F-4D97-AF65-F5344CB8AC3E}">
        <p14:creationId xmlns:p14="http://schemas.microsoft.com/office/powerpoint/2010/main" val="245682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1E077C-E677-4EBB-9A37-C3FF725BF450}"/>
              </a:ext>
            </a:extLst>
          </p:cNvPr>
          <p:cNvSpPr>
            <a:spLocks noGrp="1"/>
          </p:cNvSpPr>
          <p:nvPr>
            <p:ph type="title"/>
          </p:nvPr>
        </p:nvSpPr>
        <p:spPr>
          <a:xfrm>
            <a:off x="1" y="1301360"/>
            <a:ext cx="11023134" cy="2852737"/>
          </a:xfrm>
        </p:spPr>
        <p:txBody>
          <a:bodyPr>
            <a:normAutofit fontScale="90000"/>
          </a:bodyPr>
          <a:lstStyle/>
          <a:p>
            <a:r>
              <a:rPr lang="en-US" altLang="zh-TW" dirty="0"/>
              <a:t>Power and Politics of User Involvement in Software Development</a:t>
            </a:r>
            <a:endParaRPr lang="zh-TW" altLang="en-US" dirty="0"/>
          </a:p>
        </p:txBody>
      </p:sp>
      <p:sp>
        <p:nvSpPr>
          <p:cNvPr id="5" name="文字版面配置區 4">
            <a:extLst>
              <a:ext uri="{FF2B5EF4-FFF2-40B4-BE49-F238E27FC236}">
                <a16:creationId xmlns:a16="http://schemas.microsoft.com/office/drawing/2014/main" id="{1D16E4D2-6115-4163-8EED-FF64DF32320B}"/>
              </a:ext>
            </a:extLst>
          </p:cNvPr>
          <p:cNvSpPr>
            <a:spLocks noGrp="1"/>
          </p:cNvSpPr>
          <p:nvPr>
            <p:ph type="body" idx="1"/>
          </p:nvPr>
        </p:nvSpPr>
        <p:spPr/>
        <p:txBody>
          <a:bodyPr>
            <a:normAutofit fontScale="92500" lnSpcReduction="10000"/>
          </a:bodyPr>
          <a:lstStyle/>
          <a:p>
            <a:r>
              <a:rPr lang="en-US" altLang="zh-TW" dirty="0"/>
              <a:t>EASE</a:t>
            </a:r>
          </a:p>
          <a:p>
            <a:r>
              <a:rPr lang="it-IT" altLang="zh-TW" dirty="0"/>
              <a:t>Muneera Bano, Didar Zowghi, Francesca da Rimini</a:t>
            </a:r>
          </a:p>
          <a:p>
            <a:r>
              <a:rPr lang="it-IT" altLang="zh-TW" dirty="0"/>
              <a:t>10.1145/3210459.3210477</a:t>
            </a:r>
            <a:endParaRPr lang="zh-TW" altLang="en-US" dirty="0"/>
          </a:p>
        </p:txBody>
      </p:sp>
    </p:spTree>
    <p:extLst>
      <p:ext uri="{BB962C8B-B14F-4D97-AF65-F5344CB8AC3E}">
        <p14:creationId xmlns:p14="http://schemas.microsoft.com/office/powerpoint/2010/main" val="40212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0E35D93-D108-428C-B303-20774F88638C}"/>
              </a:ext>
            </a:extLst>
          </p:cNvPr>
          <p:cNvSpPr>
            <a:spLocks noGrp="1"/>
          </p:cNvSpPr>
          <p:nvPr>
            <p:ph type="title"/>
          </p:nvPr>
        </p:nvSpPr>
        <p:spPr/>
        <p:txBody>
          <a:bodyPr/>
          <a:lstStyle/>
          <a:p>
            <a:r>
              <a:rPr lang="en-US" altLang="zh-TW" dirty="0"/>
              <a:t>Abstract</a:t>
            </a:r>
            <a:endParaRPr lang="zh-TW" altLang="en-US" dirty="0"/>
          </a:p>
        </p:txBody>
      </p:sp>
      <p:sp>
        <p:nvSpPr>
          <p:cNvPr id="5" name="內容版面配置區 4">
            <a:extLst>
              <a:ext uri="{FF2B5EF4-FFF2-40B4-BE49-F238E27FC236}">
                <a16:creationId xmlns:a16="http://schemas.microsoft.com/office/drawing/2014/main" id="{C9B754B4-518A-4AF0-8C80-84ADAA1938D8}"/>
              </a:ext>
            </a:extLst>
          </p:cNvPr>
          <p:cNvSpPr>
            <a:spLocks noGrp="1"/>
          </p:cNvSpPr>
          <p:nvPr>
            <p:ph idx="1"/>
          </p:nvPr>
        </p:nvSpPr>
        <p:spPr>
          <a:xfrm>
            <a:off x="1371600" y="2286000"/>
            <a:ext cx="9601200" cy="4572000"/>
          </a:xfrm>
        </p:spPr>
        <p:txBody>
          <a:bodyPr>
            <a:normAutofit fontScale="92500" lnSpcReduction="10000"/>
          </a:bodyPr>
          <a:lstStyle/>
          <a:p>
            <a:r>
              <a:rPr lang="en-US" altLang="zh-TW" dirty="0"/>
              <a:t>Context</a:t>
            </a:r>
          </a:p>
          <a:p>
            <a:pPr lvl="1"/>
            <a:r>
              <a:rPr lang="en-US" altLang="zh-CN" dirty="0"/>
              <a:t>P</a:t>
            </a:r>
            <a:r>
              <a:rPr lang="en-US" altLang="zh-TW" dirty="0"/>
              <a:t>ower and politics of user involvement in software development  study is scarce. </a:t>
            </a:r>
          </a:p>
          <a:p>
            <a:r>
              <a:rPr lang="en-US" altLang="zh-TW" dirty="0"/>
              <a:t>Objective</a:t>
            </a:r>
          </a:p>
          <a:p>
            <a:pPr lvl="1"/>
            <a:r>
              <a:rPr lang="en-US" altLang="zh-TW" dirty="0"/>
              <a:t>We present the results from a case study of a software development project.</a:t>
            </a:r>
          </a:p>
          <a:p>
            <a:r>
              <a:rPr lang="en-US" altLang="zh-TW" dirty="0"/>
              <a:t>Method</a:t>
            </a:r>
          </a:p>
          <a:p>
            <a:pPr lvl="1"/>
            <a:r>
              <a:rPr lang="en-US" altLang="zh-TW" dirty="0"/>
              <a:t>We collected data through 30 interviews with 20 participants, attending workshops, observing project meetings, and analyzing projects documents.</a:t>
            </a:r>
          </a:p>
          <a:p>
            <a:r>
              <a:rPr lang="en-US" altLang="zh-TW" dirty="0"/>
              <a:t>Result</a:t>
            </a:r>
          </a:p>
          <a:p>
            <a:pPr lvl="1"/>
            <a:r>
              <a:rPr lang="en-US" altLang="zh-TW" dirty="0"/>
              <a:t>The results indicate that the politics was a significant factor used to exert power and influence in decision-making processes.</a:t>
            </a:r>
          </a:p>
          <a:p>
            <a:r>
              <a:rPr lang="en-US" altLang="zh-TW" dirty="0"/>
              <a:t>Conclusion</a:t>
            </a:r>
          </a:p>
          <a:p>
            <a:pPr lvl="1"/>
            <a:r>
              <a:rPr lang="en-US" altLang="zh-TW" dirty="0"/>
              <a:t>Having multiple teams of stakeholders with different levels of power in decision-making, the politics is inevitable and inescapable.</a:t>
            </a:r>
            <a:endParaRPr lang="zh-TW" altLang="en-US" dirty="0"/>
          </a:p>
        </p:txBody>
      </p:sp>
    </p:spTree>
    <p:extLst>
      <p:ext uri="{BB962C8B-B14F-4D97-AF65-F5344CB8AC3E}">
        <p14:creationId xmlns:p14="http://schemas.microsoft.com/office/powerpoint/2010/main" val="611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C371F4-3423-4BEB-89E5-9C5C4B09815B}"/>
              </a:ext>
            </a:extLst>
          </p:cNvPr>
          <p:cNvSpPr>
            <a:spLocks noGrp="1"/>
          </p:cNvSpPr>
          <p:nvPr>
            <p:ph type="title"/>
          </p:nvPr>
        </p:nvSpPr>
        <p:spPr/>
        <p:txBody>
          <a:bodyPr/>
          <a:lstStyle/>
          <a:p>
            <a:r>
              <a:rPr lang="en-US" altLang="zh-TW" dirty="0"/>
              <a:t>Research Question</a:t>
            </a:r>
            <a:endParaRPr lang="zh-TW" altLang="en-US" dirty="0"/>
          </a:p>
        </p:txBody>
      </p:sp>
      <p:sp>
        <p:nvSpPr>
          <p:cNvPr id="3" name="內容版面配置區 2">
            <a:extLst>
              <a:ext uri="{FF2B5EF4-FFF2-40B4-BE49-F238E27FC236}">
                <a16:creationId xmlns:a16="http://schemas.microsoft.com/office/drawing/2014/main" id="{861FC762-F6E6-4109-AB20-079D0738258C}"/>
              </a:ext>
            </a:extLst>
          </p:cNvPr>
          <p:cNvSpPr>
            <a:spLocks noGrp="1"/>
          </p:cNvSpPr>
          <p:nvPr>
            <p:ph idx="1"/>
          </p:nvPr>
        </p:nvSpPr>
        <p:spPr/>
        <p:txBody>
          <a:bodyPr/>
          <a:lstStyle/>
          <a:p>
            <a:r>
              <a:rPr lang="en-US" altLang="zh-TW" dirty="0"/>
              <a:t>How does organizational power and politics influence user involvement in software development?</a:t>
            </a:r>
            <a:endParaRPr lang="zh-TW" altLang="en-US" dirty="0"/>
          </a:p>
        </p:txBody>
      </p:sp>
    </p:spTree>
    <p:extLst>
      <p:ext uri="{BB962C8B-B14F-4D97-AF65-F5344CB8AC3E}">
        <p14:creationId xmlns:p14="http://schemas.microsoft.com/office/powerpoint/2010/main" val="352922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1BB6-1309-4D7A-8E3C-5B1CB1A66E5B}"/>
              </a:ext>
            </a:extLst>
          </p:cNvPr>
          <p:cNvSpPr>
            <a:spLocks noGrp="1"/>
          </p:cNvSpPr>
          <p:nvPr>
            <p:ph type="title"/>
          </p:nvPr>
        </p:nvSpPr>
        <p:spPr/>
        <p:txBody>
          <a:bodyPr/>
          <a:lstStyle/>
          <a:p>
            <a:r>
              <a:rPr lang="en-US" altLang="zh-TW" dirty="0"/>
              <a:t>Methodological Characteristics</a:t>
            </a:r>
            <a:endParaRPr lang="zh-TW" altLang="en-US" dirty="0"/>
          </a:p>
        </p:txBody>
      </p:sp>
      <p:sp>
        <p:nvSpPr>
          <p:cNvPr id="3" name="內容版面配置區 2">
            <a:extLst>
              <a:ext uri="{FF2B5EF4-FFF2-40B4-BE49-F238E27FC236}">
                <a16:creationId xmlns:a16="http://schemas.microsoft.com/office/drawing/2014/main" id="{CA2ED2A4-B6D1-4277-88CC-AE6AB1CA1FEA}"/>
              </a:ext>
            </a:extLst>
          </p:cNvPr>
          <p:cNvSpPr>
            <a:spLocks noGrp="1"/>
          </p:cNvSpPr>
          <p:nvPr>
            <p:ph idx="1"/>
          </p:nvPr>
        </p:nvSpPr>
        <p:spPr/>
        <p:txBody>
          <a:bodyPr/>
          <a:lstStyle/>
          <a:p>
            <a:r>
              <a:rPr lang="en-US" altLang="zh-TW" dirty="0"/>
              <a:t>Type</a:t>
            </a:r>
          </a:p>
          <a:p>
            <a:pPr lvl="1"/>
            <a:r>
              <a:rPr lang="en-US" altLang="zh-CN" dirty="0"/>
              <a:t>Multiple</a:t>
            </a:r>
            <a:r>
              <a:rPr lang="en-US" altLang="zh-TW" dirty="0"/>
              <a:t> Case + Embedded Design</a:t>
            </a:r>
          </a:p>
          <a:p>
            <a:r>
              <a:rPr lang="en-US" altLang="zh-TW" dirty="0"/>
              <a:t>Triangulation</a:t>
            </a:r>
          </a:p>
          <a:p>
            <a:pPr lvl="1"/>
            <a:r>
              <a:rPr lang="en-US" altLang="zh-TW" dirty="0"/>
              <a:t>Data (source) triangulation</a:t>
            </a:r>
          </a:p>
          <a:p>
            <a:pPr lvl="1"/>
            <a:endParaRPr lang="zh-TW" altLang="en-US" dirty="0"/>
          </a:p>
        </p:txBody>
      </p:sp>
    </p:spTree>
    <p:extLst>
      <p:ext uri="{BB962C8B-B14F-4D97-AF65-F5344CB8AC3E}">
        <p14:creationId xmlns:p14="http://schemas.microsoft.com/office/powerpoint/2010/main" val="302928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3D1804-8FB0-495B-8667-02DF0EFA3DD6}"/>
              </a:ext>
            </a:extLst>
          </p:cNvPr>
          <p:cNvSpPr>
            <a:spLocks noGrp="1"/>
          </p:cNvSpPr>
          <p:nvPr>
            <p:ph type="title"/>
          </p:nvPr>
        </p:nvSpPr>
        <p:spPr/>
        <p:txBody>
          <a:bodyPr/>
          <a:lstStyle/>
          <a:p>
            <a:r>
              <a:rPr lang="en-US" altLang="zh-TW" dirty="0"/>
              <a:t>About Data</a:t>
            </a:r>
            <a:endParaRPr lang="zh-TW" altLang="en-US" dirty="0"/>
          </a:p>
        </p:txBody>
      </p:sp>
      <p:sp>
        <p:nvSpPr>
          <p:cNvPr id="3" name="內容版面配置區 2">
            <a:extLst>
              <a:ext uri="{FF2B5EF4-FFF2-40B4-BE49-F238E27FC236}">
                <a16:creationId xmlns:a16="http://schemas.microsoft.com/office/drawing/2014/main" id="{97B5E1E6-ADE1-47A5-B51D-9EEB1908557E}"/>
              </a:ext>
            </a:extLst>
          </p:cNvPr>
          <p:cNvSpPr>
            <a:spLocks noGrp="1"/>
          </p:cNvSpPr>
          <p:nvPr>
            <p:ph idx="1"/>
          </p:nvPr>
        </p:nvSpPr>
        <p:spPr/>
        <p:txBody>
          <a:bodyPr/>
          <a:lstStyle/>
          <a:p>
            <a:r>
              <a:rPr lang="en-US" altLang="zh-TW" dirty="0"/>
              <a:t>Data Collection Techniques</a:t>
            </a:r>
          </a:p>
          <a:p>
            <a:pPr lvl="1"/>
            <a:r>
              <a:rPr lang="en-US" altLang="zh-TW" dirty="0"/>
              <a:t>From an organization + About an individual + Direct methods</a:t>
            </a:r>
          </a:p>
          <a:p>
            <a:r>
              <a:rPr lang="en-US" altLang="zh-TW" dirty="0"/>
              <a:t>Sources For Data Collection</a:t>
            </a:r>
          </a:p>
          <a:p>
            <a:pPr lvl="1"/>
            <a:r>
              <a:rPr lang="en-US" altLang="zh-TW" dirty="0"/>
              <a:t>Document + Interviews + Direct (independent) observation</a:t>
            </a:r>
          </a:p>
          <a:p>
            <a:r>
              <a:rPr lang="en-US" altLang="zh-TW" dirty="0"/>
              <a:t>Interview</a:t>
            </a:r>
          </a:p>
          <a:p>
            <a:pPr lvl="1"/>
            <a:r>
              <a:rPr lang="en-US" altLang="zh-TW" dirty="0"/>
              <a:t>Semi-structured interview + Funnel mode</a:t>
            </a:r>
          </a:p>
          <a:p>
            <a:r>
              <a:rPr lang="en-US" altLang="zh-TW" dirty="0"/>
              <a:t>Observation</a:t>
            </a:r>
          </a:p>
          <a:p>
            <a:pPr lvl="1"/>
            <a:r>
              <a:rPr lang="en-US" altLang="zh-TW" dirty="0"/>
              <a:t>Observing meetings</a:t>
            </a:r>
            <a:endParaRPr lang="zh-TW" altLang="en-US" dirty="0"/>
          </a:p>
        </p:txBody>
      </p:sp>
    </p:spTree>
    <p:extLst>
      <p:ext uri="{BB962C8B-B14F-4D97-AF65-F5344CB8AC3E}">
        <p14:creationId xmlns:p14="http://schemas.microsoft.com/office/powerpoint/2010/main" val="2112700625"/>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842</TotalTime>
  <Words>1020</Words>
  <Application>Microsoft Office PowerPoint</Application>
  <PresentationFormat>寬螢幕</PresentationFormat>
  <Paragraphs>115</Paragraphs>
  <Slides>22</Slides>
  <Notes>0</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22</vt:i4>
      </vt:variant>
    </vt:vector>
  </HeadingPairs>
  <TitlesOfParts>
    <vt:vector size="24" baseType="lpstr">
      <vt:lpstr>Franklin Gothic Book</vt:lpstr>
      <vt:lpstr>裁剪</vt:lpstr>
      <vt:lpstr>Case Study Analysis</vt:lpstr>
      <vt:lpstr>Wrong Categorized</vt:lpstr>
      <vt:lpstr>EASE</vt:lpstr>
      <vt:lpstr>EMSE</vt:lpstr>
      <vt:lpstr>Power and Politics of User Involvement in Software Development</vt:lpstr>
      <vt:lpstr>Abstract</vt:lpstr>
      <vt:lpstr>Research Question</vt:lpstr>
      <vt:lpstr>Methodological Characteristics</vt:lpstr>
      <vt:lpstr>About Data</vt:lpstr>
      <vt:lpstr>Participants</vt:lpstr>
      <vt:lpstr>Quantitative Analysis</vt:lpstr>
      <vt:lpstr>Qualitative Analysis</vt:lpstr>
      <vt:lpstr>Validity</vt:lpstr>
      <vt:lpstr>Needs and Challenges for a Platform to Support Large-scale Requirements Engineering</vt:lpstr>
      <vt:lpstr>Abstract</vt:lpstr>
      <vt:lpstr>Research Question</vt:lpstr>
      <vt:lpstr>Methodological Characteristics</vt:lpstr>
      <vt:lpstr>About Data</vt:lpstr>
      <vt:lpstr>Participants</vt:lpstr>
      <vt:lpstr>Quantitative Analysis</vt:lpstr>
      <vt:lpstr>Validity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育麟 劉</dc:creator>
  <cp:lastModifiedBy>育麟 劉</cp:lastModifiedBy>
  <cp:revision>27</cp:revision>
  <dcterms:created xsi:type="dcterms:W3CDTF">2021-06-06T11:59:13Z</dcterms:created>
  <dcterms:modified xsi:type="dcterms:W3CDTF">2021-06-08T09:23:14Z</dcterms:modified>
</cp:coreProperties>
</file>