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3" r:id="rId7"/>
    <p:sldId id="262" r:id="rId8"/>
    <p:sldId id="264" r:id="rId9"/>
    <p:sldId id="265" r:id="rId10"/>
    <p:sldId id="268" r:id="rId11"/>
    <p:sldId id="269" r:id="rId12"/>
    <p:sldId id="270" r:id="rId13"/>
    <p:sldId id="271" r:id="rId14"/>
    <p:sldId id="279" r:id="rId15"/>
    <p:sldId id="280" r:id="rId16"/>
    <p:sldId id="281" r:id="rId17"/>
    <p:sldId id="282" r:id="rId18"/>
    <p:sldId id="283" r:id="rId19"/>
    <p:sldId id="284"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E92CB37-91DB-4296-A97B-D3813AF2F3BA}" type="datetimeFigureOut">
              <a:rPr lang="zh-TW" altLang="en-US" smtClean="0"/>
              <a:t>2021/6/23</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46E8FBE-9FF5-4898-A148-DF6807FC0E3F}"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879768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92CB37-91DB-4296-A97B-D3813AF2F3BA}" type="datetimeFigureOut">
              <a:rPr lang="zh-TW" altLang="en-US" smtClean="0"/>
              <a:t>2021/6/23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20935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92CB37-91DB-4296-A97B-D3813AF2F3BA}" type="datetimeFigureOut">
              <a:rPr lang="zh-TW" altLang="en-US" smtClean="0"/>
              <a:t>2021/6/23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34908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92CB37-91DB-4296-A97B-D3813AF2F3BA}" type="datetimeFigureOut">
              <a:rPr lang="zh-TW" altLang="en-US" smtClean="0"/>
              <a:t>2021/6/23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121459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E92CB37-91DB-4296-A97B-D3813AF2F3BA}" type="datetimeFigureOut">
              <a:rPr lang="zh-TW" altLang="en-US" smtClean="0"/>
              <a:t>2021/6/23</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46E8FBE-9FF5-4898-A148-DF6807FC0E3F}"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85531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E92CB37-91DB-4296-A97B-D3813AF2F3BA}" type="datetimeFigureOut">
              <a:rPr lang="zh-TW" altLang="en-US" smtClean="0"/>
              <a:t>2021/6/23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12642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E92CB37-91DB-4296-A97B-D3813AF2F3BA}" type="datetimeFigureOut">
              <a:rPr lang="zh-TW" altLang="en-US" smtClean="0"/>
              <a:t>2021/6/23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34772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E92CB37-91DB-4296-A97B-D3813AF2F3BA}" type="datetimeFigureOut">
              <a:rPr lang="zh-TW" altLang="en-US" smtClean="0"/>
              <a:t>2021/6/23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63269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2CB37-91DB-4296-A97B-D3813AF2F3BA}" type="datetimeFigureOut">
              <a:rPr lang="zh-TW" altLang="en-US" smtClean="0"/>
              <a:t>2021/6/23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46E8FBE-9FF5-4898-A148-DF6807FC0E3F}" type="slidenum">
              <a:rPr lang="zh-TW" altLang="en-US" smtClean="0"/>
              <a:t>‹#›</a:t>
            </a:fld>
            <a:endParaRPr lang="zh-TW" altLang="en-US"/>
          </a:p>
        </p:txBody>
      </p:sp>
    </p:spTree>
    <p:extLst>
      <p:ext uri="{BB962C8B-B14F-4D97-AF65-F5344CB8AC3E}">
        <p14:creationId xmlns:p14="http://schemas.microsoft.com/office/powerpoint/2010/main" val="361017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92CB37-91DB-4296-A97B-D3813AF2F3BA}" type="datetimeFigureOut">
              <a:rPr lang="zh-TW" altLang="en-US" smtClean="0"/>
              <a:t>2021/6/23</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46E8FBE-9FF5-4898-A148-DF6807FC0E3F}"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659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92CB37-91DB-4296-A97B-D3813AF2F3BA}" type="datetimeFigureOut">
              <a:rPr lang="zh-TW" altLang="en-US" smtClean="0"/>
              <a:t>2021/6/23</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46E8FBE-9FF5-4898-A148-DF6807FC0E3F}"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806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E92CB37-91DB-4296-A97B-D3813AF2F3BA}" type="datetimeFigureOut">
              <a:rPr lang="zh-TW" altLang="en-US" smtClean="0"/>
              <a:t>2021/6/23</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46E8FBE-9FF5-4898-A148-DF6807FC0E3F}"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9614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01DF4F-A1CF-4E14-AA19-67F7EF57C616}"/>
              </a:ext>
            </a:extLst>
          </p:cNvPr>
          <p:cNvSpPr>
            <a:spLocks noGrp="1"/>
          </p:cNvSpPr>
          <p:nvPr>
            <p:ph type="ctrTitle"/>
          </p:nvPr>
        </p:nvSpPr>
        <p:spPr>
          <a:xfrm>
            <a:off x="1166070" y="1788454"/>
            <a:ext cx="9840286" cy="2098226"/>
          </a:xfrm>
        </p:spPr>
        <p:txBody>
          <a:bodyPr>
            <a:normAutofit/>
          </a:bodyPr>
          <a:lstStyle/>
          <a:p>
            <a:r>
              <a:rPr lang="en-US" altLang="zh-TW" dirty="0"/>
              <a:t>SURVEY Analysis</a:t>
            </a:r>
            <a:endParaRPr lang="zh-TW" altLang="en-US" dirty="0"/>
          </a:p>
        </p:txBody>
      </p:sp>
      <p:sp>
        <p:nvSpPr>
          <p:cNvPr id="3" name="副標題 2">
            <a:extLst>
              <a:ext uri="{FF2B5EF4-FFF2-40B4-BE49-F238E27FC236}">
                <a16:creationId xmlns:a16="http://schemas.microsoft.com/office/drawing/2014/main" id="{1B5C2FE4-EBBB-40D9-991B-B36B104CA5E2}"/>
              </a:ext>
            </a:extLst>
          </p:cNvPr>
          <p:cNvSpPr>
            <a:spLocks noGrp="1"/>
          </p:cNvSpPr>
          <p:nvPr>
            <p:ph type="subTitle" idx="1"/>
          </p:nvPr>
        </p:nvSpPr>
        <p:spPr>
          <a:xfrm>
            <a:off x="2679906" y="3956279"/>
            <a:ext cx="6831673" cy="1110671"/>
          </a:xfrm>
        </p:spPr>
        <p:txBody>
          <a:bodyPr>
            <a:normAutofit fontScale="77500" lnSpcReduction="20000"/>
          </a:bodyPr>
          <a:lstStyle/>
          <a:p>
            <a:r>
              <a:rPr lang="en-US" altLang="zh-CN" dirty="0"/>
              <a:t>group 15</a:t>
            </a:r>
            <a:endParaRPr lang="en-US" altLang="zh-TW" dirty="0"/>
          </a:p>
          <a:p>
            <a:r>
              <a:rPr lang="en-US" altLang="zh-TW" dirty="0"/>
              <a:t>search year: 2018</a:t>
            </a:r>
          </a:p>
          <a:p>
            <a:r>
              <a:rPr lang="en-US" altLang="zh-TW" dirty="0"/>
              <a:t>presenter:</a:t>
            </a:r>
            <a:r>
              <a:rPr lang="zh-TW" altLang="en-US" dirty="0"/>
              <a:t>李泳劭 </a:t>
            </a:r>
            <a:endParaRPr lang="en-US" altLang="zh-TW" dirty="0"/>
          </a:p>
          <a:p>
            <a:r>
              <a:rPr lang="en-US" altLang="zh-TW" dirty="0"/>
              <a:t>member: </a:t>
            </a:r>
            <a:r>
              <a:rPr lang="zh-TW" altLang="en-US" dirty="0"/>
              <a:t>李泳劭  李镔达 蒋祚竑 刘育麟</a:t>
            </a:r>
            <a:endParaRPr lang="en-US" altLang="zh-TW" dirty="0"/>
          </a:p>
        </p:txBody>
      </p:sp>
    </p:spTree>
    <p:extLst>
      <p:ext uri="{BB962C8B-B14F-4D97-AF65-F5344CB8AC3E}">
        <p14:creationId xmlns:p14="http://schemas.microsoft.com/office/powerpoint/2010/main" val="230861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B421B4-E2F2-4CB1-8907-169288ED4665}"/>
              </a:ext>
            </a:extLst>
          </p:cNvPr>
          <p:cNvSpPr>
            <a:spLocks noGrp="1"/>
          </p:cNvSpPr>
          <p:nvPr>
            <p:ph type="title"/>
          </p:nvPr>
        </p:nvSpPr>
        <p:spPr/>
        <p:txBody>
          <a:bodyPr/>
          <a:lstStyle/>
          <a:p>
            <a:r>
              <a:rPr lang="en-US" altLang="zh-TW" dirty="0"/>
              <a:t>Validity</a:t>
            </a:r>
            <a:endParaRPr lang="zh-TW" altLang="en-US" dirty="0"/>
          </a:p>
        </p:txBody>
      </p:sp>
      <p:sp>
        <p:nvSpPr>
          <p:cNvPr id="3" name="內容版面配置區 2">
            <a:extLst>
              <a:ext uri="{FF2B5EF4-FFF2-40B4-BE49-F238E27FC236}">
                <a16:creationId xmlns:a16="http://schemas.microsoft.com/office/drawing/2014/main" id="{2AF42D36-AE26-4F42-AE57-0F1E3E156572}"/>
              </a:ext>
            </a:extLst>
          </p:cNvPr>
          <p:cNvSpPr>
            <a:spLocks noGrp="1"/>
          </p:cNvSpPr>
          <p:nvPr>
            <p:ph idx="1"/>
          </p:nvPr>
        </p:nvSpPr>
        <p:spPr/>
        <p:txBody>
          <a:bodyPr>
            <a:normAutofit fontScale="77500" lnSpcReduction="20000"/>
          </a:bodyPr>
          <a:lstStyle/>
          <a:p>
            <a:r>
              <a:rPr lang="en-US" altLang="zh-TW" dirty="0"/>
              <a:t>Construct Validity</a:t>
            </a:r>
          </a:p>
          <a:p>
            <a:pPr lvl="1"/>
            <a:r>
              <a:rPr lang="en-US" altLang="zh-TW" dirty="0"/>
              <a:t>Our emphasis on Agile methods might also dissuade proponents of more planned approaches from participating, so we should be especially hesitant about any negative findings about planned approaches.</a:t>
            </a:r>
            <a:endParaRPr lang="zh-TW" altLang="en-US" dirty="0"/>
          </a:p>
          <a:p>
            <a:r>
              <a:rPr lang="en-US" altLang="zh-TW" dirty="0"/>
              <a:t>Internal Validity</a:t>
            </a:r>
          </a:p>
          <a:p>
            <a:pPr lvl="1"/>
            <a:r>
              <a:rPr lang="en-US" altLang="zh-TW" dirty="0"/>
              <a:t>Similarly, we must be cautious because the data is self-reported, and indeed self-selected. For example, it is possible that professionals might be more likely to self-select if they were interested in, or even advocates of, Agile methods. In future would we might be better to include questions to detect such bias to improve the validity of our results</a:t>
            </a:r>
          </a:p>
          <a:p>
            <a:pPr marL="530352" lvl="1" indent="0">
              <a:buNone/>
            </a:pPr>
            <a:r>
              <a:rPr lang="en-US" altLang="zh-TW" dirty="0"/>
              <a:t>	Finally, and of particular importance to the topic of this paper, is that we cannot assume 	correlation reflects causality.</a:t>
            </a:r>
          </a:p>
          <a:p>
            <a:r>
              <a:rPr lang="en-US" altLang="zh-TW" dirty="0"/>
              <a:t>External Validity</a:t>
            </a:r>
          </a:p>
          <a:p>
            <a:pPr lvl="1"/>
            <a:r>
              <a:rPr lang="en-US" altLang="zh-CN" dirty="0"/>
              <a:t>One is the coverage of the survey. We found that the company types and job roles reflected our software industry well, but more careful coverage would be beneficial, especially to attempt representative balance across organizations and domains</a:t>
            </a:r>
            <a:r>
              <a:rPr lang="en-US" altLang="zh-TW" dirty="0"/>
              <a:t>.</a:t>
            </a:r>
          </a:p>
        </p:txBody>
      </p:sp>
    </p:spTree>
    <p:extLst>
      <p:ext uri="{BB962C8B-B14F-4D97-AF65-F5344CB8AC3E}">
        <p14:creationId xmlns:p14="http://schemas.microsoft.com/office/powerpoint/2010/main" val="47719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1E077C-E677-4EBB-9A37-C3FF725BF450}"/>
              </a:ext>
            </a:extLst>
          </p:cNvPr>
          <p:cNvSpPr>
            <a:spLocks noGrp="1"/>
          </p:cNvSpPr>
          <p:nvPr>
            <p:ph type="title"/>
          </p:nvPr>
        </p:nvSpPr>
        <p:spPr>
          <a:xfrm>
            <a:off x="-1" y="1301360"/>
            <a:ext cx="11014745" cy="2852737"/>
          </a:xfrm>
        </p:spPr>
        <p:txBody>
          <a:bodyPr>
            <a:noAutofit/>
          </a:bodyPr>
          <a:lstStyle/>
          <a:p>
            <a:r>
              <a:rPr lang="en-US" altLang="zh-TW" sz="5400" dirty="0"/>
              <a:t> Development Processes and Practices in a Small but Growing Software Industry</a:t>
            </a:r>
            <a:br>
              <a:rPr lang="en-US" altLang="zh-TW" sz="5400" dirty="0"/>
            </a:br>
            <a:r>
              <a:rPr lang="en-US" altLang="zh-TW" sz="5400" dirty="0"/>
              <a:t> – a Practitioner Survey</a:t>
            </a:r>
            <a:br>
              <a:rPr lang="en-US" altLang="zh-TW" sz="5400" dirty="0"/>
            </a:br>
            <a:r>
              <a:rPr lang="en-US" altLang="zh-TW" sz="5400" dirty="0"/>
              <a:t>in New Zealand</a:t>
            </a:r>
            <a:endParaRPr lang="zh-TW" altLang="en-US" sz="5400" dirty="0"/>
          </a:p>
        </p:txBody>
      </p:sp>
      <p:sp>
        <p:nvSpPr>
          <p:cNvPr id="5" name="文字版面配置區 4">
            <a:extLst>
              <a:ext uri="{FF2B5EF4-FFF2-40B4-BE49-F238E27FC236}">
                <a16:creationId xmlns:a16="http://schemas.microsoft.com/office/drawing/2014/main" id="{1D16E4D2-6115-4163-8EED-FF64DF32320B}"/>
              </a:ext>
            </a:extLst>
          </p:cNvPr>
          <p:cNvSpPr>
            <a:spLocks noGrp="1"/>
          </p:cNvSpPr>
          <p:nvPr>
            <p:ph type="body" idx="1"/>
          </p:nvPr>
        </p:nvSpPr>
        <p:spPr/>
        <p:txBody>
          <a:bodyPr>
            <a:normAutofit fontScale="92500" lnSpcReduction="10000"/>
          </a:bodyPr>
          <a:lstStyle/>
          <a:p>
            <a:r>
              <a:rPr lang="en-US" altLang="zh-TW" dirty="0"/>
              <a:t>E</a:t>
            </a:r>
            <a:r>
              <a:rPr lang="en-US" altLang="zh-CN" dirty="0"/>
              <a:t>SEM</a:t>
            </a:r>
          </a:p>
          <a:p>
            <a:r>
              <a:rPr lang="en-US" altLang="zh-TW" dirty="0"/>
              <a:t>Di Wang, Matthias </a:t>
            </a:r>
            <a:r>
              <a:rPr lang="en-US" altLang="zh-TW" dirty="0" err="1"/>
              <a:t>Galster</a:t>
            </a:r>
            <a:endParaRPr lang="en-US" altLang="zh-TW" dirty="0"/>
          </a:p>
          <a:p>
            <a:r>
              <a:rPr lang="en-US" altLang="zh-TW" dirty="0"/>
              <a:t>10.1145/3239235.3268926</a:t>
            </a:r>
          </a:p>
        </p:txBody>
      </p:sp>
    </p:spTree>
    <p:extLst>
      <p:ext uri="{BB962C8B-B14F-4D97-AF65-F5344CB8AC3E}">
        <p14:creationId xmlns:p14="http://schemas.microsoft.com/office/powerpoint/2010/main" val="1925946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0E35D93-D108-428C-B303-20774F88638C}"/>
              </a:ext>
            </a:extLst>
          </p:cNvPr>
          <p:cNvSpPr>
            <a:spLocks noGrp="1"/>
          </p:cNvSpPr>
          <p:nvPr>
            <p:ph type="title"/>
          </p:nvPr>
        </p:nvSpPr>
        <p:spPr/>
        <p:txBody>
          <a:bodyPr/>
          <a:lstStyle/>
          <a:p>
            <a:r>
              <a:rPr lang="en-US" altLang="zh-TW" dirty="0"/>
              <a:t>Abstract</a:t>
            </a:r>
            <a:endParaRPr lang="zh-TW" altLang="en-US" dirty="0"/>
          </a:p>
        </p:txBody>
      </p:sp>
      <p:sp>
        <p:nvSpPr>
          <p:cNvPr id="5" name="內容版面配置區 4">
            <a:extLst>
              <a:ext uri="{FF2B5EF4-FFF2-40B4-BE49-F238E27FC236}">
                <a16:creationId xmlns:a16="http://schemas.microsoft.com/office/drawing/2014/main" id="{C9B754B4-518A-4AF0-8C80-84ADAA1938D8}"/>
              </a:ext>
            </a:extLst>
          </p:cNvPr>
          <p:cNvSpPr>
            <a:spLocks noGrp="1"/>
          </p:cNvSpPr>
          <p:nvPr>
            <p:ph idx="1"/>
          </p:nvPr>
        </p:nvSpPr>
        <p:spPr>
          <a:xfrm>
            <a:off x="1371600" y="1753340"/>
            <a:ext cx="9601200" cy="4572000"/>
          </a:xfrm>
        </p:spPr>
        <p:txBody>
          <a:bodyPr>
            <a:normAutofit fontScale="85000" lnSpcReduction="20000"/>
          </a:bodyPr>
          <a:lstStyle/>
          <a:p>
            <a:r>
              <a:rPr lang="en-US" altLang="zh-TW" dirty="0"/>
              <a:t>Background</a:t>
            </a:r>
          </a:p>
          <a:p>
            <a:pPr lvl="1"/>
            <a:r>
              <a:rPr lang="en-US" altLang="zh-TW" dirty="0"/>
              <a:t>Development processes and practices depend on the context in which software is developed (e.g. locations, organizations, projects, developers).  </a:t>
            </a:r>
          </a:p>
          <a:p>
            <a:r>
              <a:rPr lang="en-US" altLang="zh-TW" dirty="0"/>
              <a:t>Aim</a:t>
            </a:r>
          </a:p>
          <a:p>
            <a:pPr lvl="1"/>
            <a:r>
              <a:rPr lang="en-US" altLang="zh-TW" dirty="0"/>
              <a:t>We aim at understanding development processes and practices in New Zealand, a country with a relatively small but growing software sector</a:t>
            </a:r>
            <a:r>
              <a:rPr lang="en-US" altLang="zh-CN" dirty="0"/>
              <a:t>……</a:t>
            </a:r>
            <a:endParaRPr lang="en-US" altLang="zh-TW" dirty="0"/>
          </a:p>
          <a:p>
            <a:r>
              <a:rPr lang="en-US" altLang="zh-TW" dirty="0"/>
              <a:t>Method</a:t>
            </a:r>
          </a:p>
          <a:p>
            <a:pPr lvl="1"/>
            <a:r>
              <a:rPr lang="en-US" altLang="zh-TW" dirty="0"/>
              <a:t>We conducted a descriptive survey targeting individual software development professionals working in New Zealand software companies.</a:t>
            </a:r>
          </a:p>
          <a:p>
            <a:r>
              <a:rPr lang="en-US" altLang="zh-TW" dirty="0"/>
              <a:t>Result</a:t>
            </a:r>
          </a:p>
          <a:p>
            <a:pPr lvl="1"/>
            <a:r>
              <a:rPr lang="en-US" altLang="zh-TW"/>
              <a:t>New </a:t>
            </a:r>
            <a:r>
              <a:rPr lang="en-US" altLang="zh-TW" dirty="0"/>
              <a:t>Zealand professionals use similar methodologies as professionals in other countries. Popular programming languages differ somewhat to popular languages in other rankings. Quality assurance is rather ad-hoc and the release process is inspired by agile software development principles.</a:t>
            </a:r>
          </a:p>
          <a:p>
            <a:r>
              <a:rPr lang="en-US" altLang="zh-TW" dirty="0"/>
              <a:t>Conclusion</a:t>
            </a:r>
          </a:p>
          <a:p>
            <a:pPr lvl="1"/>
            <a:r>
              <a:rPr lang="en-US" altLang="zh-TW" dirty="0"/>
              <a:t>Our findings highlight some differences of the New Zealand software industry to other countries</a:t>
            </a:r>
            <a:r>
              <a:rPr lang="en-US" altLang="zh-CN" dirty="0"/>
              <a:t>……</a:t>
            </a:r>
            <a:endParaRPr lang="en-US" altLang="zh-TW" dirty="0"/>
          </a:p>
        </p:txBody>
      </p:sp>
    </p:spTree>
    <p:extLst>
      <p:ext uri="{BB962C8B-B14F-4D97-AF65-F5344CB8AC3E}">
        <p14:creationId xmlns:p14="http://schemas.microsoft.com/office/powerpoint/2010/main" val="124974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C371F4-3423-4BEB-89E5-9C5C4B09815B}"/>
              </a:ext>
            </a:extLst>
          </p:cNvPr>
          <p:cNvSpPr>
            <a:spLocks noGrp="1"/>
          </p:cNvSpPr>
          <p:nvPr>
            <p:ph type="title"/>
          </p:nvPr>
        </p:nvSpPr>
        <p:spPr/>
        <p:txBody>
          <a:bodyPr/>
          <a:lstStyle/>
          <a:p>
            <a:r>
              <a:rPr lang="en-US" altLang="zh-TW" dirty="0"/>
              <a:t>Research Question</a:t>
            </a:r>
            <a:endParaRPr lang="zh-TW" altLang="en-US" dirty="0"/>
          </a:p>
        </p:txBody>
      </p:sp>
      <p:sp>
        <p:nvSpPr>
          <p:cNvPr id="3" name="內容版面配置區 2">
            <a:extLst>
              <a:ext uri="{FF2B5EF4-FFF2-40B4-BE49-F238E27FC236}">
                <a16:creationId xmlns:a16="http://schemas.microsoft.com/office/drawing/2014/main" id="{861FC762-F6E6-4109-AB20-079D0738258C}"/>
              </a:ext>
            </a:extLst>
          </p:cNvPr>
          <p:cNvSpPr>
            <a:spLocks noGrp="1"/>
          </p:cNvSpPr>
          <p:nvPr>
            <p:ph idx="1"/>
          </p:nvPr>
        </p:nvSpPr>
        <p:spPr/>
        <p:txBody>
          <a:bodyPr/>
          <a:lstStyle/>
          <a:p>
            <a:r>
              <a:rPr lang="en-US" altLang="zh-TW" dirty="0"/>
              <a:t>What development methods and practices do NZ software development professionals use?</a:t>
            </a:r>
          </a:p>
          <a:p>
            <a:r>
              <a:rPr lang="en-US" altLang="zh-TW" dirty="0"/>
              <a:t>Which implementation technologies are adopted by NZ software development professionals?</a:t>
            </a:r>
          </a:p>
          <a:p>
            <a:r>
              <a:rPr lang="en-US" altLang="zh-TW" dirty="0"/>
              <a:t>How do NZ software development professionals ensure software quality throughout development?</a:t>
            </a:r>
          </a:p>
          <a:p>
            <a:r>
              <a:rPr lang="en-US" altLang="zh-TW" dirty="0"/>
              <a:t>What are iteration and release practices of NZ software development professionals?</a:t>
            </a:r>
            <a:endParaRPr lang="zh-TW" altLang="en-US" dirty="0"/>
          </a:p>
        </p:txBody>
      </p:sp>
    </p:spTree>
    <p:extLst>
      <p:ext uri="{BB962C8B-B14F-4D97-AF65-F5344CB8AC3E}">
        <p14:creationId xmlns:p14="http://schemas.microsoft.com/office/powerpoint/2010/main" val="52081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1BB6-1309-4D7A-8E3C-5B1CB1A66E5B}"/>
              </a:ext>
            </a:extLst>
          </p:cNvPr>
          <p:cNvSpPr>
            <a:spLocks noGrp="1"/>
          </p:cNvSpPr>
          <p:nvPr>
            <p:ph type="title"/>
          </p:nvPr>
        </p:nvSpPr>
        <p:spPr/>
        <p:txBody>
          <a:bodyPr/>
          <a:lstStyle/>
          <a:p>
            <a:r>
              <a:rPr lang="en-US" altLang="zh-TW" dirty="0"/>
              <a:t>Methodological Characteristics</a:t>
            </a:r>
            <a:endParaRPr lang="zh-TW" altLang="en-US" dirty="0"/>
          </a:p>
        </p:txBody>
      </p:sp>
      <p:sp>
        <p:nvSpPr>
          <p:cNvPr id="3" name="內容版面配置區 2">
            <a:extLst>
              <a:ext uri="{FF2B5EF4-FFF2-40B4-BE49-F238E27FC236}">
                <a16:creationId xmlns:a16="http://schemas.microsoft.com/office/drawing/2014/main" id="{CA2ED2A4-B6D1-4277-88CC-AE6AB1CA1FEA}"/>
              </a:ext>
            </a:extLst>
          </p:cNvPr>
          <p:cNvSpPr>
            <a:spLocks noGrp="1"/>
          </p:cNvSpPr>
          <p:nvPr>
            <p:ph idx="1"/>
          </p:nvPr>
        </p:nvSpPr>
        <p:spPr/>
        <p:txBody>
          <a:bodyPr/>
          <a:lstStyle/>
          <a:p>
            <a:r>
              <a:rPr lang="en-US" altLang="zh-TW" dirty="0"/>
              <a:t>Type</a:t>
            </a:r>
          </a:p>
          <a:p>
            <a:pPr lvl="1"/>
            <a:r>
              <a:rPr lang="en-US" altLang="zh-CN" dirty="0"/>
              <a:t>Cross-sectional</a:t>
            </a:r>
            <a:endParaRPr lang="en-US" altLang="zh-TW" dirty="0"/>
          </a:p>
          <a:p>
            <a:r>
              <a:rPr lang="en-US" altLang="zh-TW" dirty="0"/>
              <a:t>Format</a:t>
            </a:r>
          </a:p>
          <a:p>
            <a:pPr lvl="1"/>
            <a:r>
              <a:rPr lang="en-US" altLang="zh-TW" dirty="0"/>
              <a:t>Self-administrated questionnaires(web based)</a:t>
            </a:r>
          </a:p>
          <a:p>
            <a:r>
              <a:rPr lang="en-US" altLang="zh-TW" dirty="0"/>
              <a:t>Response rate</a:t>
            </a:r>
          </a:p>
          <a:p>
            <a:pPr lvl="1"/>
            <a:r>
              <a:rPr lang="en-US" altLang="zh-TW" dirty="0"/>
              <a:t>received 101 complete responses</a:t>
            </a:r>
          </a:p>
        </p:txBody>
      </p:sp>
    </p:spTree>
    <p:extLst>
      <p:ext uri="{BB962C8B-B14F-4D97-AF65-F5344CB8AC3E}">
        <p14:creationId xmlns:p14="http://schemas.microsoft.com/office/powerpoint/2010/main" val="131551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3D1804-8FB0-495B-8667-02DF0EFA3DD6}"/>
              </a:ext>
            </a:extLst>
          </p:cNvPr>
          <p:cNvSpPr>
            <a:spLocks noGrp="1"/>
          </p:cNvSpPr>
          <p:nvPr>
            <p:ph type="title"/>
          </p:nvPr>
        </p:nvSpPr>
        <p:spPr/>
        <p:txBody>
          <a:bodyPr/>
          <a:lstStyle/>
          <a:p>
            <a:r>
              <a:rPr lang="en-US" altLang="zh-TW" dirty="0"/>
              <a:t>About Q</a:t>
            </a:r>
            <a:r>
              <a:rPr lang="en-US" altLang="zh-CN" dirty="0"/>
              <a:t>uestion</a:t>
            </a:r>
            <a:endParaRPr lang="zh-TW" altLang="en-US" dirty="0"/>
          </a:p>
        </p:txBody>
      </p:sp>
      <p:sp>
        <p:nvSpPr>
          <p:cNvPr id="3" name="內容版面配置區 2">
            <a:extLst>
              <a:ext uri="{FF2B5EF4-FFF2-40B4-BE49-F238E27FC236}">
                <a16:creationId xmlns:a16="http://schemas.microsoft.com/office/drawing/2014/main" id="{97B5E1E6-ADE1-47A5-B51D-9EEB1908557E}"/>
              </a:ext>
            </a:extLst>
          </p:cNvPr>
          <p:cNvSpPr>
            <a:spLocks noGrp="1"/>
          </p:cNvSpPr>
          <p:nvPr>
            <p:ph idx="1"/>
          </p:nvPr>
        </p:nvSpPr>
        <p:spPr/>
        <p:txBody>
          <a:bodyPr/>
          <a:lstStyle/>
          <a:p>
            <a:r>
              <a:rPr lang="en-US" altLang="zh-TW" dirty="0"/>
              <a:t>Q</a:t>
            </a:r>
            <a:r>
              <a:rPr lang="en-US" altLang="zh-CN" dirty="0"/>
              <a:t>uestion</a:t>
            </a:r>
            <a:r>
              <a:rPr lang="en-US" altLang="zh-TW" dirty="0"/>
              <a:t>s</a:t>
            </a:r>
          </a:p>
          <a:p>
            <a:pPr lvl="1"/>
            <a:r>
              <a:rPr lang="en-US" altLang="zh-TW" dirty="0"/>
              <a:t>21 closed questions with one open question in the end</a:t>
            </a:r>
          </a:p>
          <a:p>
            <a:r>
              <a:rPr lang="en-US" altLang="zh-TW" dirty="0"/>
              <a:t>T</a:t>
            </a:r>
            <a:r>
              <a:rPr lang="en-US" altLang="zh-CN" dirty="0"/>
              <a:t>ype of a</a:t>
            </a:r>
            <a:r>
              <a:rPr lang="en-US" altLang="zh-TW" dirty="0"/>
              <a:t>n</a:t>
            </a:r>
            <a:r>
              <a:rPr lang="en-US" altLang="zh-CN" dirty="0"/>
              <a:t>swer</a:t>
            </a:r>
            <a:endParaRPr lang="en-US" altLang="zh-TW" dirty="0"/>
          </a:p>
          <a:p>
            <a:pPr lvl="1"/>
            <a:r>
              <a:rPr lang="en-US" altLang="zh-TW" dirty="0"/>
              <a:t>Numeric values,  response categories, yes/no answers, ordinal scales</a:t>
            </a:r>
          </a:p>
          <a:p>
            <a:r>
              <a:rPr lang="en-US" altLang="zh-TW" dirty="0"/>
              <a:t>L</a:t>
            </a:r>
            <a:r>
              <a:rPr lang="en-US" altLang="zh-CN" dirty="0"/>
              <a:t>ength</a:t>
            </a:r>
            <a:endParaRPr lang="en-US" altLang="zh-TW" dirty="0"/>
          </a:p>
          <a:p>
            <a:pPr lvl="1"/>
            <a:r>
              <a:rPr lang="en-US" altLang="zh-TW" dirty="0"/>
              <a:t>Totally 22 questions</a:t>
            </a:r>
          </a:p>
        </p:txBody>
      </p:sp>
    </p:spTree>
    <p:extLst>
      <p:ext uri="{BB962C8B-B14F-4D97-AF65-F5344CB8AC3E}">
        <p14:creationId xmlns:p14="http://schemas.microsoft.com/office/powerpoint/2010/main" val="362560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75F58-8387-45E8-8A17-F27CC47E76F3}"/>
              </a:ext>
            </a:extLst>
          </p:cNvPr>
          <p:cNvSpPr>
            <a:spLocks noGrp="1"/>
          </p:cNvSpPr>
          <p:nvPr>
            <p:ph type="title"/>
          </p:nvPr>
        </p:nvSpPr>
        <p:spPr/>
        <p:txBody>
          <a:bodyPr/>
          <a:lstStyle/>
          <a:p>
            <a:r>
              <a:rPr lang="en-US" altLang="zh-TW" dirty="0"/>
              <a:t>Sample &amp; Study</a:t>
            </a:r>
            <a:endParaRPr lang="zh-TW" altLang="en-US" dirty="0"/>
          </a:p>
        </p:txBody>
      </p:sp>
      <p:sp>
        <p:nvSpPr>
          <p:cNvPr id="3" name="內容版面配置區 2">
            <a:extLst>
              <a:ext uri="{FF2B5EF4-FFF2-40B4-BE49-F238E27FC236}">
                <a16:creationId xmlns:a16="http://schemas.microsoft.com/office/drawing/2014/main" id="{00E588B4-CF46-4FF8-98FD-E651919FC760}"/>
              </a:ext>
            </a:extLst>
          </p:cNvPr>
          <p:cNvSpPr>
            <a:spLocks noGrp="1"/>
          </p:cNvSpPr>
          <p:nvPr>
            <p:ph idx="1"/>
          </p:nvPr>
        </p:nvSpPr>
        <p:spPr/>
        <p:txBody>
          <a:bodyPr/>
          <a:lstStyle/>
          <a:p>
            <a:r>
              <a:rPr lang="en-US" altLang="zh-TW" dirty="0"/>
              <a:t>Sampling</a:t>
            </a:r>
          </a:p>
          <a:p>
            <a:pPr lvl="1"/>
            <a:r>
              <a:rPr lang="en-US" altLang="zh-TW" dirty="0"/>
              <a:t>Cluster-base sampling</a:t>
            </a:r>
          </a:p>
          <a:p>
            <a:r>
              <a:rPr lang="en-US" altLang="zh-TW" dirty="0"/>
              <a:t>Study</a:t>
            </a:r>
          </a:p>
          <a:p>
            <a:pPr lvl="1"/>
            <a:r>
              <a:rPr lang="en-US" altLang="zh-TW" dirty="0"/>
              <a:t>Descriptive statistics and quantitative data analysis</a:t>
            </a:r>
          </a:p>
        </p:txBody>
      </p:sp>
    </p:spTree>
    <p:extLst>
      <p:ext uri="{BB962C8B-B14F-4D97-AF65-F5344CB8AC3E}">
        <p14:creationId xmlns:p14="http://schemas.microsoft.com/office/powerpoint/2010/main" val="5567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B421B4-E2F2-4CB1-8907-169288ED4665}"/>
              </a:ext>
            </a:extLst>
          </p:cNvPr>
          <p:cNvSpPr>
            <a:spLocks noGrp="1"/>
          </p:cNvSpPr>
          <p:nvPr>
            <p:ph type="title"/>
          </p:nvPr>
        </p:nvSpPr>
        <p:spPr/>
        <p:txBody>
          <a:bodyPr/>
          <a:lstStyle/>
          <a:p>
            <a:r>
              <a:rPr lang="en-US" altLang="zh-TW" dirty="0"/>
              <a:t>Validity</a:t>
            </a:r>
            <a:endParaRPr lang="zh-TW" altLang="en-US" dirty="0"/>
          </a:p>
        </p:txBody>
      </p:sp>
      <p:sp>
        <p:nvSpPr>
          <p:cNvPr id="3" name="內容版面配置區 2">
            <a:extLst>
              <a:ext uri="{FF2B5EF4-FFF2-40B4-BE49-F238E27FC236}">
                <a16:creationId xmlns:a16="http://schemas.microsoft.com/office/drawing/2014/main" id="{2AF42D36-AE26-4F42-AE57-0F1E3E156572}"/>
              </a:ext>
            </a:extLst>
          </p:cNvPr>
          <p:cNvSpPr>
            <a:spLocks noGrp="1"/>
          </p:cNvSpPr>
          <p:nvPr>
            <p:ph idx="1"/>
          </p:nvPr>
        </p:nvSpPr>
        <p:spPr>
          <a:xfrm>
            <a:off x="1371600" y="1684538"/>
            <a:ext cx="9601200" cy="4487662"/>
          </a:xfrm>
        </p:spPr>
        <p:txBody>
          <a:bodyPr>
            <a:normAutofit fontScale="77500" lnSpcReduction="20000"/>
          </a:bodyPr>
          <a:lstStyle/>
          <a:p>
            <a:r>
              <a:rPr lang="en-US" altLang="zh-TW" dirty="0"/>
              <a:t>Construct Validity</a:t>
            </a:r>
          </a:p>
          <a:p>
            <a:pPr lvl="1"/>
            <a:r>
              <a:rPr lang="en-US" altLang="zh-TW" dirty="0"/>
              <a:t>Regarding external validity, it is difficult to claim statistical generalizability of our findings, given that our sample included 101 respondents. We cannot claim that those who responded are representative of the entire software engineering industry in New Zealand. Given an approximate number of 27,000 software professionals in New Zealand (in technical and non-technical roles) , we surveyed a rather small subset. Also, many of the findings (a majority of them) are not statistically significant. More participants are needed to draw more statistically significant conclusions.</a:t>
            </a:r>
            <a:endParaRPr lang="zh-TW" altLang="en-US" dirty="0"/>
          </a:p>
          <a:p>
            <a:r>
              <a:rPr lang="en-US" altLang="zh-TW" dirty="0"/>
              <a:t>Internal Validity</a:t>
            </a:r>
          </a:p>
          <a:p>
            <a:pPr lvl="1"/>
            <a:r>
              <a:rPr lang="en-US" altLang="zh-TW" dirty="0"/>
              <a:t>Regarding internal validity, we tried to account for confounding factors that impact our results and causal relationships by conducting several statistical analyses. Also, by giving options to respondents, we did not need to determine what respondents might have meant by an answer.</a:t>
            </a:r>
          </a:p>
          <a:p>
            <a:r>
              <a:rPr lang="en-US" altLang="zh-TW" dirty="0"/>
              <a:t>External Validity</a:t>
            </a:r>
          </a:p>
          <a:p>
            <a:pPr lvl="1"/>
            <a:r>
              <a:rPr lang="en-US" altLang="zh-CN" dirty="0"/>
              <a:t>Regarding construct validity, the questionnaire might not provide enough details for our research questions. While interviews would have allowed more in-depth discussions and targeted questions about the use of practices……</a:t>
            </a:r>
          </a:p>
          <a:p>
            <a:pPr marL="530352" lvl="1" indent="0">
              <a:buNone/>
            </a:pPr>
            <a:r>
              <a:rPr lang="en-US" altLang="zh-CN" dirty="0"/>
              <a:t>	Also, it may have been possible that the questionnaire’s terminology was difficult to comprehend. 	Furthermore, respondents may have interpreted questions or answer options differently from the </a:t>
            </a:r>
          </a:p>
          <a:p>
            <a:pPr marL="530352" lvl="1" indent="0">
              <a:buNone/>
            </a:pPr>
            <a:r>
              <a:rPr lang="en-US" altLang="zh-CN" dirty="0"/>
              <a:t>	intended interpretation</a:t>
            </a:r>
            <a:endParaRPr lang="en-US" altLang="zh-TW" dirty="0"/>
          </a:p>
        </p:txBody>
      </p:sp>
    </p:spTree>
    <p:extLst>
      <p:ext uri="{BB962C8B-B14F-4D97-AF65-F5344CB8AC3E}">
        <p14:creationId xmlns:p14="http://schemas.microsoft.com/office/powerpoint/2010/main" val="343798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1E077C-E677-4EBB-9A37-C3FF725BF450}"/>
              </a:ext>
            </a:extLst>
          </p:cNvPr>
          <p:cNvSpPr>
            <a:spLocks noGrp="1"/>
          </p:cNvSpPr>
          <p:nvPr>
            <p:ph type="title"/>
          </p:nvPr>
        </p:nvSpPr>
        <p:spPr>
          <a:xfrm>
            <a:off x="-1" y="1301360"/>
            <a:ext cx="11014745" cy="2852737"/>
          </a:xfrm>
        </p:spPr>
        <p:txBody>
          <a:bodyPr>
            <a:noAutofit/>
          </a:bodyPr>
          <a:lstStyle/>
          <a:p>
            <a:r>
              <a:rPr lang="en-US" altLang="zh-TW" sz="5400" dirty="0" err="1"/>
              <a:t>similaritieS</a:t>
            </a:r>
            <a:endParaRPr lang="zh-TW" altLang="en-US" sz="5400" dirty="0"/>
          </a:p>
        </p:txBody>
      </p:sp>
      <p:sp>
        <p:nvSpPr>
          <p:cNvPr id="3" name="文本占位符 2">
            <a:extLst>
              <a:ext uri="{FF2B5EF4-FFF2-40B4-BE49-F238E27FC236}">
                <a16:creationId xmlns:a16="http://schemas.microsoft.com/office/drawing/2014/main" id="{DACF66BE-EF3F-4897-A6AF-16A8C175BA58}"/>
              </a:ext>
            </a:extLst>
          </p:cNvPr>
          <p:cNvSpPr>
            <a:spLocks noGrp="1"/>
          </p:cNvSpPr>
          <p:nvPr>
            <p:ph type="body" idx="1"/>
          </p:nvPr>
        </p:nvSpPr>
        <p:spPr/>
        <p:txBody>
          <a:bodyPr/>
          <a:lstStyle/>
          <a:p>
            <a:r>
              <a:rPr lang="en-US" dirty="0"/>
              <a:t>2 Papers Above</a:t>
            </a:r>
          </a:p>
        </p:txBody>
      </p:sp>
    </p:spTree>
    <p:extLst>
      <p:ext uri="{BB962C8B-B14F-4D97-AF65-F5344CB8AC3E}">
        <p14:creationId xmlns:p14="http://schemas.microsoft.com/office/powerpoint/2010/main" val="339100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75F58-8387-45E8-8A17-F27CC47E76F3}"/>
              </a:ext>
            </a:extLst>
          </p:cNvPr>
          <p:cNvSpPr>
            <a:spLocks noGrp="1"/>
          </p:cNvSpPr>
          <p:nvPr>
            <p:ph type="title"/>
          </p:nvPr>
        </p:nvSpPr>
        <p:spPr/>
        <p:txBody>
          <a:bodyPr/>
          <a:lstStyle/>
          <a:p>
            <a:r>
              <a:rPr lang="en-US" altLang="zh-TW" dirty="0"/>
              <a:t>Similarities</a:t>
            </a:r>
            <a:endParaRPr lang="zh-TW" altLang="en-US" dirty="0"/>
          </a:p>
        </p:txBody>
      </p:sp>
      <p:sp>
        <p:nvSpPr>
          <p:cNvPr id="3" name="內容版面配置區 2">
            <a:extLst>
              <a:ext uri="{FF2B5EF4-FFF2-40B4-BE49-F238E27FC236}">
                <a16:creationId xmlns:a16="http://schemas.microsoft.com/office/drawing/2014/main" id="{00E588B4-CF46-4FF8-98FD-E651919FC760}"/>
              </a:ext>
            </a:extLst>
          </p:cNvPr>
          <p:cNvSpPr>
            <a:spLocks noGrp="1"/>
          </p:cNvSpPr>
          <p:nvPr>
            <p:ph idx="1"/>
          </p:nvPr>
        </p:nvSpPr>
        <p:spPr>
          <a:xfrm>
            <a:off x="1371600" y="1558031"/>
            <a:ext cx="9601200" cy="4709604"/>
          </a:xfrm>
        </p:spPr>
        <p:txBody>
          <a:bodyPr>
            <a:normAutofit/>
          </a:bodyPr>
          <a:lstStyle/>
          <a:p>
            <a:r>
              <a:rPr lang="en-US" altLang="zh-TW" dirty="0"/>
              <a:t>Range</a:t>
            </a:r>
          </a:p>
          <a:p>
            <a:pPr lvl="1"/>
            <a:r>
              <a:rPr lang="en-US" altLang="zh-TW" dirty="0"/>
              <a:t>EASE:</a:t>
            </a:r>
            <a:r>
              <a:rPr lang="zh-CN" altLang="en-US" dirty="0"/>
              <a:t> </a:t>
            </a:r>
            <a:r>
              <a:rPr lang="en-US" altLang="zh-CN" dirty="0"/>
              <a:t> Switzerland; ESEM: New Zealand</a:t>
            </a:r>
          </a:p>
          <a:p>
            <a:pPr marL="530352" lvl="1" indent="0">
              <a:buNone/>
            </a:pPr>
            <a:r>
              <a:rPr lang="en-US" altLang="zh-TW" dirty="0"/>
              <a:t>	Both nationwide survey</a:t>
            </a:r>
          </a:p>
          <a:p>
            <a:r>
              <a:rPr lang="en-US" altLang="zh-TW" dirty="0"/>
              <a:t>Survey content about practices</a:t>
            </a:r>
          </a:p>
          <a:p>
            <a:pPr lvl="1"/>
            <a:r>
              <a:rPr lang="en-US" altLang="zh-TW" dirty="0"/>
              <a:t>Agile method mentioned in result</a:t>
            </a:r>
          </a:p>
          <a:p>
            <a:r>
              <a:rPr lang="en-US" altLang="zh-TW" dirty="0"/>
              <a:t>Validity</a:t>
            </a:r>
          </a:p>
          <a:p>
            <a:pPr lvl="1"/>
            <a:r>
              <a:rPr lang="en-US" altLang="zh-TW" dirty="0"/>
              <a:t>External: small sample amount compared with nationwide survey delivering</a:t>
            </a:r>
          </a:p>
          <a:p>
            <a:pPr lvl="1"/>
            <a:r>
              <a:rPr lang="en-US" altLang="zh-TW" dirty="0"/>
              <a:t>Construct: having problems in question setting that might affect result</a:t>
            </a:r>
          </a:p>
          <a:p>
            <a:r>
              <a:rPr lang="en-US" altLang="zh-TW" dirty="0"/>
              <a:t>Survey characteristics(all 5 papers)</a:t>
            </a:r>
          </a:p>
          <a:p>
            <a:pPr lvl="1"/>
            <a:r>
              <a:rPr lang="en-US" altLang="zh-TW" dirty="0"/>
              <a:t>Type: cross-sectional</a:t>
            </a:r>
          </a:p>
          <a:p>
            <a:pPr lvl="1"/>
            <a:r>
              <a:rPr lang="en-US" altLang="zh-TW" dirty="0"/>
              <a:t>Questions: closed mostly with few open questions</a:t>
            </a:r>
          </a:p>
          <a:p>
            <a:pPr lvl="1"/>
            <a:endParaRPr lang="en-US" altLang="zh-TW" dirty="0"/>
          </a:p>
          <a:p>
            <a:pPr lvl="1"/>
            <a:endParaRPr lang="en-US" altLang="zh-TW" dirty="0"/>
          </a:p>
          <a:p>
            <a:pPr marL="530352" lvl="1" indent="0">
              <a:buNone/>
            </a:pPr>
            <a:endParaRPr lang="en-US" altLang="zh-TW" dirty="0"/>
          </a:p>
        </p:txBody>
      </p:sp>
    </p:spTree>
    <p:extLst>
      <p:ext uri="{BB962C8B-B14F-4D97-AF65-F5344CB8AC3E}">
        <p14:creationId xmlns:p14="http://schemas.microsoft.com/office/powerpoint/2010/main" val="397815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B245EC-D10C-4F7F-AD42-7597FD6752D6}"/>
              </a:ext>
            </a:extLst>
          </p:cNvPr>
          <p:cNvSpPr>
            <a:spLocks noGrp="1"/>
          </p:cNvSpPr>
          <p:nvPr>
            <p:ph type="title"/>
          </p:nvPr>
        </p:nvSpPr>
        <p:spPr/>
        <p:txBody>
          <a:bodyPr/>
          <a:lstStyle/>
          <a:p>
            <a:r>
              <a:rPr lang="en-US" altLang="zh-CN" dirty="0"/>
              <a:t>Wrong Categorized</a:t>
            </a:r>
            <a:endParaRPr lang="zh-TW" altLang="en-US" dirty="0"/>
          </a:p>
        </p:txBody>
      </p:sp>
      <p:sp>
        <p:nvSpPr>
          <p:cNvPr id="3" name="文字版面配置區 2">
            <a:extLst>
              <a:ext uri="{FF2B5EF4-FFF2-40B4-BE49-F238E27FC236}">
                <a16:creationId xmlns:a16="http://schemas.microsoft.com/office/drawing/2014/main" id="{2EE70945-E7C6-4C73-B24B-2B1D2E24F67C}"/>
              </a:ext>
            </a:extLst>
          </p:cNvPr>
          <p:cNvSpPr>
            <a:spLocks noGrp="1"/>
          </p:cNvSpPr>
          <p:nvPr>
            <p:ph type="body" idx="1"/>
          </p:nvPr>
        </p:nvSpPr>
        <p:spPr/>
        <p:txBody>
          <a:bodyPr/>
          <a:lstStyle/>
          <a:p>
            <a:r>
              <a:rPr lang="en-US" altLang="zh-CN" dirty="0"/>
              <a:t>EASE, EMSE, ESEM</a:t>
            </a:r>
            <a:endParaRPr lang="zh-TW" altLang="en-US" dirty="0"/>
          </a:p>
        </p:txBody>
      </p:sp>
    </p:spTree>
    <p:extLst>
      <p:ext uri="{BB962C8B-B14F-4D97-AF65-F5344CB8AC3E}">
        <p14:creationId xmlns:p14="http://schemas.microsoft.com/office/powerpoint/2010/main" val="299554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FA4AB0A-E284-4F7D-B619-76AA355FB453}"/>
              </a:ext>
            </a:extLst>
          </p:cNvPr>
          <p:cNvSpPr>
            <a:spLocks noGrp="1"/>
          </p:cNvSpPr>
          <p:nvPr>
            <p:ph type="ctrTitle"/>
          </p:nvPr>
        </p:nvSpPr>
        <p:spPr/>
        <p:txBody>
          <a:bodyPr/>
          <a:lstStyle/>
          <a:p>
            <a:r>
              <a:rPr lang="en-US" altLang="zh-TW" dirty="0"/>
              <a:t>THANK YOU</a:t>
            </a:r>
            <a:endParaRPr lang="zh-TW" altLang="en-US" dirty="0"/>
          </a:p>
        </p:txBody>
      </p:sp>
    </p:spTree>
    <p:extLst>
      <p:ext uri="{BB962C8B-B14F-4D97-AF65-F5344CB8AC3E}">
        <p14:creationId xmlns:p14="http://schemas.microsoft.com/office/powerpoint/2010/main" val="192159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8D469-604F-4788-A4ED-7884135AF417}"/>
              </a:ext>
            </a:extLst>
          </p:cNvPr>
          <p:cNvSpPr>
            <a:spLocks noGrp="1"/>
          </p:cNvSpPr>
          <p:nvPr>
            <p:ph type="title"/>
          </p:nvPr>
        </p:nvSpPr>
        <p:spPr/>
        <p:txBody>
          <a:bodyPr/>
          <a:lstStyle/>
          <a:p>
            <a:r>
              <a:rPr lang="en-US" altLang="zh-CN" dirty="0"/>
              <a:t>ESEM</a:t>
            </a:r>
            <a:endParaRPr lang="zh-TW" altLang="en-US" dirty="0"/>
          </a:p>
        </p:txBody>
      </p:sp>
      <p:sp>
        <p:nvSpPr>
          <p:cNvPr id="3" name="內容版面配置區 2">
            <a:extLst>
              <a:ext uri="{FF2B5EF4-FFF2-40B4-BE49-F238E27FC236}">
                <a16:creationId xmlns:a16="http://schemas.microsoft.com/office/drawing/2014/main" id="{3CE066DE-8D21-44EA-B0E4-402C0371D854}"/>
              </a:ext>
            </a:extLst>
          </p:cNvPr>
          <p:cNvSpPr>
            <a:spLocks noGrp="1"/>
          </p:cNvSpPr>
          <p:nvPr>
            <p:ph idx="1"/>
          </p:nvPr>
        </p:nvSpPr>
        <p:spPr/>
        <p:txBody>
          <a:bodyPr>
            <a:normAutofit lnSpcReduction="10000"/>
          </a:bodyPr>
          <a:lstStyle/>
          <a:p>
            <a:r>
              <a:rPr lang="en-US" altLang="zh-TW" dirty="0"/>
              <a:t>Software analytics in continuous delivery: a case study on success factors</a:t>
            </a:r>
          </a:p>
          <a:p>
            <a:pPr lvl="1"/>
            <a:r>
              <a:rPr lang="en-US" altLang="zh-CN" dirty="0"/>
              <a:t>Case study</a:t>
            </a:r>
          </a:p>
          <a:p>
            <a:pPr lvl="1"/>
            <a:endParaRPr lang="en-US" altLang="zh-CN" dirty="0"/>
          </a:p>
          <a:p>
            <a:r>
              <a:rPr lang="en-US" altLang="zh-TW" dirty="0"/>
              <a:t>Relationship between Geographical Location and Evaluation of Developer Contributions in GitHub</a:t>
            </a:r>
          </a:p>
          <a:p>
            <a:pPr lvl="1"/>
            <a:r>
              <a:rPr lang="en-US" altLang="zh-CN" dirty="0"/>
              <a:t>Case study</a:t>
            </a:r>
          </a:p>
          <a:p>
            <a:pPr lvl="1"/>
            <a:endParaRPr lang="en-US" altLang="zh-CN" dirty="0"/>
          </a:p>
          <a:p>
            <a:r>
              <a:rPr lang="en-US" altLang="zh-TW" dirty="0"/>
              <a:t>Building a Collaborative Culture: A Grounded Theory of Well Succeeded DevOps Adoption in Practice</a:t>
            </a:r>
          </a:p>
          <a:p>
            <a:pPr lvl="1"/>
            <a:r>
              <a:rPr lang="en-US" altLang="zh-CN" dirty="0"/>
              <a:t>Case study</a:t>
            </a:r>
          </a:p>
          <a:p>
            <a:pPr lvl="1"/>
            <a:endParaRPr lang="en-US" altLang="zh-CN" dirty="0"/>
          </a:p>
          <a:p>
            <a:pPr marL="530352" lvl="1" indent="0">
              <a:buNone/>
            </a:pPr>
            <a:endParaRPr lang="en-US" altLang="zh-CN" dirty="0"/>
          </a:p>
          <a:p>
            <a:pPr marL="530352" lvl="1" indent="0">
              <a:buNone/>
            </a:pPr>
            <a:endParaRPr lang="en-US" altLang="zh-TW" dirty="0"/>
          </a:p>
        </p:txBody>
      </p:sp>
    </p:spTree>
    <p:extLst>
      <p:ext uri="{BB962C8B-B14F-4D97-AF65-F5344CB8AC3E}">
        <p14:creationId xmlns:p14="http://schemas.microsoft.com/office/powerpoint/2010/main" val="142772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01E077C-E677-4EBB-9A37-C3FF725BF450}"/>
              </a:ext>
            </a:extLst>
          </p:cNvPr>
          <p:cNvSpPr>
            <a:spLocks noGrp="1"/>
          </p:cNvSpPr>
          <p:nvPr>
            <p:ph type="title"/>
          </p:nvPr>
        </p:nvSpPr>
        <p:spPr>
          <a:xfrm>
            <a:off x="1" y="1301360"/>
            <a:ext cx="11023134" cy="2852737"/>
          </a:xfrm>
        </p:spPr>
        <p:txBody>
          <a:bodyPr>
            <a:normAutofit fontScale="90000"/>
          </a:bodyPr>
          <a:lstStyle/>
          <a:p>
            <a:r>
              <a:rPr lang="en-US" altLang="zh-TW" dirty="0"/>
              <a:t>Satisfaction, Practices, and Influences in Agile Software Development</a:t>
            </a:r>
            <a:endParaRPr lang="zh-TW" altLang="en-US" dirty="0"/>
          </a:p>
        </p:txBody>
      </p:sp>
      <p:sp>
        <p:nvSpPr>
          <p:cNvPr id="5" name="文字版面配置區 4">
            <a:extLst>
              <a:ext uri="{FF2B5EF4-FFF2-40B4-BE49-F238E27FC236}">
                <a16:creationId xmlns:a16="http://schemas.microsoft.com/office/drawing/2014/main" id="{1D16E4D2-6115-4163-8EED-FF64DF32320B}"/>
              </a:ext>
            </a:extLst>
          </p:cNvPr>
          <p:cNvSpPr>
            <a:spLocks noGrp="1"/>
          </p:cNvSpPr>
          <p:nvPr>
            <p:ph type="body" idx="1"/>
          </p:nvPr>
        </p:nvSpPr>
        <p:spPr/>
        <p:txBody>
          <a:bodyPr>
            <a:normAutofit fontScale="92500" lnSpcReduction="10000"/>
          </a:bodyPr>
          <a:lstStyle/>
          <a:p>
            <a:r>
              <a:rPr lang="en-US" altLang="zh-TW" dirty="0"/>
              <a:t>EASE</a:t>
            </a:r>
          </a:p>
          <a:p>
            <a:r>
              <a:rPr lang="en-US" altLang="zh-TW" dirty="0"/>
              <a:t>Martin Kropp, Andreas Meier, Craig </a:t>
            </a:r>
            <a:r>
              <a:rPr lang="en-US" altLang="zh-TW" dirty="0" err="1"/>
              <a:t>Anslow</a:t>
            </a:r>
            <a:r>
              <a:rPr lang="en-US" altLang="zh-TW" dirty="0"/>
              <a:t>, and Robert Biddle</a:t>
            </a:r>
          </a:p>
          <a:p>
            <a:r>
              <a:rPr lang="it-IT" altLang="zh-TW" dirty="0"/>
              <a:t>10.1145/3210459.3210470</a:t>
            </a:r>
            <a:endParaRPr lang="zh-TW" altLang="en-US" dirty="0"/>
          </a:p>
        </p:txBody>
      </p:sp>
    </p:spTree>
    <p:extLst>
      <p:ext uri="{BB962C8B-B14F-4D97-AF65-F5344CB8AC3E}">
        <p14:creationId xmlns:p14="http://schemas.microsoft.com/office/powerpoint/2010/main" val="40212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0E35D93-D108-428C-B303-20774F88638C}"/>
              </a:ext>
            </a:extLst>
          </p:cNvPr>
          <p:cNvSpPr>
            <a:spLocks noGrp="1"/>
          </p:cNvSpPr>
          <p:nvPr>
            <p:ph type="title"/>
          </p:nvPr>
        </p:nvSpPr>
        <p:spPr/>
        <p:txBody>
          <a:bodyPr/>
          <a:lstStyle/>
          <a:p>
            <a:r>
              <a:rPr lang="en-US" altLang="zh-TW" dirty="0"/>
              <a:t>Abstract</a:t>
            </a:r>
            <a:endParaRPr lang="zh-TW" altLang="en-US" dirty="0"/>
          </a:p>
        </p:txBody>
      </p:sp>
      <p:sp>
        <p:nvSpPr>
          <p:cNvPr id="5" name="內容版面配置區 4">
            <a:extLst>
              <a:ext uri="{FF2B5EF4-FFF2-40B4-BE49-F238E27FC236}">
                <a16:creationId xmlns:a16="http://schemas.microsoft.com/office/drawing/2014/main" id="{C9B754B4-518A-4AF0-8C80-84ADAA1938D8}"/>
              </a:ext>
            </a:extLst>
          </p:cNvPr>
          <p:cNvSpPr>
            <a:spLocks noGrp="1"/>
          </p:cNvSpPr>
          <p:nvPr>
            <p:ph idx="1"/>
          </p:nvPr>
        </p:nvSpPr>
        <p:spPr>
          <a:xfrm>
            <a:off x="1371600" y="1868750"/>
            <a:ext cx="9601200" cy="4572000"/>
          </a:xfrm>
        </p:spPr>
        <p:txBody>
          <a:bodyPr>
            <a:normAutofit/>
          </a:bodyPr>
          <a:lstStyle/>
          <a:p>
            <a:r>
              <a:rPr lang="en-US" altLang="zh-TW" dirty="0"/>
              <a:t>Objective</a:t>
            </a:r>
          </a:p>
          <a:p>
            <a:pPr lvl="1"/>
            <a:r>
              <a:rPr lang="en-US" altLang="zh-TW" dirty="0"/>
              <a:t>We wanted to find out if satisfaction depends</a:t>
            </a:r>
            <a:r>
              <a:rPr lang="en-US" altLang="zh-CN" dirty="0"/>
              <a:t>……</a:t>
            </a:r>
            <a:endParaRPr lang="en-US" altLang="zh-TW" dirty="0"/>
          </a:p>
          <a:p>
            <a:r>
              <a:rPr lang="en-US" altLang="zh-TW" dirty="0"/>
              <a:t>Method</a:t>
            </a:r>
          </a:p>
          <a:p>
            <a:pPr lvl="1"/>
            <a:r>
              <a:rPr lang="en-US" altLang="zh-TW" dirty="0"/>
              <a:t>In this paper we address the topic of satisfaction by in-depth analysis of the results of a nationwide survey about software development in Switzerland.</a:t>
            </a:r>
          </a:p>
          <a:p>
            <a:r>
              <a:rPr lang="en-US" altLang="zh-TW" dirty="0"/>
              <a:t>Result</a:t>
            </a:r>
          </a:p>
          <a:p>
            <a:pPr lvl="1"/>
            <a:r>
              <a:rPr lang="en-US" altLang="zh-TW" dirty="0"/>
              <a:t>We found that higher satisfaction is reported more by those using Agile development than with plan-driven processes.</a:t>
            </a:r>
          </a:p>
          <a:p>
            <a:r>
              <a:rPr lang="en-US" altLang="zh-TW" dirty="0"/>
              <a:t>Conclusion</a:t>
            </a:r>
          </a:p>
          <a:p>
            <a:pPr lvl="1"/>
            <a:r>
              <a:rPr lang="en-US" altLang="zh-TW" dirty="0"/>
              <a:t>Our results in this analysis are principally descriptive, but we think they can be a relevant contribution to understand the challenges for everyone involved in Agile development, and can help in the transformation to Agile.</a:t>
            </a:r>
            <a:endParaRPr lang="zh-TW" altLang="en-US" dirty="0"/>
          </a:p>
        </p:txBody>
      </p:sp>
    </p:spTree>
    <p:extLst>
      <p:ext uri="{BB962C8B-B14F-4D97-AF65-F5344CB8AC3E}">
        <p14:creationId xmlns:p14="http://schemas.microsoft.com/office/powerpoint/2010/main" val="611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C371F4-3423-4BEB-89E5-9C5C4B09815B}"/>
              </a:ext>
            </a:extLst>
          </p:cNvPr>
          <p:cNvSpPr>
            <a:spLocks noGrp="1"/>
          </p:cNvSpPr>
          <p:nvPr>
            <p:ph type="title"/>
          </p:nvPr>
        </p:nvSpPr>
        <p:spPr/>
        <p:txBody>
          <a:bodyPr/>
          <a:lstStyle/>
          <a:p>
            <a:r>
              <a:rPr lang="en-US" altLang="zh-TW" dirty="0"/>
              <a:t>Research Question</a:t>
            </a:r>
            <a:endParaRPr lang="zh-TW" altLang="en-US" dirty="0"/>
          </a:p>
        </p:txBody>
      </p:sp>
      <p:sp>
        <p:nvSpPr>
          <p:cNvPr id="3" name="內容版面配置區 2">
            <a:extLst>
              <a:ext uri="{FF2B5EF4-FFF2-40B4-BE49-F238E27FC236}">
                <a16:creationId xmlns:a16="http://schemas.microsoft.com/office/drawing/2014/main" id="{861FC762-F6E6-4109-AB20-079D0738258C}"/>
              </a:ext>
            </a:extLst>
          </p:cNvPr>
          <p:cNvSpPr>
            <a:spLocks noGrp="1"/>
          </p:cNvSpPr>
          <p:nvPr>
            <p:ph idx="1"/>
          </p:nvPr>
        </p:nvSpPr>
        <p:spPr/>
        <p:txBody>
          <a:bodyPr/>
          <a:lstStyle/>
          <a:p>
            <a:r>
              <a:rPr lang="en-US" altLang="zh-TW" dirty="0"/>
              <a:t>How does the applied software development method influence satisfaction of the team?</a:t>
            </a:r>
          </a:p>
          <a:p>
            <a:r>
              <a:rPr lang="en-US" altLang="zh-TW" dirty="0"/>
              <a:t>How does satisfaction correlate to the applied practices?</a:t>
            </a:r>
          </a:p>
          <a:p>
            <a:r>
              <a:rPr lang="en-US" altLang="zh-TW" dirty="0"/>
              <a:t>Does satisfaction depend on the influences achieved with the development method?</a:t>
            </a:r>
            <a:endParaRPr lang="zh-TW" altLang="en-US" dirty="0"/>
          </a:p>
        </p:txBody>
      </p:sp>
    </p:spTree>
    <p:extLst>
      <p:ext uri="{BB962C8B-B14F-4D97-AF65-F5344CB8AC3E}">
        <p14:creationId xmlns:p14="http://schemas.microsoft.com/office/powerpoint/2010/main" val="352922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1BB6-1309-4D7A-8E3C-5B1CB1A66E5B}"/>
              </a:ext>
            </a:extLst>
          </p:cNvPr>
          <p:cNvSpPr>
            <a:spLocks noGrp="1"/>
          </p:cNvSpPr>
          <p:nvPr>
            <p:ph type="title"/>
          </p:nvPr>
        </p:nvSpPr>
        <p:spPr/>
        <p:txBody>
          <a:bodyPr/>
          <a:lstStyle/>
          <a:p>
            <a:r>
              <a:rPr lang="en-US" altLang="zh-TW" dirty="0"/>
              <a:t>Methodological Characteristics</a:t>
            </a:r>
            <a:endParaRPr lang="zh-TW" altLang="en-US" dirty="0"/>
          </a:p>
        </p:txBody>
      </p:sp>
      <p:sp>
        <p:nvSpPr>
          <p:cNvPr id="3" name="內容版面配置區 2">
            <a:extLst>
              <a:ext uri="{FF2B5EF4-FFF2-40B4-BE49-F238E27FC236}">
                <a16:creationId xmlns:a16="http://schemas.microsoft.com/office/drawing/2014/main" id="{CA2ED2A4-B6D1-4277-88CC-AE6AB1CA1FEA}"/>
              </a:ext>
            </a:extLst>
          </p:cNvPr>
          <p:cNvSpPr>
            <a:spLocks noGrp="1"/>
          </p:cNvSpPr>
          <p:nvPr>
            <p:ph idx="1"/>
          </p:nvPr>
        </p:nvSpPr>
        <p:spPr/>
        <p:txBody>
          <a:bodyPr/>
          <a:lstStyle/>
          <a:p>
            <a:r>
              <a:rPr lang="en-US" altLang="zh-TW" dirty="0"/>
              <a:t>Type</a:t>
            </a:r>
          </a:p>
          <a:p>
            <a:pPr lvl="1"/>
            <a:r>
              <a:rPr lang="en-US" altLang="zh-CN" dirty="0"/>
              <a:t>Cross-sectional</a:t>
            </a:r>
            <a:endParaRPr lang="en-US" altLang="zh-TW" dirty="0"/>
          </a:p>
          <a:p>
            <a:r>
              <a:rPr lang="en-US" altLang="zh-TW" dirty="0"/>
              <a:t>Format</a:t>
            </a:r>
          </a:p>
          <a:p>
            <a:pPr lvl="1"/>
            <a:r>
              <a:rPr lang="en-US" altLang="zh-TW" dirty="0"/>
              <a:t>Self-administrated questionnaires(email)</a:t>
            </a:r>
          </a:p>
          <a:p>
            <a:r>
              <a:rPr lang="en-US" altLang="zh-TW" dirty="0"/>
              <a:t>Response rate</a:t>
            </a:r>
          </a:p>
          <a:p>
            <a:pPr lvl="1"/>
            <a:r>
              <a:rPr lang="en-US" altLang="zh-TW" dirty="0"/>
              <a:t>142 companies and 185 IT professionals filled out the complete survey.</a:t>
            </a:r>
          </a:p>
          <a:p>
            <a:pPr lvl="1"/>
            <a:r>
              <a:rPr lang="en-US" altLang="zh-TW" dirty="0"/>
              <a:t>Response rate: 18.16% 62.00% &amp; Completion rate: 10.15% 31.19%</a:t>
            </a:r>
          </a:p>
          <a:p>
            <a:pPr marL="530352" lvl="1" indent="0">
              <a:buNone/>
            </a:pPr>
            <a:r>
              <a:rPr lang="en-US" altLang="zh-TW" dirty="0"/>
              <a:t>	 (for company survey and anonymous survey)</a:t>
            </a:r>
          </a:p>
        </p:txBody>
      </p:sp>
    </p:spTree>
    <p:extLst>
      <p:ext uri="{BB962C8B-B14F-4D97-AF65-F5344CB8AC3E}">
        <p14:creationId xmlns:p14="http://schemas.microsoft.com/office/powerpoint/2010/main" val="302928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3D1804-8FB0-495B-8667-02DF0EFA3DD6}"/>
              </a:ext>
            </a:extLst>
          </p:cNvPr>
          <p:cNvSpPr>
            <a:spLocks noGrp="1"/>
          </p:cNvSpPr>
          <p:nvPr>
            <p:ph type="title"/>
          </p:nvPr>
        </p:nvSpPr>
        <p:spPr/>
        <p:txBody>
          <a:bodyPr/>
          <a:lstStyle/>
          <a:p>
            <a:r>
              <a:rPr lang="en-US" altLang="zh-TW" dirty="0"/>
              <a:t>About Q</a:t>
            </a:r>
            <a:r>
              <a:rPr lang="en-US" altLang="zh-CN" dirty="0"/>
              <a:t>uestion</a:t>
            </a:r>
            <a:endParaRPr lang="zh-TW" altLang="en-US" dirty="0"/>
          </a:p>
        </p:txBody>
      </p:sp>
      <p:sp>
        <p:nvSpPr>
          <p:cNvPr id="3" name="內容版面配置區 2">
            <a:extLst>
              <a:ext uri="{FF2B5EF4-FFF2-40B4-BE49-F238E27FC236}">
                <a16:creationId xmlns:a16="http://schemas.microsoft.com/office/drawing/2014/main" id="{97B5E1E6-ADE1-47A5-B51D-9EEB1908557E}"/>
              </a:ext>
            </a:extLst>
          </p:cNvPr>
          <p:cNvSpPr>
            <a:spLocks noGrp="1"/>
          </p:cNvSpPr>
          <p:nvPr>
            <p:ph idx="1"/>
          </p:nvPr>
        </p:nvSpPr>
        <p:spPr/>
        <p:txBody>
          <a:bodyPr/>
          <a:lstStyle/>
          <a:p>
            <a:r>
              <a:rPr lang="en-US" altLang="zh-TW" dirty="0"/>
              <a:t>Q</a:t>
            </a:r>
            <a:r>
              <a:rPr lang="en-US" altLang="zh-CN" dirty="0"/>
              <a:t>uestion</a:t>
            </a:r>
            <a:r>
              <a:rPr lang="en-US" altLang="zh-TW" dirty="0"/>
              <a:t>s</a:t>
            </a:r>
          </a:p>
          <a:p>
            <a:pPr lvl="1"/>
            <a:r>
              <a:rPr lang="en-US" altLang="zh-TW" dirty="0"/>
              <a:t>Closed questions with few open questions</a:t>
            </a:r>
          </a:p>
          <a:p>
            <a:r>
              <a:rPr lang="en-US" altLang="zh-TW" dirty="0"/>
              <a:t>T</a:t>
            </a:r>
            <a:r>
              <a:rPr lang="en-US" altLang="zh-CN" dirty="0"/>
              <a:t>ype of a</a:t>
            </a:r>
            <a:r>
              <a:rPr lang="en-US" altLang="zh-TW" dirty="0"/>
              <a:t>n</a:t>
            </a:r>
            <a:r>
              <a:rPr lang="en-US" altLang="zh-CN" dirty="0"/>
              <a:t>swer</a:t>
            </a:r>
            <a:endParaRPr lang="en-US" altLang="zh-TW" dirty="0"/>
          </a:p>
          <a:p>
            <a:pPr lvl="1"/>
            <a:r>
              <a:rPr lang="en-US" altLang="zh-TW" dirty="0"/>
              <a:t>Yes/no answers + textual answer + numeric values</a:t>
            </a:r>
          </a:p>
          <a:p>
            <a:r>
              <a:rPr lang="en-US" altLang="zh-TW" dirty="0"/>
              <a:t>L</a:t>
            </a:r>
            <a:r>
              <a:rPr lang="en-US" altLang="zh-CN" dirty="0"/>
              <a:t>ength</a:t>
            </a:r>
            <a:endParaRPr lang="en-US" altLang="zh-TW" dirty="0"/>
          </a:p>
          <a:p>
            <a:pPr lvl="1"/>
            <a:r>
              <a:rPr lang="en-US" altLang="zh-TW" dirty="0"/>
              <a:t>Not mention</a:t>
            </a:r>
          </a:p>
        </p:txBody>
      </p:sp>
    </p:spTree>
    <p:extLst>
      <p:ext uri="{BB962C8B-B14F-4D97-AF65-F5344CB8AC3E}">
        <p14:creationId xmlns:p14="http://schemas.microsoft.com/office/powerpoint/2010/main" val="211270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75F58-8387-45E8-8A17-F27CC47E76F3}"/>
              </a:ext>
            </a:extLst>
          </p:cNvPr>
          <p:cNvSpPr>
            <a:spLocks noGrp="1"/>
          </p:cNvSpPr>
          <p:nvPr>
            <p:ph type="title"/>
          </p:nvPr>
        </p:nvSpPr>
        <p:spPr/>
        <p:txBody>
          <a:bodyPr/>
          <a:lstStyle/>
          <a:p>
            <a:r>
              <a:rPr lang="en-US" altLang="zh-TW" dirty="0"/>
              <a:t>Sample &amp; Study</a:t>
            </a:r>
            <a:endParaRPr lang="zh-TW" altLang="en-US" dirty="0"/>
          </a:p>
        </p:txBody>
      </p:sp>
      <p:sp>
        <p:nvSpPr>
          <p:cNvPr id="3" name="內容版面配置區 2">
            <a:extLst>
              <a:ext uri="{FF2B5EF4-FFF2-40B4-BE49-F238E27FC236}">
                <a16:creationId xmlns:a16="http://schemas.microsoft.com/office/drawing/2014/main" id="{00E588B4-CF46-4FF8-98FD-E651919FC760}"/>
              </a:ext>
            </a:extLst>
          </p:cNvPr>
          <p:cNvSpPr>
            <a:spLocks noGrp="1"/>
          </p:cNvSpPr>
          <p:nvPr>
            <p:ph idx="1"/>
          </p:nvPr>
        </p:nvSpPr>
        <p:spPr/>
        <p:txBody>
          <a:bodyPr/>
          <a:lstStyle/>
          <a:p>
            <a:r>
              <a:rPr lang="en-US" altLang="zh-TW" dirty="0"/>
              <a:t>Sampling</a:t>
            </a:r>
          </a:p>
          <a:p>
            <a:pPr lvl="1"/>
            <a:r>
              <a:rPr lang="en-US" altLang="zh-TW" dirty="0"/>
              <a:t>Cluster-base sampling</a:t>
            </a:r>
          </a:p>
          <a:p>
            <a:r>
              <a:rPr lang="en-US" altLang="zh-TW" dirty="0"/>
              <a:t>Study</a:t>
            </a:r>
          </a:p>
          <a:p>
            <a:pPr lvl="1"/>
            <a:r>
              <a:rPr lang="en-US" altLang="zh-TW" dirty="0"/>
              <a:t>Quantitative + qualitative</a:t>
            </a:r>
          </a:p>
        </p:txBody>
      </p:sp>
    </p:spTree>
    <p:extLst>
      <p:ext uri="{BB962C8B-B14F-4D97-AF65-F5344CB8AC3E}">
        <p14:creationId xmlns:p14="http://schemas.microsoft.com/office/powerpoint/2010/main" val="4201004762"/>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897</TotalTime>
  <Words>1031</Words>
  <Application>Microsoft Office PowerPoint</Application>
  <PresentationFormat>宽屏</PresentationFormat>
  <Paragraphs>127</Paragraphs>
  <Slides>20</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20</vt:i4>
      </vt:variant>
    </vt:vector>
  </HeadingPairs>
  <TitlesOfParts>
    <vt:vector size="22" baseType="lpstr">
      <vt:lpstr>Franklin Gothic Book</vt:lpstr>
      <vt:lpstr>裁剪</vt:lpstr>
      <vt:lpstr>SURVEY Analysis</vt:lpstr>
      <vt:lpstr>Wrong Categorized</vt:lpstr>
      <vt:lpstr>ESEM</vt:lpstr>
      <vt:lpstr>Satisfaction, Practices, and Influences in Agile Software Development</vt:lpstr>
      <vt:lpstr>Abstract</vt:lpstr>
      <vt:lpstr>Research Question</vt:lpstr>
      <vt:lpstr>Methodological Characteristics</vt:lpstr>
      <vt:lpstr>About Question</vt:lpstr>
      <vt:lpstr>Sample &amp; Study</vt:lpstr>
      <vt:lpstr>Validity</vt:lpstr>
      <vt:lpstr> Development Processes and Practices in a Small but Growing Software Industry  – a Practitioner Survey in New Zealand</vt:lpstr>
      <vt:lpstr>Abstract</vt:lpstr>
      <vt:lpstr>Research Question</vt:lpstr>
      <vt:lpstr>Methodological Characteristics</vt:lpstr>
      <vt:lpstr>About Question</vt:lpstr>
      <vt:lpstr>Sample &amp; Study</vt:lpstr>
      <vt:lpstr>Validity</vt:lpstr>
      <vt:lpstr>similaritieS</vt:lpstr>
      <vt:lpstr>Similarities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育麟 劉</dc:creator>
  <cp:lastModifiedBy>李 ys</cp:lastModifiedBy>
  <cp:revision>88</cp:revision>
  <dcterms:created xsi:type="dcterms:W3CDTF">2021-06-06T11:59:13Z</dcterms:created>
  <dcterms:modified xsi:type="dcterms:W3CDTF">2021-06-23T14:29:29Z</dcterms:modified>
</cp:coreProperties>
</file>