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195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0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6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0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1637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1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5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08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1302E-EB6A-4053-A3BB-F74D69476762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683EEC-BAA5-454C-AE72-4EF4957FA9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61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003AF-3A2F-4251-AFC6-A8BB5809E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IRBL</a:t>
            </a:r>
            <a:r>
              <a:rPr lang="zh-CN" altLang="en-US" dirty="0"/>
              <a:t>项目简介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2EF8DB-B63F-43BA-99F7-EEC160296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IRBL</a:t>
            </a:r>
            <a:r>
              <a:rPr lang="zh-CN" altLang="en-US"/>
              <a:t>小组</a:t>
            </a:r>
            <a:endParaRPr lang="en-US" altLang="zh-CN"/>
          </a:p>
          <a:p>
            <a:r>
              <a:rPr lang="en-US" altLang="zh-CN" b="0" i="0">
                <a:solidFill>
                  <a:srgbClr val="2E2E2E"/>
                </a:solidFill>
                <a:effectLst/>
                <a:latin typeface="-apple-system"/>
              </a:rPr>
              <a:t>181250010</a:t>
            </a:r>
            <a:r>
              <a:rPr lang="zh-CN" altLang="en-US" b="0" i="0">
                <a:solidFill>
                  <a:srgbClr val="2E2E2E"/>
                </a:solidFill>
                <a:effectLst/>
                <a:latin typeface="-apple-system"/>
              </a:rPr>
              <a:t>陈泔錞 </a:t>
            </a:r>
            <a:r>
              <a:rPr lang="en-US" altLang="zh-CN" b="0" i="0">
                <a:solidFill>
                  <a:srgbClr val="2E2E2E"/>
                </a:solidFill>
                <a:effectLst/>
                <a:latin typeface="-apple-system"/>
              </a:rPr>
              <a:t>181250011</a:t>
            </a:r>
            <a:r>
              <a:rPr lang="zh-CN" altLang="en-US" b="0" i="0">
                <a:solidFill>
                  <a:srgbClr val="2E2E2E"/>
                </a:solidFill>
                <a:effectLst/>
                <a:latin typeface="-apple-system"/>
              </a:rPr>
              <a:t>陈俊杰 </a:t>
            </a:r>
            <a:endParaRPr lang="en-US" altLang="zh-CN" b="0" i="0">
              <a:solidFill>
                <a:srgbClr val="2E2E2E"/>
              </a:solidFill>
              <a:effectLst/>
              <a:latin typeface="-apple-system"/>
            </a:endParaRPr>
          </a:p>
          <a:p>
            <a:r>
              <a:rPr lang="en-US" altLang="zh-CN" b="0" i="0">
                <a:solidFill>
                  <a:srgbClr val="2E2E2E"/>
                </a:solidFill>
                <a:effectLst/>
                <a:latin typeface="-apple-system"/>
              </a:rPr>
              <a:t>181250031</a:t>
            </a:r>
            <a:r>
              <a:rPr lang="zh-CN" altLang="en-US" b="0" i="0">
                <a:solidFill>
                  <a:srgbClr val="2E2E2E"/>
                </a:solidFill>
                <a:effectLst/>
                <a:latin typeface="-apple-system"/>
              </a:rPr>
              <a:t>冯鑫泽 </a:t>
            </a:r>
            <a:r>
              <a:rPr lang="en-US" altLang="zh-CN" b="0" i="0">
                <a:solidFill>
                  <a:srgbClr val="2E2E2E"/>
                </a:solidFill>
                <a:effectLst/>
                <a:latin typeface="-apple-system"/>
              </a:rPr>
              <a:t>181250090</a:t>
            </a:r>
            <a:r>
              <a:rPr lang="zh-CN" altLang="en-US" b="0" i="0">
                <a:solidFill>
                  <a:srgbClr val="2E2E2E"/>
                </a:solidFill>
                <a:effectLst/>
                <a:latin typeface="-apple-system"/>
              </a:rPr>
              <a:t>刘育麟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6574A86-1899-455F-8ACF-FEAC0F4E4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77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E7EFE8B-E8C4-4A5B-8EFC-AB993D275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8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18EDF-5E09-4225-B848-CB9932B3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FB2FD-52E2-41AC-AF9B-20556153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zh-CN" altLang="en-US" dirty="0"/>
              <a:t>采用技术</a:t>
            </a:r>
            <a:endParaRPr lang="en-US" altLang="zh-CN" dirty="0"/>
          </a:p>
          <a:p>
            <a:r>
              <a:rPr lang="zh-CN" altLang="en-US" dirty="0"/>
              <a:t>技术架构</a:t>
            </a:r>
            <a:endParaRPr lang="en-US" altLang="zh-CN" dirty="0"/>
          </a:p>
          <a:p>
            <a:r>
              <a:rPr lang="zh-CN" altLang="en-US" dirty="0"/>
              <a:t>最终结果</a:t>
            </a:r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46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D427D-C6EB-432B-A5FD-A4FE3DB6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项目介绍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F6C27F-DB26-4646-A51D-8FAC10DA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本项目全部使用</a:t>
            </a:r>
            <a:r>
              <a:rPr lang="en-US" altLang="zh-CN" dirty="0"/>
              <a:t>Java</a:t>
            </a:r>
            <a:r>
              <a:rPr lang="zh-CN" altLang="en-US" dirty="0"/>
              <a:t>进行开发，使用</a:t>
            </a:r>
            <a:r>
              <a:rPr lang="en-US" altLang="zh-CN" dirty="0"/>
              <a:t>Maven</a:t>
            </a:r>
            <a:r>
              <a:rPr lang="zh-CN" altLang="en-US" dirty="0"/>
              <a:t>进行项目的构建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IR</a:t>
            </a:r>
            <a:r>
              <a:rPr lang="zh-CN" altLang="en-US" dirty="0"/>
              <a:t>模型计算完之后，使用</a:t>
            </a:r>
            <a:r>
              <a:rPr lang="en-US" altLang="zh-CN" dirty="0"/>
              <a:t>Web</a:t>
            </a:r>
            <a:r>
              <a:rPr lang="zh-CN" altLang="en-US" dirty="0"/>
              <a:t>进行结果展示</a:t>
            </a:r>
            <a:endParaRPr lang="en-US" altLang="zh-CN" dirty="0"/>
          </a:p>
          <a:p>
            <a:r>
              <a:rPr lang="zh-CN" altLang="en-US" dirty="0"/>
              <a:t>后端使用</a:t>
            </a:r>
            <a:r>
              <a:rPr lang="en-US" altLang="zh-CN" dirty="0"/>
              <a:t>Spring Boot + </a:t>
            </a:r>
            <a:r>
              <a:rPr lang="en-US" altLang="zh-CN" dirty="0" err="1"/>
              <a:t>Mybatis</a:t>
            </a:r>
            <a:r>
              <a:rPr lang="en-US" altLang="zh-CN" dirty="0"/>
              <a:t>-plus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前端使用</a:t>
            </a:r>
            <a:r>
              <a:rPr lang="en-US" altLang="zh-CN" dirty="0"/>
              <a:t>vue.js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单元测试和集成测试使用</a:t>
            </a:r>
            <a:r>
              <a:rPr lang="en-US" altLang="zh-CN" dirty="0"/>
              <a:t>Junit</a:t>
            </a:r>
            <a:r>
              <a:rPr lang="zh-CN" altLang="en-US" dirty="0"/>
              <a:t>，用</a:t>
            </a:r>
            <a:r>
              <a:rPr lang="en-US" altLang="zh-CN" dirty="0" err="1"/>
              <a:t>Jacoco</a:t>
            </a:r>
            <a:r>
              <a:rPr lang="zh-CN" altLang="en-US" dirty="0"/>
              <a:t>生成报告</a:t>
            </a:r>
            <a:endParaRPr lang="en-US" altLang="zh-CN" dirty="0"/>
          </a:p>
          <a:p>
            <a:r>
              <a:rPr lang="en-US" altLang="zh-CN" dirty="0"/>
              <a:t>e2e</a:t>
            </a:r>
            <a:r>
              <a:rPr lang="zh-CN" altLang="en-US" dirty="0"/>
              <a:t>测试使用</a:t>
            </a:r>
            <a:r>
              <a:rPr lang="en-US" altLang="zh-CN" dirty="0"/>
              <a:t>cypress</a:t>
            </a:r>
          </a:p>
          <a:p>
            <a:r>
              <a:rPr lang="zh-CN" altLang="en-US" dirty="0"/>
              <a:t>部署采用</a:t>
            </a:r>
            <a:r>
              <a:rPr lang="en-US" altLang="zh-CN" dirty="0"/>
              <a:t>Jenkins</a:t>
            </a:r>
            <a:r>
              <a:rPr lang="zh-CN" altLang="en-US" dirty="0"/>
              <a:t>，流水线将项目部署到</a:t>
            </a:r>
            <a:r>
              <a:rPr lang="en-US" altLang="zh-CN" dirty="0"/>
              <a:t>Docker</a:t>
            </a:r>
            <a:r>
              <a:rPr lang="zh-CN" altLang="en-US" dirty="0"/>
              <a:t>上面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76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408C3-D54E-47B6-BA21-D1300E7D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采用技术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288E9-BF20-4E93-882F-3E1D1181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41694"/>
          </a:xfrm>
        </p:spPr>
        <p:txBody>
          <a:bodyPr>
            <a:normAutofit/>
          </a:bodyPr>
          <a:lstStyle/>
          <a:p>
            <a:r>
              <a:rPr lang="en-US" altLang="zh-CN" dirty="0"/>
              <a:t>JDT</a:t>
            </a:r>
            <a:r>
              <a:rPr lang="zh-CN" altLang="en-US" dirty="0"/>
              <a:t>获取代码结构信息</a:t>
            </a:r>
            <a:endParaRPr lang="en-US" altLang="zh-CN" dirty="0"/>
          </a:p>
          <a:p>
            <a:r>
              <a:rPr lang="en-US" altLang="zh-TW" dirty="0" err="1"/>
              <a:t>StanfordCoreNLP</a:t>
            </a:r>
            <a:r>
              <a:rPr lang="zh-CN" altLang="en-US" dirty="0"/>
              <a:t>做数据预处理</a:t>
            </a:r>
            <a:endParaRPr lang="en-US" altLang="zh-CN" dirty="0"/>
          </a:p>
          <a:p>
            <a:r>
              <a:rPr lang="en-US" altLang="zh-CN" dirty="0"/>
              <a:t>VSM</a:t>
            </a:r>
            <a:r>
              <a:rPr lang="zh-CN" altLang="en-US" dirty="0"/>
              <a:t>算法计算相似度</a:t>
            </a:r>
            <a:endParaRPr lang="en-US" altLang="zh-CN" dirty="0"/>
          </a:p>
          <a:p>
            <a:r>
              <a:rPr lang="zh-CN" altLang="en-US" dirty="0"/>
              <a:t>强化计算方向参考</a:t>
            </a:r>
            <a:r>
              <a:rPr lang="en-US" altLang="zh-CN" dirty="0" err="1"/>
              <a:t>AmaLgam</a:t>
            </a:r>
            <a:r>
              <a:rPr lang="en-US" altLang="zh-CN" dirty="0"/>
              <a:t>+</a:t>
            </a:r>
          </a:p>
          <a:p>
            <a:pPr lvl="1"/>
            <a:r>
              <a:rPr lang="zh-CN" altLang="en-US" dirty="0"/>
              <a:t>版本历史</a:t>
            </a:r>
            <a:endParaRPr lang="en-US" altLang="zh-CN" dirty="0"/>
          </a:p>
          <a:p>
            <a:pPr lvl="1"/>
            <a:r>
              <a:rPr lang="zh-CN" altLang="en-US" dirty="0"/>
              <a:t>相似报告</a:t>
            </a:r>
            <a:endParaRPr lang="en-US" altLang="zh-CN" dirty="0"/>
          </a:p>
          <a:p>
            <a:pPr lvl="1"/>
            <a:r>
              <a:rPr lang="zh-CN" altLang="en-US" dirty="0"/>
              <a:t>结构化信息</a:t>
            </a:r>
            <a:endParaRPr lang="en-US" altLang="zh-CN" dirty="0"/>
          </a:p>
          <a:p>
            <a:pPr lvl="1"/>
            <a:r>
              <a:rPr lang="zh-CN" altLang="en-US" dirty="0"/>
              <a:t>堆栈跟踪</a:t>
            </a:r>
            <a:endParaRPr lang="en-US" altLang="zh-CN" dirty="0"/>
          </a:p>
          <a:p>
            <a:pPr lvl="1"/>
            <a:r>
              <a:rPr lang="zh-CN" altLang="en-US" dirty="0"/>
              <a:t>报告者信息</a:t>
            </a:r>
            <a:endParaRPr lang="en-US" altLang="zh-CN" dirty="0"/>
          </a:p>
          <a:p>
            <a:r>
              <a:rPr lang="zh-CN" altLang="en-US" dirty="0"/>
              <a:t>采用遗传算法进行五个特征的权重计算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02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0FF26-50D9-45D0-8254-B91A9FE3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技术架构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5FEFFCD-E209-4A4D-9207-081958522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1" y="1428750"/>
            <a:ext cx="7395757" cy="5240702"/>
          </a:xfrm>
        </p:spPr>
      </p:pic>
    </p:spTree>
    <p:extLst>
      <p:ext uri="{BB962C8B-B14F-4D97-AF65-F5344CB8AC3E}">
        <p14:creationId xmlns:p14="http://schemas.microsoft.com/office/powerpoint/2010/main" val="350374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0224F-DDA2-461D-815F-F09CDD21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最终结果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564DD-F917-491E-A1FB-0912EBAF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五个权重最后的分配</a:t>
            </a:r>
            <a:endParaRPr lang="en-US" altLang="zh-TW" dirty="0"/>
          </a:p>
          <a:p>
            <a:pPr lvl="1"/>
            <a:r>
              <a:rPr lang="en-US" altLang="zh-TW" dirty="0"/>
              <a:t>STACK </a:t>
            </a:r>
            <a:r>
              <a:rPr lang="en-US" altLang="zh-CN" dirty="0"/>
              <a:t>TRACE </a:t>
            </a:r>
            <a:r>
              <a:rPr lang="en-US" altLang="zh-TW" dirty="0"/>
              <a:t>– 3.1</a:t>
            </a:r>
          </a:p>
          <a:p>
            <a:pPr lvl="1"/>
            <a:r>
              <a:rPr lang="en-US" altLang="zh-TW" dirty="0"/>
              <a:t>STRUCTURE – 6.4</a:t>
            </a:r>
          </a:p>
          <a:p>
            <a:pPr lvl="1"/>
            <a:r>
              <a:rPr lang="en-US" altLang="zh-TW" dirty="0"/>
              <a:t>VERSION </a:t>
            </a:r>
            <a:r>
              <a:rPr lang="en-US" altLang="zh-CN" dirty="0"/>
              <a:t>HISTORY </a:t>
            </a:r>
            <a:r>
              <a:rPr lang="en-US" altLang="zh-TW" dirty="0"/>
              <a:t>– 1.11</a:t>
            </a:r>
          </a:p>
          <a:p>
            <a:pPr lvl="1"/>
            <a:r>
              <a:rPr lang="en-US" altLang="zh-TW" dirty="0"/>
              <a:t>REPORTER </a:t>
            </a:r>
            <a:r>
              <a:rPr lang="en-US" altLang="zh-CN" dirty="0"/>
              <a:t>INFORMATION </a:t>
            </a:r>
            <a:r>
              <a:rPr lang="en-US" altLang="zh-TW" dirty="0"/>
              <a:t>– 0.31</a:t>
            </a:r>
          </a:p>
          <a:p>
            <a:pPr lvl="1"/>
            <a:r>
              <a:rPr lang="en-US" altLang="zh-CN" dirty="0"/>
              <a:t>SIMILAR </a:t>
            </a:r>
            <a:r>
              <a:rPr lang="en-US" altLang="zh-TW" dirty="0"/>
              <a:t>REPORT – 0.08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44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F5F8B-9218-49FC-A674-E16CDB7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各项指标</a:t>
            </a:r>
            <a:r>
              <a:rPr lang="en-US" altLang="zh-CN" dirty="0"/>
              <a:t>: SWT – 3.1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BEA8C-F2CB-4AC8-9908-9C93FD29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7517" y="2411505"/>
            <a:ext cx="3056965" cy="3581401"/>
          </a:xfrm>
        </p:spPr>
        <p:txBody>
          <a:bodyPr/>
          <a:lstStyle/>
          <a:p>
            <a:r>
              <a:rPr lang="zh-CN" altLang="en-US" dirty="0"/>
              <a:t>我们</a:t>
            </a:r>
            <a:endParaRPr lang="en-US" altLang="zh-CN" dirty="0"/>
          </a:p>
          <a:p>
            <a:pPr lvl="1"/>
            <a:r>
              <a:rPr lang="en-US" altLang="zh-TW" dirty="0"/>
              <a:t>Top@1 : 64.29%</a:t>
            </a:r>
          </a:p>
          <a:p>
            <a:pPr lvl="1"/>
            <a:r>
              <a:rPr lang="en-US" altLang="zh-TW" dirty="0"/>
              <a:t>Top@5 : 85.72%</a:t>
            </a:r>
          </a:p>
          <a:p>
            <a:pPr lvl="1"/>
            <a:r>
              <a:rPr lang="en-US" altLang="zh-TW" dirty="0"/>
              <a:t>Top@10 : 91.84%</a:t>
            </a:r>
          </a:p>
          <a:p>
            <a:pPr lvl="1"/>
            <a:r>
              <a:rPr lang="en-US" altLang="zh-TW" dirty="0"/>
              <a:t>MRR : 0.74</a:t>
            </a:r>
          </a:p>
          <a:p>
            <a:pPr lvl="1"/>
            <a:r>
              <a:rPr lang="en-US" altLang="zh-TW" dirty="0"/>
              <a:t>MAP : 0.64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35FAB9-92D3-4BAC-9377-BEA13F90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5835" y="2411503"/>
            <a:ext cx="3056965" cy="3581401"/>
          </a:xfrm>
        </p:spPr>
        <p:txBody>
          <a:bodyPr/>
          <a:lstStyle/>
          <a:p>
            <a:r>
              <a:rPr lang="en-US" altLang="zh-TW" dirty="0" err="1"/>
              <a:t>AmaLgam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Top@1 : 63.3%</a:t>
            </a:r>
          </a:p>
          <a:p>
            <a:pPr lvl="1"/>
            <a:r>
              <a:rPr lang="en-US" altLang="zh-TW" dirty="0"/>
              <a:t>Top@5 : 80.6%</a:t>
            </a:r>
          </a:p>
          <a:p>
            <a:pPr lvl="1"/>
            <a:r>
              <a:rPr lang="en-US" altLang="zh-TW" dirty="0"/>
              <a:t>Top@10 : 89.8%</a:t>
            </a:r>
          </a:p>
          <a:p>
            <a:pPr lvl="1"/>
            <a:r>
              <a:rPr lang="en-US" altLang="zh-TW" dirty="0"/>
              <a:t>MRR : 0.71</a:t>
            </a:r>
          </a:p>
          <a:p>
            <a:pPr lvl="1"/>
            <a:r>
              <a:rPr lang="en-US" altLang="zh-TW" dirty="0"/>
              <a:t>MAP : 0.62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81A1F200-B2D9-4513-A4EE-EF23F39F815F}"/>
              </a:ext>
            </a:extLst>
          </p:cNvPr>
          <p:cNvSpPr txBox="1">
            <a:spLocks/>
          </p:cNvSpPr>
          <p:nvPr/>
        </p:nvSpPr>
        <p:spPr>
          <a:xfrm>
            <a:off x="1371600" y="2411504"/>
            <a:ext cx="3056965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AmaLgam</a:t>
            </a:r>
            <a:endParaRPr lang="en-US" altLang="zh-TW" dirty="0"/>
          </a:p>
          <a:p>
            <a:pPr lvl="1"/>
            <a:r>
              <a:rPr lang="en-US" altLang="zh-TW" dirty="0"/>
              <a:t>Top@1 : 62.2%</a:t>
            </a:r>
          </a:p>
          <a:p>
            <a:pPr lvl="1"/>
            <a:r>
              <a:rPr lang="en-US" altLang="zh-TW" dirty="0"/>
              <a:t>Top@5 : 81.6%</a:t>
            </a:r>
          </a:p>
          <a:p>
            <a:pPr lvl="1"/>
            <a:r>
              <a:rPr lang="en-US" altLang="zh-TW" dirty="0"/>
              <a:t>Top@10 : 89.8%</a:t>
            </a:r>
          </a:p>
          <a:p>
            <a:pPr lvl="1"/>
            <a:r>
              <a:rPr lang="en-US" altLang="zh-TW" dirty="0"/>
              <a:t>MRR : 0.71</a:t>
            </a:r>
          </a:p>
          <a:p>
            <a:pPr lvl="1"/>
            <a:r>
              <a:rPr lang="en-US" altLang="zh-TW" dirty="0"/>
              <a:t>MAP : 0.62</a:t>
            </a:r>
          </a:p>
        </p:txBody>
      </p:sp>
    </p:spTree>
    <p:extLst>
      <p:ext uri="{BB962C8B-B14F-4D97-AF65-F5344CB8AC3E}">
        <p14:creationId xmlns:p14="http://schemas.microsoft.com/office/powerpoint/2010/main" val="427668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F5F8B-9218-49FC-A674-E16CDB7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各项指标</a:t>
            </a:r>
            <a:r>
              <a:rPr lang="en-US" altLang="zh-CN" dirty="0"/>
              <a:t>: AspectJ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BEA8C-F2CB-4AC8-9908-9C93FD29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7517" y="2411505"/>
            <a:ext cx="3056965" cy="3581401"/>
          </a:xfrm>
        </p:spPr>
        <p:txBody>
          <a:bodyPr/>
          <a:lstStyle/>
          <a:p>
            <a:r>
              <a:rPr lang="zh-CN" altLang="en-US" dirty="0"/>
              <a:t>我们</a:t>
            </a:r>
            <a:endParaRPr lang="en-US" altLang="zh-CN" dirty="0"/>
          </a:p>
          <a:p>
            <a:pPr lvl="1"/>
            <a:r>
              <a:rPr lang="en-US" altLang="zh-CN" dirty="0"/>
              <a:t>Top@1 : 45.46%</a:t>
            </a:r>
          </a:p>
          <a:p>
            <a:pPr lvl="1"/>
            <a:r>
              <a:rPr lang="en-US" altLang="zh-CN" dirty="0"/>
              <a:t>Top@5 : 70.98%</a:t>
            </a:r>
          </a:p>
          <a:p>
            <a:pPr lvl="1"/>
            <a:r>
              <a:rPr lang="en-US" altLang="zh-CN" dirty="0"/>
              <a:t>Top@10 : 78.68%</a:t>
            </a:r>
          </a:p>
          <a:p>
            <a:pPr lvl="1"/>
            <a:r>
              <a:rPr lang="en-US" altLang="zh-CN" dirty="0"/>
              <a:t>MRR : 0.57</a:t>
            </a:r>
          </a:p>
          <a:p>
            <a:pPr lvl="1"/>
            <a:r>
              <a:rPr lang="en-US" altLang="zh-CN" dirty="0"/>
              <a:t>MAP : 0.35</a:t>
            </a:r>
            <a:endParaRPr lang="zh-CN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35FAB9-92D3-4BAC-9377-BEA13F90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5835" y="2411503"/>
            <a:ext cx="3056965" cy="3581401"/>
          </a:xfrm>
        </p:spPr>
        <p:txBody>
          <a:bodyPr/>
          <a:lstStyle/>
          <a:p>
            <a:r>
              <a:rPr lang="en-US" altLang="zh-TW" dirty="0" err="1"/>
              <a:t>AmaLgam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Top@1 : 49.4%</a:t>
            </a:r>
          </a:p>
          <a:p>
            <a:pPr lvl="1"/>
            <a:r>
              <a:rPr lang="en-US" altLang="zh-TW" dirty="0"/>
              <a:t>Top@5 : 72.7%</a:t>
            </a:r>
          </a:p>
          <a:p>
            <a:pPr lvl="1"/>
            <a:r>
              <a:rPr lang="en-US" altLang="zh-TW" dirty="0"/>
              <a:t>Top@10 : 80.3%</a:t>
            </a:r>
          </a:p>
          <a:p>
            <a:pPr lvl="1"/>
            <a:r>
              <a:rPr lang="en-US" altLang="zh-TW" dirty="0"/>
              <a:t>MRR : 0.60</a:t>
            </a:r>
          </a:p>
          <a:p>
            <a:pPr lvl="1"/>
            <a:r>
              <a:rPr lang="en-US" altLang="zh-TW" dirty="0"/>
              <a:t>MAP : 0.40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81A1F200-B2D9-4513-A4EE-EF23F39F815F}"/>
              </a:ext>
            </a:extLst>
          </p:cNvPr>
          <p:cNvSpPr txBox="1">
            <a:spLocks/>
          </p:cNvSpPr>
          <p:nvPr/>
        </p:nvSpPr>
        <p:spPr>
          <a:xfrm>
            <a:off x="1371600" y="2411504"/>
            <a:ext cx="3056965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AmaLgam</a:t>
            </a:r>
            <a:endParaRPr lang="en-US" altLang="zh-TW" dirty="0"/>
          </a:p>
          <a:p>
            <a:pPr lvl="1"/>
            <a:r>
              <a:rPr lang="en-US" altLang="zh-TW" dirty="0"/>
              <a:t>Top@1 : 44.4%</a:t>
            </a:r>
          </a:p>
          <a:p>
            <a:pPr lvl="1"/>
            <a:r>
              <a:rPr lang="en-US" altLang="zh-TW" dirty="0"/>
              <a:t>Top@5 : 65.4%</a:t>
            </a:r>
          </a:p>
          <a:p>
            <a:pPr lvl="1"/>
            <a:r>
              <a:rPr lang="en-US" altLang="zh-TW" dirty="0"/>
              <a:t>Top@10 : 73.1%</a:t>
            </a:r>
          </a:p>
          <a:p>
            <a:pPr lvl="1"/>
            <a:r>
              <a:rPr lang="en-US" altLang="zh-TW" dirty="0"/>
              <a:t>MRR : 0.54</a:t>
            </a:r>
          </a:p>
          <a:p>
            <a:pPr lvl="1"/>
            <a:r>
              <a:rPr lang="en-US" altLang="zh-TW" dirty="0"/>
              <a:t>MAP : 0.33</a:t>
            </a:r>
          </a:p>
        </p:txBody>
      </p:sp>
    </p:spTree>
    <p:extLst>
      <p:ext uri="{BB962C8B-B14F-4D97-AF65-F5344CB8AC3E}">
        <p14:creationId xmlns:p14="http://schemas.microsoft.com/office/powerpoint/2010/main" val="399867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F5F8B-9218-49FC-A674-E16CDB7C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各项指标</a:t>
            </a:r>
            <a:r>
              <a:rPr lang="en-US" altLang="zh-CN" dirty="0"/>
              <a:t>: Eclipse – 3.1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BEA8C-F2CB-4AC8-9908-9C93FD29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7517" y="2411505"/>
            <a:ext cx="3056965" cy="3581401"/>
          </a:xfrm>
        </p:spPr>
        <p:txBody>
          <a:bodyPr/>
          <a:lstStyle/>
          <a:p>
            <a:r>
              <a:rPr lang="zh-CN" altLang="en-US" dirty="0"/>
              <a:t>我们</a:t>
            </a:r>
            <a:endParaRPr lang="en-US" altLang="zh-CN" dirty="0"/>
          </a:p>
          <a:p>
            <a:pPr lvl="1"/>
            <a:r>
              <a:rPr lang="en-US" altLang="zh-CN" dirty="0"/>
              <a:t>Top@1 : 35.13%</a:t>
            </a:r>
          </a:p>
          <a:p>
            <a:pPr lvl="1"/>
            <a:r>
              <a:rPr lang="en-US" altLang="zh-CN" dirty="0"/>
              <a:t>Top@5 : 58.22%</a:t>
            </a:r>
          </a:p>
          <a:p>
            <a:pPr lvl="1"/>
            <a:r>
              <a:rPr lang="en-US" altLang="zh-CN" dirty="0"/>
              <a:t>Top@10 : 66.64%</a:t>
            </a:r>
          </a:p>
          <a:p>
            <a:pPr lvl="1"/>
            <a:r>
              <a:rPr lang="en-US" altLang="zh-CN" dirty="0"/>
              <a:t>MRR : 0.47</a:t>
            </a:r>
          </a:p>
          <a:p>
            <a:pPr lvl="1"/>
            <a:r>
              <a:rPr lang="en-US" altLang="zh-CN" dirty="0"/>
              <a:t>MAP : 0.36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35FAB9-92D3-4BAC-9377-BEA13F90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5835" y="2411503"/>
            <a:ext cx="3056965" cy="3581401"/>
          </a:xfrm>
        </p:spPr>
        <p:txBody>
          <a:bodyPr/>
          <a:lstStyle/>
          <a:p>
            <a:r>
              <a:rPr lang="en-US" altLang="zh-TW" dirty="0" err="1"/>
              <a:t>AmaLgam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Top@1 : 35.7%</a:t>
            </a:r>
          </a:p>
          <a:p>
            <a:pPr lvl="1"/>
            <a:r>
              <a:rPr lang="en-US" altLang="zh-TW" dirty="0"/>
              <a:t>Top@5 : 60.3%</a:t>
            </a:r>
          </a:p>
          <a:p>
            <a:pPr lvl="1"/>
            <a:r>
              <a:rPr lang="en-US" altLang="zh-TW" dirty="0"/>
              <a:t>Top@10 : 69.1%</a:t>
            </a:r>
          </a:p>
          <a:p>
            <a:pPr lvl="1"/>
            <a:r>
              <a:rPr lang="en-US" altLang="zh-TW" dirty="0"/>
              <a:t>MRR : 0.47</a:t>
            </a:r>
          </a:p>
          <a:p>
            <a:pPr lvl="1"/>
            <a:r>
              <a:rPr lang="en-US" altLang="zh-TW" dirty="0"/>
              <a:t>MAP : 0.36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81A1F200-B2D9-4513-A4EE-EF23F39F815F}"/>
              </a:ext>
            </a:extLst>
          </p:cNvPr>
          <p:cNvSpPr txBox="1">
            <a:spLocks/>
          </p:cNvSpPr>
          <p:nvPr/>
        </p:nvSpPr>
        <p:spPr>
          <a:xfrm>
            <a:off x="1371600" y="2411504"/>
            <a:ext cx="3056965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AmaLgam</a:t>
            </a:r>
            <a:endParaRPr lang="en-US" altLang="zh-TW" dirty="0"/>
          </a:p>
          <a:p>
            <a:pPr lvl="1"/>
            <a:r>
              <a:rPr lang="en-US" altLang="zh-TW" dirty="0"/>
              <a:t>Top@1 : 34.5%</a:t>
            </a:r>
          </a:p>
          <a:p>
            <a:pPr lvl="1"/>
            <a:r>
              <a:rPr lang="en-US" altLang="zh-TW" dirty="0"/>
              <a:t>Top@5 : 57.7%</a:t>
            </a:r>
          </a:p>
          <a:p>
            <a:pPr lvl="1"/>
            <a:r>
              <a:rPr lang="en-US" altLang="zh-TW" dirty="0"/>
              <a:t>Top@10 : 67.0%</a:t>
            </a:r>
          </a:p>
          <a:p>
            <a:pPr lvl="1"/>
            <a:r>
              <a:rPr lang="en-US" altLang="zh-TW" dirty="0"/>
              <a:t>MRR : 0.45</a:t>
            </a:r>
          </a:p>
          <a:p>
            <a:pPr lvl="1"/>
            <a:r>
              <a:rPr lang="en-US" altLang="zh-TW" dirty="0"/>
              <a:t>MAP : 0.35</a:t>
            </a:r>
          </a:p>
        </p:txBody>
      </p:sp>
    </p:spTree>
    <p:extLst>
      <p:ext uri="{BB962C8B-B14F-4D97-AF65-F5344CB8AC3E}">
        <p14:creationId xmlns:p14="http://schemas.microsoft.com/office/powerpoint/2010/main" val="111697028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299</TotalTime>
  <Words>408</Words>
  <Application>Microsoft Office PowerPoint</Application>
  <PresentationFormat>寬螢幕</PresentationFormat>
  <Paragraphs>95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-apple-system</vt:lpstr>
      <vt:lpstr>Franklin Gothic Book</vt:lpstr>
      <vt:lpstr>裁剪</vt:lpstr>
      <vt:lpstr>IRBL项目简介</vt:lpstr>
      <vt:lpstr>目录</vt:lpstr>
      <vt:lpstr>项目介绍</vt:lpstr>
      <vt:lpstr>采用技术</vt:lpstr>
      <vt:lpstr>技术架构</vt:lpstr>
      <vt:lpstr>最终结果</vt:lpstr>
      <vt:lpstr>各项指标: SWT – 3.1</vt:lpstr>
      <vt:lpstr>各项指标: AspectJ</vt:lpstr>
      <vt:lpstr>各项指标: Eclipse – 3.1</vt:lpstr>
      <vt:lpstr>项目展示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IRBL项目简介</dc:title>
  <dc:creator>育麟 劉</dc:creator>
  <cp:lastModifiedBy>育麟 劉</cp:lastModifiedBy>
  <cp:revision>17</cp:revision>
  <dcterms:created xsi:type="dcterms:W3CDTF">2021-06-19T05:45:42Z</dcterms:created>
  <dcterms:modified xsi:type="dcterms:W3CDTF">2021-06-20T06:43:53Z</dcterms:modified>
</cp:coreProperties>
</file>