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"/>
  </p:notesMasterIdLst>
  <p:sldIdLst>
    <p:sldId id="388" r:id="rId2"/>
    <p:sldId id="38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7575F1"/>
    <a:srgbClr val="90B0D6"/>
    <a:srgbClr val="9B6BFB"/>
    <a:srgbClr val="7469FD"/>
    <a:srgbClr val="AD8CDA"/>
    <a:srgbClr val="6D7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5" autoAdjust="0"/>
    <p:restoredTop sz="74767" autoAdjust="0"/>
  </p:normalViewPr>
  <p:slideViewPr>
    <p:cSldViewPr>
      <p:cViewPr varScale="1">
        <p:scale>
          <a:sx n="96" d="100"/>
          <a:sy n="96" d="100"/>
        </p:scale>
        <p:origin x="1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B3B813-A581-48DC-8633-E3C4F4BDBFEB}" type="datetimeFigureOut">
              <a:rPr lang="zh-CN" altLang="en-US"/>
              <a:pPr>
                <a:defRPr/>
              </a:pPr>
              <a:t>2020/9/6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8BBDFF6-09F2-4148-9FBE-EAEC59E6E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8F7A4AA-022E-4DAE-B64D-0148312D3216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84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"/>
          <a:stretch>
            <a:fillRect/>
          </a:stretch>
        </p:blipFill>
        <p:spPr bwMode="auto">
          <a:xfrm>
            <a:off x="0" y="1588"/>
            <a:ext cx="91440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gray">
          <a:xfrm>
            <a:off x="0" y="5300663"/>
            <a:ext cx="9144000" cy="144462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88913"/>
            <a:ext cx="3163887" cy="722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17191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81425-CCE1-4328-BE81-C2432471A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43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DF6E-8FBB-43CD-8EC6-681543D90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546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DE08-35D9-4D7A-BB5A-4E131C4B3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3366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AA6EC-6A09-4E3E-B9B9-F7A83E280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591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2CDC-3AA7-4AAD-BDB2-C8F29CA42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099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13FD-12A1-4FD5-AD1F-157FC418A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359564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8AEEA-8DEA-4184-870D-5EE32F364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2864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A7CFE-A7A2-4066-A4FA-68E57190D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4663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668B-48D4-47BF-9944-0FAD988E7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699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EC6D-B80A-44B8-9200-8AFF6F2A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912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5D733-E0EC-4B5B-942C-9E7C23DF6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7466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D3807DF-B24E-477E-9A9D-8F9A8A6DE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463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0288" y="6453188"/>
            <a:ext cx="1579562" cy="360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文献阅读流程</a:t>
            </a: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171EA2-D032-4FE2-BF01-8945D7DAFA0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495EB3-3D88-0344-AB8B-EA851DE17B0E}"/>
              </a:ext>
            </a:extLst>
          </p:cNvPr>
          <p:cNvSpPr/>
          <p:nvPr/>
        </p:nvSpPr>
        <p:spPr>
          <a:xfrm>
            <a:off x="76198" y="1142983"/>
            <a:ext cx="342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600" dirty="0"/>
              <a:t>按照给定主题开展文献检索（</a:t>
            </a:r>
            <a:r>
              <a:rPr kumimoji="1" lang="en-US" altLang="zh-CN" sz="2600" dirty="0"/>
              <a:t>ACM</a:t>
            </a:r>
            <a:r>
              <a:rPr kumimoji="1" lang="zh-CN" altLang="en-US" sz="2600" dirty="0"/>
              <a:t>，</a:t>
            </a:r>
            <a:r>
              <a:rPr kumimoji="1" lang="en-US" altLang="zh-CN" sz="2600" dirty="0"/>
              <a:t>IEEE</a:t>
            </a:r>
            <a:r>
              <a:rPr kumimoji="1" lang="zh-CN" altLang="en-US" sz="2600" dirty="0"/>
              <a:t>，</a:t>
            </a:r>
            <a:r>
              <a:rPr kumimoji="1" lang="en-US" altLang="zh-CN" sz="2600" dirty="0"/>
              <a:t> Scopus</a:t>
            </a:r>
            <a:r>
              <a:rPr kumimoji="1" lang="zh-CN" altLang="en-US" sz="2600" dirty="0"/>
              <a:t>等）</a:t>
            </a:r>
          </a:p>
          <a:p>
            <a:pPr algn="ctr"/>
            <a:endParaRPr kumimoji="1" lang="zh-CN" altLang="en-US" sz="2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DC9D48-D52E-9E48-9DA4-4226585F7E71}"/>
              </a:ext>
            </a:extLst>
          </p:cNvPr>
          <p:cNvSpPr/>
          <p:nvPr/>
        </p:nvSpPr>
        <p:spPr>
          <a:xfrm>
            <a:off x="0" y="4114800"/>
            <a:ext cx="9067793" cy="136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Seeds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20</a:t>
            </a:r>
            <a:r>
              <a:rPr kumimoji="1" lang="zh-CN" altLang="en-US" sz="2800" dirty="0"/>
              <a:t>篇，事先不公布）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FCF01D-5874-9641-999D-7FCA16DB83DC}"/>
              </a:ext>
            </a:extLst>
          </p:cNvPr>
          <p:cNvSpPr/>
          <p:nvPr/>
        </p:nvSpPr>
        <p:spPr>
          <a:xfrm>
            <a:off x="3886205" y="1142982"/>
            <a:ext cx="2438364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600" dirty="0"/>
              <a:t>文献阅读和内容整理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5C105F-A0D4-7F41-9667-66D838544DE5}"/>
              </a:ext>
            </a:extLst>
          </p:cNvPr>
          <p:cNvSpPr/>
          <p:nvPr/>
        </p:nvSpPr>
        <p:spPr>
          <a:xfrm>
            <a:off x="6629400" y="1157286"/>
            <a:ext cx="2438400" cy="152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600" dirty="0"/>
              <a:t>撰写阅读报告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2DA3138-8692-504E-A569-78E17D695009}"/>
              </a:ext>
            </a:extLst>
          </p:cNvPr>
          <p:cNvCxnSpPr/>
          <p:nvPr/>
        </p:nvCxnSpPr>
        <p:spPr>
          <a:xfrm>
            <a:off x="76200" y="3276600"/>
            <a:ext cx="899160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>
            <a:extLst>
              <a:ext uri="{FF2B5EF4-FFF2-40B4-BE49-F238E27FC236}">
                <a16:creationId xmlns:a16="http://schemas.microsoft.com/office/drawing/2014/main" id="{DCE41B12-0C46-9D4E-99A4-58A30AEC820F}"/>
              </a:ext>
            </a:extLst>
          </p:cNvPr>
          <p:cNvSpPr/>
          <p:nvPr/>
        </p:nvSpPr>
        <p:spPr>
          <a:xfrm>
            <a:off x="3505198" y="1804622"/>
            <a:ext cx="381002" cy="3204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E4993BF9-10CC-5843-9AAE-11586B7B19C3}"/>
              </a:ext>
            </a:extLst>
          </p:cNvPr>
          <p:cNvSpPr/>
          <p:nvPr/>
        </p:nvSpPr>
        <p:spPr>
          <a:xfrm>
            <a:off x="6324600" y="1820282"/>
            <a:ext cx="354504" cy="30476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871EF6-15FA-E743-8A41-6D9DA856A5E8}"/>
              </a:ext>
            </a:extLst>
          </p:cNvPr>
          <p:cNvSpPr/>
          <p:nvPr/>
        </p:nvSpPr>
        <p:spPr>
          <a:xfrm>
            <a:off x="152400" y="2819400"/>
            <a:ext cx="1981200" cy="40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2"/>
                </a:solidFill>
              </a:rPr>
              <a:t>学生侧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47DB03-E5B2-5F48-97D0-A2645D30B7E2}"/>
              </a:ext>
            </a:extLst>
          </p:cNvPr>
          <p:cNvSpPr/>
          <p:nvPr/>
        </p:nvSpPr>
        <p:spPr>
          <a:xfrm>
            <a:off x="152400" y="3445933"/>
            <a:ext cx="1981200" cy="40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2"/>
                </a:solidFill>
              </a:rPr>
              <a:t>教师侧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6BF3FFB-85F1-B843-BFF7-CD117C040695}"/>
              </a:ext>
            </a:extLst>
          </p:cNvPr>
          <p:cNvCxnSpPr>
            <a:cxnSpLocks/>
          </p:cNvCxnSpPr>
          <p:nvPr/>
        </p:nvCxnSpPr>
        <p:spPr>
          <a:xfrm>
            <a:off x="6629400" y="2683222"/>
            <a:ext cx="0" cy="1368000"/>
          </a:xfrm>
          <a:prstGeom prst="straightConnector1">
            <a:avLst/>
          </a:prstGeom>
          <a:ln w="142875"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35CB967-A15B-734E-AE0F-6CA51B9EB646}"/>
              </a:ext>
            </a:extLst>
          </p:cNvPr>
          <p:cNvSpPr/>
          <p:nvPr/>
        </p:nvSpPr>
        <p:spPr>
          <a:xfrm>
            <a:off x="7010397" y="2859462"/>
            <a:ext cx="2133603" cy="990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rgbClr val="FF0000"/>
                </a:solidFill>
              </a:rPr>
              <a:t>覆盖百分比</a:t>
            </a:r>
            <a:br>
              <a:rPr kumimoji="1" lang="en-US" altLang="zh-CN" sz="2800" b="1" dirty="0">
                <a:solidFill>
                  <a:srgbClr val="FF0000"/>
                </a:solidFill>
              </a:rPr>
            </a:br>
            <a:r>
              <a:rPr kumimoji="1" lang="zh-CN" altLang="en-US" sz="2800" b="1" dirty="0">
                <a:solidFill>
                  <a:srgbClr val="FF0000"/>
                </a:solidFill>
              </a:rPr>
              <a:t>？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%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3710E-0052-F04B-B2C1-02D929A2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考核标准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0A2F4-5AF7-5F4E-88CD-5F8CA34B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条件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：覆盖百分比（低于</a:t>
            </a:r>
            <a:r>
              <a:rPr kumimoji="1" lang="en-US" altLang="zh-CN" sz="2400" dirty="0"/>
              <a:t>60%</a:t>
            </a:r>
            <a:r>
              <a:rPr kumimoji="1" lang="zh-CN" altLang="en-US" sz="2400" dirty="0"/>
              <a:t>直接不合格）</a:t>
            </a:r>
            <a:endParaRPr kumimoji="1" lang="en-US" altLang="zh-CN" sz="2400" dirty="0"/>
          </a:p>
          <a:p>
            <a:r>
              <a:rPr kumimoji="1" lang="zh-CN" altLang="en-US" sz="2400" dirty="0"/>
              <a:t>条件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：阅读报告质量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对原文的解读是否正确？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形成的理解是否正确合理？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形成的报告是否通顺？条理是否清晰？</a:t>
            </a:r>
            <a:endParaRPr kumimoji="1" lang="en-US" altLang="zh-CN" sz="2400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阅读成绩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*</a:t>
            </a:r>
            <a:r>
              <a:rPr kumimoji="1" lang="en-US" altLang="zh-CN" dirty="0"/>
              <a:t>50%+B</a:t>
            </a:r>
            <a:r>
              <a:rPr kumimoji="1" lang="zh-CN" altLang="en-US" dirty="0"/>
              <a:t>*</a:t>
            </a:r>
            <a:r>
              <a:rPr kumimoji="1" lang="en-US" altLang="zh-CN" dirty="0"/>
              <a:t>50%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DF602-D285-2247-AA78-2A38C6AD2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8676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owerPoint Templat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9100</TotalTime>
  <Words>102</Words>
  <Application>Microsoft Macintosh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PowerPoint Template</vt:lpstr>
      <vt:lpstr>文献阅读流程</vt:lpstr>
      <vt:lpstr>考核标准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ronggp</dc:creator>
  <cp:lastModifiedBy>rgp</cp:lastModifiedBy>
  <cp:revision>182</cp:revision>
  <cp:lastPrinted>1601-01-01T00:00:00Z</cp:lastPrinted>
  <dcterms:created xsi:type="dcterms:W3CDTF">1601-01-01T00:00:00Z</dcterms:created>
  <dcterms:modified xsi:type="dcterms:W3CDTF">2020-09-06T11:39:07Z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