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19"/>
  </p:notesMasterIdLst>
  <p:sldIdLst>
    <p:sldId id="256" r:id="rId2"/>
    <p:sldId id="257" r:id="rId3"/>
    <p:sldId id="258" r:id="rId4"/>
    <p:sldId id="307" r:id="rId5"/>
    <p:sldId id="348" r:id="rId6"/>
    <p:sldId id="349" r:id="rId7"/>
    <p:sldId id="350" r:id="rId8"/>
    <p:sldId id="351" r:id="rId9"/>
    <p:sldId id="352" r:id="rId10"/>
    <p:sldId id="353" r:id="rId11"/>
    <p:sldId id="354" r:id="rId12"/>
    <p:sldId id="355" r:id="rId13"/>
    <p:sldId id="356" r:id="rId14"/>
    <p:sldId id="357" r:id="rId15"/>
    <p:sldId id="358" r:id="rId16"/>
    <p:sldId id="359" r:id="rId17"/>
    <p:sldId id="360"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16"/>
    <p:restoredTop sz="76431" autoAdjust="0"/>
  </p:normalViewPr>
  <p:slideViewPr>
    <p:cSldViewPr>
      <p:cViewPr varScale="1">
        <p:scale>
          <a:sx n="69" d="100"/>
          <a:sy n="69" d="100"/>
        </p:scale>
        <p:origin x="1261" y="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249BA1-6421-4A0C-AE4B-8ACF78946592}" type="datetimeFigureOut">
              <a:rPr lang="zh-CN" altLang="en-US" smtClean="0"/>
              <a:pPr/>
              <a:t>2020/12/10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FA21F0-DA60-43B5-A4E6-7164789894DD}" type="slidenum">
              <a:rPr lang="zh-CN" altLang="en-US" smtClean="0"/>
              <a:pPr/>
              <a:t>‹#›</a:t>
            </a:fld>
            <a:endParaRPr lang="zh-CN" altLang="en-US"/>
          </a:p>
        </p:txBody>
      </p:sp>
    </p:spTree>
    <p:extLst>
      <p:ext uri="{BB962C8B-B14F-4D97-AF65-F5344CB8AC3E}">
        <p14:creationId xmlns:p14="http://schemas.microsoft.com/office/powerpoint/2010/main" val="3080928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软件项目开发过程中往往面临很多需要决策的地方。尽管并不是所有的问题都需要一个严格的决策过程，但是，错误的决策往往会给项目带来灾难性后果。为了降低这种错误决策的风险，往往需要尽可能基于客观事实和正确的流程来开展决策与分析活动。</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15</a:t>
            </a:fld>
            <a:endParaRPr lang="zh-CN" altLang="en-US"/>
          </a:p>
        </p:txBody>
      </p:sp>
    </p:spTree>
    <p:extLst>
      <p:ext uri="{BB962C8B-B14F-4D97-AF65-F5344CB8AC3E}">
        <p14:creationId xmlns:p14="http://schemas.microsoft.com/office/powerpoint/2010/main" val="812161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3FA21F0-DA60-43B5-A4E6-7164789894DD}" type="slidenum">
              <a:rPr lang="zh-CN" altLang="en-US" smtClean="0"/>
              <a:pPr/>
              <a:t>16</a:t>
            </a:fld>
            <a:endParaRPr lang="zh-CN" altLang="en-US"/>
          </a:p>
        </p:txBody>
      </p:sp>
    </p:spTree>
    <p:extLst>
      <p:ext uri="{BB962C8B-B14F-4D97-AF65-F5344CB8AC3E}">
        <p14:creationId xmlns:p14="http://schemas.microsoft.com/office/powerpoint/2010/main" val="1307738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effectLst/>
                <a:latin typeface="+mn-lt"/>
                <a:ea typeface="+mn-ea"/>
                <a:cs typeface="+mn-cs"/>
              </a:rPr>
              <a:t>其中配置项是在配置管理当中作为单独实体进行管理和控制的工作产品集合</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基线是配置项持续演进的稳定基础。发布一个基线包括该基线所有的配置项以及这些配置项的最新变更，因此，可以将基线作为接下来工作的基础。典型的发布基线时间点为需求分析之后、设计完成之后、单元测试之后以及最终产品发布。</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配置管理是以技术和管理的手段来监督和指导如下工作的规程</a:t>
            </a:r>
            <a:r>
              <a:rPr lang="en-US" altLang="zh-CN" sz="1200" kern="1200" dirty="0">
                <a:solidFill>
                  <a:schemeClr val="tx1"/>
                </a:solidFill>
                <a:effectLst/>
                <a:latin typeface="+mn-lt"/>
                <a:ea typeface="+mn-ea"/>
                <a:cs typeface="+mn-cs"/>
              </a:rPr>
              <a:t>[CMMI 2006]</a:t>
            </a:r>
            <a:r>
              <a:rPr lang="zh-CN"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lvl="0" indent="-171450">
              <a:buFont typeface="Arial" pitchFamily="34" charset="0"/>
              <a:buChar char="•"/>
            </a:pPr>
            <a:r>
              <a:rPr lang="zh-CN" altLang="zh-CN" sz="1200" kern="1200" dirty="0">
                <a:solidFill>
                  <a:schemeClr val="tx1"/>
                </a:solidFill>
                <a:effectLst/>
                <a:latin typeface="+mn-lt"/>
                <a:ea typeface="+mn-ea"/>
                <a:cs typeface="+mn-cs"/>
              </a:rPr>
              <a:t>识别和记录配置项的物理特性和功能特性；</a:t>
            </a:r>
          </a:p>
          <a:p>
            <a:pPr marL="171450" lvl="0" indent="-171450">
              <a:buFont typeface="Arial" pitchFamily="34" charset="0"/>
              <a:buChar char="•"/>
            </a:pPr>
            <a:r>
              <a:rPr lang="zh-CN" altLang="zh-CN" sz="1200" kern="1200" dirty="0">
                <a:solidFill>
                  <a:schemeClr val="tx1"/>
                </a:solidFill>
                <a:effectLst/>
                <a:latin typeface="+mn-lt"/>
                <a:ea typeface="+mn-ea"/>
                <a:cs typeface="+mn-cs"/>
              </a:rPr>
              <a:t>控制上述特性的变更；</a:t>
            </a:r>
          </a:p>
          <a:p>
            <a:pPr marL="171450" lvl="0" indent="-171450">
              <a:buFont typeface="Arial" pitchFamily="34" charset="0"/>
              <a:buChar char="•"/>
            </a:pPr>
            <a:r>
              <a:rPr lang="zh-CN" altLang="zh-CN" sz="1200" kern="1200" dirty="0">
                <a:solidFill>
                  <a:schemeClr val="tx1"/>
                </a:solidFill>
                <a:effectLst/>
                <a:latin typeface="+mn-lt"/>
                <a:ea typeface="+mn-ea"/>
                <a:cs typeface="+mn-cs"/>
              </a:rPr>
              <a:t>记录和报告变更过程和相应的配置项状态；</a:t>
            </a:r>
          </a:p>
          <a:p>
            <a:pPr marL="171450" lvl="0" indent="-171450">
              <a:buFont typeface="Arial" pitchFamily="34" charset="0"/>
              <a:buChar char="•"/>
            </a:pPr>
            <a:r>
              <a:rPr lang="zh-CN" altLang="zh-CN" sz="1200" kern="1200" dirty="0">
                <a:solidFill>
                  <a:schemeClr val="tx1"/>
                </a:solidFill>
                <a:effectLst/>
                <a:latin typeface="+mn-lt"/>
                <a:ea typeface="+mn-ea"/>
                <a:cs typeface="+mn-cs"/>
              </a:rPr>
              <a:t>验证配置项是否与需求一致。</a:t>
            </a:r>
          </a:p>
          <a:p>
            <a:endParaRPr lang="en-US" altLang="zh-CN" dirty="0"/>
          </a:p>
          <a:p>
            <a:r>
              <a:rPr lang="zh-CN" altLang="zh-CN" sz="1200" kern="1200" dirty="0">
                <a:solidFill>
                  <a:schemeClr val="tx1"/>
                </a:solidFill>
                <a:effectLst/>
                <a:latin typeface="+mn-lt"/>
                <a:ea typeface="+mn-ea"/>
                <a:cs typeface="+mn-cs"/>
              </a:rPr>
              <a:t>典型的可能作为配置项纳入配置管理的工作产品包括：</a:t>
            </a:r>
          </a:p>
          <a:p>
            <a:pPr lvl="0"/>
            <a:r>
              <a:rPr lang="zh-CN" altLang="zh-CN" sz="1200" kern="1200" dirty="0">
                <a:solidFill>
                  <a:schemeClr val="tx1"/>
                </a:solidFill>
                <a:effectLst/>
                <a:latin typeface="+mn-lt"/>
                <a:ea typeface="+mn-ea"/>
                <a:cs typeface="+mn-cs"/>
              </a:rPr>
              <a:t>过程说明文档</a:t>
            </a:r>
          </a:p>
          <a:p>
            <a:pPr lvl="0"/>
            <a:r>
              <a:rPr lang="zh-CN" altLang="zh-CN" sz="1200" kern="1200" dirty="0">
                <a:solidFill>
                  <a:schemeClr val="tx1"/>
                </a:solidFill>
                <a:effectLst/>
                <a:latin typeface="+mn-lt"/>
                <a:ea typeface="+mn-ea"/>
                <a:cs typeface="+mn-cs"/>
              </a:rPr>
              <a:t>项目开发计划文档</a:t>
            </a:r>
          </a:p>
          <a:p>
            <a:pPr lvl="0"/>
            <a:r>
              <a:rPr lang="zh-CN" altLang="zh-CN" sz="1200" kern="1200" dirty="0">
                <a:solidFill>
                  <a:schemeClr val="tx1"/>
                </a:solidFill>
                <a:effectLst/>
                <a:latin typeface="+mn-lt"/>
                <a:ea typeface="+mn-ea"/>
                <a:cs typeface="+mn-cs"/>
              </a:rPr>
              <a:t>需求规格说明书</a:t>
            </a:r>
          </a:p>
          <a:p>
            <a:pPr lvl="0"/>
            <a:r>
              <a:rPr lang="zh-CN" altLang="zh-CN" sz="1200" kern="1200" dirty="0">
                <a:solidFill>
                  <a:schemeClr val="tx1"/>
                </a:solidFill>
                <a:effectLst/>
                <a:latin typeface="+mn-lt"/>
                <a:ea typeface="+mn-ea"/>
                <a:cs typeface="+mn-cs"/>
              </a:rPr>
              <a:t>设计规格说明书</a:t>
            </a:r>
          </a:p>
          <a:p>
            <a:pPr lvl="0"/>
            <a:r>
              <a:rPr lang="zh-CN" altLang="zh-CN" sz="1200" kern="1200" dirty="0">
                <a:solidFill>
                  <a:schemeClr val="tx1"/>
                </a:solidFill>
                <a:effectLst/>
                <a:latin typeface="+mn-lt"/>
                <a:ea typeface="+mn-ea"/>
                <a:cs typeface="+mn-cs"/>
              </a:rPr>
              <a:t>设计图表</a:t>
            </a:r>
          </a:p>
          <a:p>
            <a:pPr lvl="0"/>
            <a:r>
              <a:rPr lang="zh-CN" altLang="zh-CN" sz="1200" kern="1200" dirty="0">
                <a:solidFill>
                  <a:schemeClr val="tx1"/>
                </a:solidFill>
                <a:effectLst/>
                <a:latin typeface="+mn-lt"/>
                <a:ea typeface="+mn-ea"/>
                <a:cs typeface="+mn-cs"/>
              </a:rPr>
              <a:t>产品规格说明书</a:t>
            </a:r>
          </a:p>
          <a:p>
            <a:pPr lvl="0"/>
            <a:r>
              <a:rPr lang="zh-CN" altLang="zh-CN" sz="1200" kern="1200" dirty="0">
                <a:solidFill>
                  <a:schemeClr val="tx1"/>
                </a:solidFill>
                <a:effectLst/>
                <a:latin typeface="+mn-lt"/>
                <a:ea typeface="+mn-ea"/>
                <a:cs typeface="+mn-cs"/>
              </a:rPr>
              <a:t>程序代码</a:t>
            </a:r>
          </a:p>
          <a:p>
            <a:pPr lvl="0"/>
            <a:r>
              <a:rPr lang="zh-CN" altLang="zh-CN" sz="1200" kern="1200" dirty="0">
                <a:solidFill>
                  <a:schemeClr val="tx1"/>
                </a:solidFill>
                <a:effectLst/>
                <a:latin typeface="+mn-lt"/>
                <a:ea typeface="+mn-ea"/>
                <a:cs typeface="+mn-cs"/>
              </a:rPr>
              <a:t>开发环境，如特定版本的编译器等</a:t>
            </a:r>
          </a:p>
          <a:p>
            <a:pPr lvl="0"/>
            <a:r>
              <a:rPr lang="zh-CN" altLang="zh-CN" sz="1200" kern="1200" dirty="0">
                <a:solidFill>
                  <a:schemeClr val="tx1"/>
                </a:solidFill>
                <a:effectLst/>
                <a:latin typeface="+mn-lt"/>
                <a:ea typeface="+mn-ea"/>
                <a:cs typeface="+mn-cs"/>
              </a:rPr>
              <a:t>产品数据文件</a:t>
            </a:r>
          </a:p>
          <a:p>
            <a:pPr lvl="0"/>
            <a:r>
              <a:rPr lang="zh-CN" altLang="zh-CN" sz="1200" kern="1200" dirty="0">
                <a:solidFill>
                  <a:schemeClr val="tx1"/>
                </a:solidFill>
                <a:effectLst/>
                <a:latin typeface="+mn-lt"/>
                <a:ea typeface="+mn-ea"/>
                <a:cs typeface="+mn-cs"/>
              </a:rPr>
              <a:t>产品技术文件</a:t>
            </a:r>
          </a:p>
          <a:p>
            <a:pPr lvl="0"/>
            <a:r>
              <a:rPr lang="zh-CN" altLang="zh-CN" sz="1200" kern="1200" dirty="0">
                <a:solidFill>
                  <a:schemeClr val="tx1"/>
                </a:solidFill>
                <a:effectLst/>
                <a:latin typeface="+mn-lt"/>
                <a:ea typeface="+mn-ea"/>
                <a:cs typeface="+mn-cs"/>
              </a:rPr>
              <a:t>用户支持文档</a:t>
            </a:r>
          </a:p>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5</a:t>
            </a:fld>
            <a:endParaRPr lang="zh-CN" altLang="en-US"/>
          </a:p>
        </p:txBody>
      </p:sp>
    </p:spTree>
    <p:extLst>
      <p:ext uri="{BB962C8B-B14F-4D97-AF65-F5344CB8AC3E}">
        <p14:creationId xmlns:p14="http://schemas.microsoft.com/office/powerpoint/2010/main" val="1870232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6</a:t>
            </a:fld>
            <a:endParaRPr lang="zh-CN" altLang="en-US"/>
          </a:p>
        </p:txBody>
      </p:sp>
    </p:spTree>
    <p:extLst>
      <p:ext uri="{BB962C8B-B14F-4D97-AF65-F5344CB8AC3E}">
        <p14:creationId xmlns:p14="http://schemas.microsoft.com/office/powerpoint/2010/main" val="2439465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在软件项目管理决策的过程中，基于客观的数据很重要，这种客观决策可以显著消除错误决策的风险。而这些客观数据的获得，必须依照一定的流程以正确的方式获得和使用。度量和分析活动就定义了上述客观数据的获取与使用方式。</a:t>
            </a:r>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7</a:t>
            </a:fld>
            <a:endParaRPr lang="zh-CN" altLang="en-US"/>
          </a:p>
        </p:txBody>
      </p:sp>
    </p:spTree>
    <p:extLst>
      <p:ext uri="{BB962C8B-B14F-4D97-AF65-F5344CB8AC3E}">
        <p14:creationId xmlns:p14="http://schemas.microsoft.com/office/powerpoint/2010/main" val="3732908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en-US" altLang="zh-CN" sz="1200" kern="1200" dirty="0">
                <a:solidFill>
                  <a:schemeClr val="tx1"/>
                </a:solidFill>
                <a:effectLst/>
                <a:latin typeface="+mn-lt"/>
                <a:ea typeface="+mn-ea"/>
                <a:cs typeface="+mn-cs"/>
              </a:rPr>
              <a:t>GQM</a:t>
            </a:r>
            <a:r>
              <a:rPr lang="zh-CN" altLang="zh-CN" sz="1200" kern="1200" dirty="0">
                <a:solidFill>
                  <a:schemeClr val="tx1"/>
                </a:solidFill>
                <a:effectLst/>
                <a:latin typeface="+mn-lt"/>
                <a:ea typeface="+mn-ea"/>
                <a:cs typeface="+mn-cs"/>
              </a:rPr>
              <a:t>是一种应用非常广泛的建立软件度量体系的方法。由美国马里兰大学的</a:t>
            </a:r>
            <a:r>
              <a:rPr lang="en-US" altLang="zh-CN" sz="1200" kern="1200" dirty="0">
                <a:solidFill>
                  <a:schemeClr val="tx1"/>
                </a:solidFill>
                <a:effectLst/>
                <a:latin typeface="+mn-lt"/>
                <a:ea typeface="+mn-ea"/>
                <a:cs typeface="+mn-cs"/>
              </a:rPr>
              <a:t>Victor </a:t>
            </a:r>
            <a:r>
              <a:rPr lang="en-US" altLang="zh-CN" sz="1200" kern="1200" dirty="0" err="1">
                <a:solidFill>
                  <a:schemeClr val="tx1"/>
                </a:solidFill>
                <a:effectLst/>
                <a:latin typeface="+mn-lt"/>
                <a:ea typeface="+mn-ea"/>
                <a:cs typeface="+mn-cs"/>
              </a:rPr>
              <a:t>Basili</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教授和</a:t>
            </a:r>
            <a:r>
              <a:rPr lang="en-US" altLang="zh-CN" sz="1200" kern="1200" dirty="0">
                <a:solidFill>
                  <a:schemeClr val="tx1"/>
                </a:solidFill>
                <a:effectLst/>
                <a:latin typeface="+mn-lt"/>
                <a:ea typeface="+mn-ea"/>
                <a:cs typeface="+mn-cs"/>
              </a:rPr>
              <a:t>NASA</a:t>
            </a:r>
            <a:r>
              <a:rPr lang="zh-CN" altLang="zh-CN" sz="1200" kern="1200" dirty="0">
                <a:solidFill>
                  <a:schemeClr val="tx1"/>
                </a:solidFill>
                <a:effectLst/>
                <a:latin typeface="+mn-lt"/>
                <a:ea typeface="+mn-ea"/>
                <a:cs typeface="+mn-cs"/>
              </a:rPr>
              <a:t>软件工程实验室的</a:t>
            </a:r>
            <a:r>
              <a:rPr lang="en-US" altLang="zh-CN" sz="1200" kern="1200" dirty="0">
                <a:solidFill>
                  <a:schemeClr val="tx1"/>
                </a:solidFill>
                <a:effectLst/>
                <a:latin typeface="+mn-lt"/>
                <a:ea typeface="+mn-ea"/>
                <a:cs typeface="+mn-cs"/>
              </a:rPr>
              <a:t>David M. Weiss</a:t>
            </a:r>
            <a:r>
              <a:rPr lang="zh-CN" altLang="zh-CN" sz="1200" kern="1200" dirty="0">
                <a:solidFill>
                  <a:schemeClr val="tx1"/>
                </a:solidFill>
                <a:effectLst/>
                <a:latin typeface="+mn-lt"/>
                <a:ea typeface="+mn-ea"/>
                <a:cs typeface="+mn-cs"/>
              </a:rPr>
              <a:t>等人提出的一种面向目标的度量软件产品和过程的方法。</a:t>
            </a:r>
            <a:r>
              <a:rPr lang="en-US" altLang="zh-CN" sz="1200" kern="1200" dirty="0">
                <a:solidFill>
                  <a:schemeClr val="tx1"/>
                </a:solidFill>
                <a:effectLst/>
                <a:latin typeface="+mn-lt"/>
                <a:ea typeface="+mn-ea"/>
                <a:cs typeface="+mn-cs"/>
              </a:rPr>
              <a:t>GQM</a:t>
            </a:r>
            <a:r>
              <a:rPr lang="zh-CN" altLang="zh-CN" sz="1200" kern="1200" dirty="0">
                <a:solidFill>
                  <a:schemeClr val="tx1"/>
                </a:solidFill>
                <a:effectLst/>
                <a:latin typeface="+mn-lt"/>
                <a:ea typeface="+mn-ea"/>
                <a:cs typeface="+mn-cs"/>
              </a:rPr>
              <a:t>从管理的目标出发，将目标归纳、分解为度量的指标</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并把这些指标提炼成可以测量的值</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是一种科学的、系统的思考问题的方式。</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lvl="0"/>
            <a:r>
              <a:rPr lang="zh-CN" altLang="zh-CN" sz="2400" dirty="0"/>
              <a:t>概念层</a:t>
            </a:r>
            <a:r>
              <a:rPr lang="en-US" altLang="zh-CN" sz="2400" dirty="0"/>
              <a:t>(</a:t>
            </a:r>
            <a:r>
              <a:rPr lang="zh-CN" altLang="zh-CN" sz="2400" dirty="0"/>
              <a:t>目标</a:t>
            </a:r>
            <a:r>
              <a:rPr lang="en-US" altLang="zh-CN" sz="2400" dirty="0"/>
              <a:t>)</a:t>
            </a:r>
            <a:endParaRPr lang="zh-CN" altLang="zh-CN" sz="2400" dirty="0"/>
          </a:p>
          <a:p>
            <a:pPr lvl="1"/>
            <a:r>
              <a:rPr lang="zh-CN" altLang="zh-CN" sz="2000" dirty="0"/>
              <a:t>目标是为某个特定的对象而定义的。这里的对象是指软件产品、软件过程以及相关的资源等。定义的目标基于不同原因和不同质量模型</a:t>
            </a:r>
            <a:r>
              <a:rPr lang="en-US" altLang="zh-CN" sz="2000" dirty="0"/>
              <a:t>,</a:t>
            </a:r>
            <a:r>
              <a:rPr lang="zh-CN" altLang="zh-CN" sz="2000" dirty="0"/>
              <a:t>也要参考不同的角色视图与特定的环境。</a:t>
            </a:r>
          </a:p>
          <a:p>
            <a:pPr lvl="0"/>
            <a:r>
              <a:rPr lang="zh-CN" altLang="zh-CN" sz="2400" dirty="0"/>
              <a:t>操作层</a:t>
            </a:r>
            <a:r>
              <a:rPr lang="en-US" altLang="zh-CN" sz="2400" dirty="0"/>
              <a:t>(</a:t>
            </a:r>
            <a:r>
              <a:rPr lang="zh-CN" altLang="zh-CN" sz="2400" dirty="0"/>
              <a:t>问题</a:t>
            </a:r>
            <a:r>
              <a:rPr lang="en-US" altLang="zh-CN" sz="2400" dirty="0"/>
              <a:t>)</a:t>
            </a:r>
            <a:endParaRPr lang="zh-CN" altLang="zh-CN" sz="2400" dirty="0"/>
          </a:p>
          <a:p>
            <a:pPr lvl="1"/>
            <a:r>
              <a:rPr lang="zh-CN" altLang="zh-CN" sz="2000" dirty="0"/>
              <a:t>基于一定的刻画上述目标是否达成或者目标达成的进展情况的模型，使用一系列的问题来定义所研究的对象</a:t>
            </a:r>
            <a:r>
              <a:rPr lang="en-US" altLang="zh-CN" sz="2000" dirty="0"/>
              <a:t>, </a:t>
            </a:r>
            <a:r>
              <a:rPr lang="zh-CN" altLang="zh-CN" sz="2000" dirty="0"/>
              <a:t>然后得出评价或评估特定目标达成进展情况。所选择的问题应当尽量体现质量相关的话题。</a:t>
            </a:r>
          </a:p>
          <a:p>
            <a:pPr lvl="0"/>
            <a:r>
              <a:rPr lang="zh-CN" altLang="zh-CN" sz="2400" dirty="0"/>
              <a:t>量化层</a:t>
            </a:r>
            <a:r>
              <a:rPr lang="en-US" altLang="zh-CN" sz="2400" dirty="0"/>
              <a:t>( </a:t>
            </a:r>
            <a:r>
              <a:rPr lang="zh-CN" altLang="zh-CN" sz="2400" dirty="0"/>
              <a:t>度量</a:t>
            </a:r>
            <a:r>
              <a:rPr lang="en-US" altLang="zh-CN" sz="2400" dirty="0"/>
              <a:t>)</a:t>
            </a:r>
            <a:endParaRPr lang="zh-CN" altLang="zh-CN" sz="2400" dirty="0"/>
          </a:p>
          <a:p>
            <a:pPr lvl="1"/>
            <a:r>
              <a:rPr lang="zh-CN" altLang="zh-CN" sz="2000" dirty="0"/>
              <a:t>试图以量化的方式回答上述操作层识别出来的问题。</a:t>
            </a:r>
          </a:p>
          <a:p>
            <a:endParaRPr lang="zh-CN" altLang="en-US" sz="2400" dirty="0"/>
          </a:p>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9</a:t>
            </a:fld>
            <a:endParaRPr lang="zh-CN" altLang="en-US"/>
          </a:p>
        </p:txBody>
      </p:sp>
    </p:spTree>
    <p:extLst>
      <p:ext uri="{BB962C8B-B14F-4D97-AF65-F5344CB8AC3E}">
        <p14:creationId xmlns:p14="http://schemas.microsoft.com/office/powerpoint/2010/main" val="2574102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软件项目开发过程中往往面临很多需要决策的地方。尽管并不是所有的问题都需要一个严格的决策过程，但是，错误的决策往往会给项目带来灾难性后果。为了降低这种错误决策的风险，往往需要尽可能基于客观事实和正确的流程来开展决策与分析活动。</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12</a:t>
            </a:fld>
            <a:endParaRPr lang="zh-CN" altLang="en-US"/>
          </a:p>
        </p:txBody>
      </p:sp>
    </p:spTree>
    <p:extLst>
      <p:ext uri="{BB962C8B-B14F-4D97-AF65-F5344CB8AC3E}">
        <p14:creationId xmlns:p14="http://schemas.microsoft.com/office/powerpoint/2010/main" val="20640882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092" name="Picture 20"/>
          <p:cNvPicPr>
            <a:picLocks noChangeAspect="1" noChangeArrowheads="1"/>
          </p:cNvPicPr>
          <p:nvPr/>
        </p:nvPicPr>
        <p:blipFill rotWithShape="1">
          <a:blip r:embed="rId2">
            <a:extLst>
              <a:ext uri="{28A0092B-C50C-407E-A947-70E740481C1C}">
                <a14:useLocalDpi xmlns:a14="http://schemas.microsoft.com/office/drawing/2010/main" val="0"/>
              </a:ext>
            </a:extLst>
          </a:blip>
          <a:srcRect b="6822"/>
          <a:stretch/>
        </p:blipFill>
        <p:spPr bwMode="auto">
          <a:xfrm>
            <a:off x="0" y="991"/>
            <a:ext cx="9144000" cy="5364000"/>
          </a:xfrm>
          <a:prstGeom prst="rect">
            <a:avLst/>
          </a:prstGeom>
          <a:noFill/>
          <a:extLst>
            <a:ext uri="{909E8E84-426E-40DD-AFC4-6F175D3DCCD1}">
              <a14:hiddenFill xmlns:a14="http://schemas.microsoft.com/office/drawing/2010/main">
                <a:solidFill>
                  <a:srgbClr val="FFFFFF"/>
                </a:solidFill>
              </a14:hiddenFill>
            </a:ext>
          </a:extLst>
        </p:spPr>
      </p:pic>
      <p:sp>
        <p:nvSpPr>
          <p:cNvPr id="3075" name="Rectangle 3"/>
          <p:cNvSpPr>
            <a:spLocks noGrp="1" noChangeArrowheads="1"/>
          </p:cNvSpPr>
          <p:nvPr>
            <p:ph type="subTitle" idx="1"/>
          </p:nvPr>
        </p:nvSpPr>
        <p:spPr bwMode="gray">
          <a:xfrm>
            <a:off x="1403648" y="5589240"/>
            <a:ext cx="6553200" cy="1268760"/>
          </a:xfrm>
        </p:spPr>
        <p:txBody>
          <a:bodyPr/>
          <a:lstStyle>
            <a:lvl1pPr marL="0" indent="0" algn="ctr">
              <a:buFont typeface="Wingdings" pitchFamily="2" charset="2"/>
              <a:buNone/>
              <a:defRPr sz="2400" b="1">
                <a:solidFill>
                  <a:schemeClr val="tx2"/>
                </a:solidFill>
                <a:latin typeface="Verdana" pitchFamily="34" charset="0"/>
              </a:defRPr>
            </a:lvl1pPr>
          </a:lstStyle>
          <a:p>
            <a:pPr lvl="0"/>
            <a:r>
              <a:rPr lang="zh-CN" altLang="en-US" noProof="0"/>
              <a:t>单击此处编辑母版副标题样式</a:t>
            </a:r>
            <a:endParaRPr lang="en-US" altLang="zh-CN" noProof="0" dirty="0"/>
          </a:p>
        </p:txBody>
      </p:sp>
      <p:sp>
        <p:nvSpPr>
          <p:cNvPr id="3093" name="Rectangle 21"/>
          <p:cNvSpPr>
            <a:spLocks noGrp="1" noChangeArrowheads="1"/>
          </p:cNvSpPr>
          <p:nvPr>
            <p:ph type="ctrTitle" sz="quarter"/>
          </p:nvPr>
        </p:nvSpPr>
        <p:spPr bwMode="gray">
          <a:xfrm>
            <a:off x="0" y="4077072"/>
            <a:ext cx="9144000" cy="1224137"/>
          </a:xfrm>
          <a:gradFill>
            <a:gsLst>
              <a:gs pos="0">
                <a:srgbClr val="00607A"/>
              </a:gs>
              <a:gs pos="100000">
                <a:srgbClr val="00607A"/>
              </a:gs>
            </a:gsLst>
            <a:lin ang="0" scaled="1"/>
          </a:gradFill>
          <a:effectLst/>
        </p:spPr>
        <p:txBody>
          <a:bodyPr/>
          <a:lstStyle>
            <a:lvl1pPr>
              <a:defRPr sz="4000"/>
            </a:lvl1pPr>
          </a:lstStyle>
          <a:p>
            <a:pPr lvl="0"/>
            <a:r>
              <a:rPr lang="zh-CN" altLang="en-US" noProof="0"/>
              <a:t>单击此处编辑母版标题样式</a:t>
            </a:r>
            <a:endParaRPr lang="en-US" altLang="ko-KR" noProof="0" dirty="0"/>
          </a:p>
        </p:txBody>
      </p:sp>
      <p:sp>
        <p:nvSpPr>
          <p:cNvPr id="7" name="Text Box 16"/>
          <p:cNvSpPr txBox="1">
            <a:spLocks noChangeArrowheads="1"/>
          </p:cNvSpPr>
          <p:nvPr/>
        </p:nvSpPr>
        <p:spPr bwMode="gray">
          <a:xfrm>
            <a:off x="0" y="5301209"/>
            <a:ext cx="9144000" cy="144000"/>
          </a:xfrm>
          <a:prstGeom prst="rect">
            <a:avLst/>
          </a:prstGeom>
          <a:solidFill>
            <a:srgbClr val="A9C6CC"/>
          </a:solidFill>
          <a:ln>
            <a:noFill/>
          </a:ln>
          <a:effectLst/>
        </p:spPr>
        <p:txBody>
          <a:bodyPr>
            <a:spAutoFit/>
          </a:bodyPr>
          <a:lstStyle/>
          <a:p>
            <a:pPr>
              <a:spcBef>
                <a:spcPct val="50000"/>
              </a:spcBef>
            </a:pPr>
            <a:endParaRPr lang="zh-CN" altLang="zh-CN" sz="1000" b="1">
              <a:solidFill>
                <a:schemeClr val="bg1"/>
              </a:solidFill>
              <a:latin typeface="Verdana" pitchFamily="34"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507" y="188640"/>
            <a:ext cx="3163002" cy="722219"/>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121530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14550" cy="6248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0" y="152400"/>
            <a:ext cx="6191250" cy="6248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34273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4582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152525"/>
            <a:ext cx="8229600" cy="5248275"/>
          </a:xfrm>
        </p:spPr>
        <p:txBody>
          <a:bodyPr/>
          <a:lstStyle/>
          <a:p>
            <a:r>
              <a:rPr lang="zh-CN" altLang="en-US"/>
              <a:t>单击图标添加表格</a:t>
            </a:r>
          </a:p>
        </p:txBody>
      </p:sp>
      <p:sp>
        <p:nvSpPr>
          <p:cNvPr id="5" name="灯片编号占位符 4"/>
          <p:cNvSpPr>
            <a:spLocks noGrp="1"/>
          </p:cNvSpPr>
          <p:nvPr>
            <p:ph type="sldNum" sz="quarter" idx="11"/>
          </p:nvPr>
        </p:nvSpPr>
        <p:spPr>
          <a:xfrm>
            <a:off x="3505200" y="6461125"/>
            <a:ext cx="2133600" cy="320675"/>
          </a:xfrm>
        </p:spPr>
        <p:txBody>
          <a:bodyPr/>
          <a:lstStyle>
            <a:lvl1pPr>
              <a:defRPr/>
            </a:lvl1pPr>
          </a:lstStyle>
          <a:p>
            <a:fld id="{EEAD1FEB-C1C5-4D46-9F9D-45830D351B0E}" type="slidenum">
              <a:rPr lang="en-US" altLang="zh-CN"/>
              <a:pPr/>
              <a:t>‹#›</a:t>
            </a:fld>
            <a:endParaRPr lang="en-US" altLang="zh-CN"/>
          </a:p>
        </p:txBody>
      </p:sp>
    </p:spTree>
    <p:extLst>
      <p:ext uri="{BB962C8B-B14F-4D97-AF65-F5344CB8AC3E}">
        <p14:creationId xmlns:p14="http://schemas.microsoft.com/office/powerpoint/2010/main" val="858581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a:solidFill>
                  <a:srgbClr val="00708E"/>
                </a:solidFill>
              </a:defRPr>
            </a:lvl1pPr>
            <a:lvl2pPr>
              <a:buClr>
                <a:srgbClr val="00607A"/>
              </a:buClr>
              <a:defRPr>
                <a:solidFill>
                  <a:srgbClr val="00708E"/>
                </a:solidFill>
                <a:latin typeface="+mn-ea"/>
                <a:ea typeface="+mn-ea"/>
              </a:defRPr>
            </a:lvl2pPr>
            <a:lvl3pPr>
              <a:buClr>
                <a:srgbClr val="00607A"/>
              </a:buClr>
              <a:defRPr>
                <a:solidFill>
                  <a:srgbClr val="00708E"/>
                </a:solidFill>
                <a:latin typeface="+mn-ea"/>
                <a:ea typeface="+mn-ea"/>
              </a:defRPr>
            </a:lvl3pPr>
            <a:lvl4pPr>
              <a:defRPr>
                <a:solidFill>
                  <a:srgbClr val="00708E"/>
                </a:solidFill>
                <a:latin typeface="+mn-ea"/>
                <a:ea typeface="+mn-ea"/>
              </a:defRPr>
            </a:lvl4pPr>
            <a:lvl5pPr>
              <a:defRPr>
                <a:solidFill>
                  <a:srgbClr val="00708E"/>
                </a:solidFill>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灯片编号占位符 4"/>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865151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灯片编号占位符 4"/>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52948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882862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灯片编号占位符 7"/>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39813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3"/>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371171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728918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灯片编号占位符 5"/>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924396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灯片编号占位符 5"/>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302830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solidFill>
            <a:srgbClr val="00607A"/>
          </a:solidFill>
          <a:ln>
            <a:noFill/>
          </a:ln>
          <a:effectLst/>
        </p:spPr>
        <p:txBody>
          <a:bodyPr wrap="none" anchor="ctr"/>
          <a:lstStyle/>
          <a:p>
            <a:endParaRPr lang="zh-CN" altLang="en-US"/>
          </a:p>
        </p:txBody>
      </p:sp>
      <p:sp>
        <p:nvSpPr>
          <p:cNvPr id="1027" name="Rectangle 3"/>
          <p:cNvSpPr>
            <a:spLocks noGrp="1" noChangeArrowheads="1"/>
          </p:cNvSpPr>
          <p:nvPr>
            <p:ph type="body" idx="1"/>
          </p:nvPr>
        </p:nvSpPr>
        <p:spPr bwMode="auto">
          <a:xfrm>
            <a:off x="457200" y="1052737"/>
            <a:ext cx="8229600" cy="5348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atin typeface="+mj-lt"/>
                <a:ea typeface="宋体" charset="-122"/>
              </a:defRPr>
            </a:lvl1pPr>
          </a:lstStyle>
          <a:p>
            <a:fld id="{0C913308-F349-4B6D-A68A-DD1791B4A57B}" type="slidenum">
              <a:rPr lang="zh-CN" altLang="en-US" smtClean="0"/>
              <a:pPr/>
              <a:t>‹#›</a:t>
            </a:fld>
            <a:endParaRPr lang="zh-CN" altLang="en-US"/>
          </a:p>
        </p:txBody>
      </p:sp>
      <p:sp>
        <p:nvSpPr>
          <p:cNvPr id="1026" name="Rectangle 2"/>
          <p:cNvSpPr>
            <a:spLocks noGrp="1" noChangeArrowheads="1"/>
          </p:cNvSpPr>
          <p:nvPr>
            <p:ph type="title"/>
          </p:nvPr>
        </p:nvSpPr>
        <p:spPr bwMode="white">
          <a:xfrm>
            <a:off x="304800" y="152400"/>
            <a:ext cx="8458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40" name="Text Box 16"/>
          <p:cNvSpPr txBox="1">
            <a:spLocks noChangeArrowheads="1"/>
          </p:cNvSpPr>
          <p:nvPr/>
        </p:nvSpPr>
        <p:spPr bwMode="gray">
          <a:xfrm>
            <a:off x="0" y="838200"/>
            <a:ext cx="9144000" cy="144000"/>
          </a:xfrm>
          <a:prstGeom prst="rect">
            <a:avLst/>
          </a:prstGeom>
          <a:solidFill>
            <a:srgbClr val="A9C6CC"/>
          </a:solidFill>
          <a:ln>
            <a:noFill/>
          </a:ln>
          <a:effectLst/>
        </p:spPr>
        <p:txBody>
          <a:bodyPr>
            <a:spAutoFit/>
          </a:bodyPr>
          <a:lstStyle/>
          <a:p>
            <a:pPr>
              <a:spcBef>
                <a:spcPct val="50000"/>
              </a:spcBef>
            </a:pPr>
            <a:endParaRPr lang="zh-CN" altLang="zh-CN" sz="1000" b="1">
              <a:solidFill>
                <a:schemeClr val="bg1"/>
              </a:solidFill>
              <a:latin typeface="Verdana" pitchFamily="34" charset="0"/>
            </a:endParaRPr>
          </a:p>
        </p:txBody>
      </p:sp>
      <p:pic>
        <p:nvPicPr>
          <p:cNvPr id="9" name="图片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380312" y="6453336"/>
            <a:ext cx="1578826" cy="360499"/>
          </a:xfrm>
          <a:prstGeom prst="rect">
            <a:avLst/>
          </a:prstGeom>
          <a:effectLst>
            <a:outerShdw blurRad="50800" dist="38100" dir="2700000" algn="tl" rotWithShape="0">
              <a:prstClr val="black">
                <a:alpha val="40000"/>
              </a:prstClr>
            </a:outerShdw>
          </a:effectLst>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63538" indent="-363538" algn="l" rtl="0" eaLnBrk="1" fontAlgn="base" hangingPunct="1">
        <a:spcBef>
          <a:spcPct val="20000"/>
        </a:spcBef>
        <a:spcAft>
          <a:spcPct val="0"/>
        </a:spcAft>
        <a:buClr>
          <a:srgbClr val="00607A"/>
        </a:buClr>
        <a:buFont typeface="Wingdings" pitchFamily="2" charset="2"/>
        <a:buChar char="l"/>
        <a:defRPr sz="3200">
          <a:solidFill>
            <a:srgbClr val="00607A"/>
          </a:solidFill>
          <a:latin typeface="+mn-lt"/>
          <a:ea typeface="+mn-ea"/>
          <a:cs typeface="+mn-cs"/>
        </a:defRPr>
      </a:lvl1pPr>
      <a:lvl2pPr marL="715963" indent="-352425" algn="l" rtl="0" eaLnBrk="1" fontAlgn="base" hangingPunct="1">
        <a:spcBef>
          <a:spcPct val="20000"/>
        </a:spcBef>
        <a:spcAft>
          <a:spcPct val="0"/>
        </a:spcAft>
        <a:buClr>
          <a:srgbClr val="00607A"/>
        </a:buClr>
        <a:buFont typeface="Wingdings" pitchFamily="2" charset="2"/>
        <a:buChar char="n"/>
        <a:defRPr sz="2800">
          <a:solidFill>
            <a:srgbClr val="00607A"/>
          </a:solidFill>
          <a:latin typeface="+mn-lt"/>
        </a:defRPr>
      </a:lvl2pPr>
      <a:lvl3pPr marL="1079500" indent="-363538" algn="l" rtl="0" eaLnBrk="1" fontAlgn="base" hangingPunct="1">
        <a:spcBef>
          <a:spcPct val="20000"/>
        </a:spcBef>
        <a:spcAft>
          <a:spcPct val="0"/>
        </a:spcAft>
        <a:buClr>
          <a:srgbClr val="00607A"/>
        </a:buClr>
        <a:buFont typeface="Wingdings" pitchFamily="2" charset="2"/>
        <a:buChar char="u"/>
        <a:defRPr sz="2400">
          <a:solidFill>
            <a:srgbClr val="00607A"/>
          </a:solidFill>
          <a:latin typeface="+mn-lt"/>
        </a:defRPr>
      </a:lvl3pPr>
      <a:lvl4pPr marL="1431925" indent="-352425" algn="l" rtl="0" eaLnBrk="1" fontAlgn="base" hangingPunct="1">
        <a:spcBef>
          <a:spcPct val="20000"/>
        </a:spcBef>
        <a:spcAft>
          <a:spcPct val="0"/>
        </a:spcAft>
        <a:buChar char="–"/>
        <a:defRPr sz="2000">
          <a:solidFill>
            <a:srgbClr val="00607A"/>
          </a:solidFill>
          <a:latin typeface="+mn-lt"/>
        </a:defRPr>
      </a:lvl4pPr>
      <a:lvl5pPr marL="1795463" indent="-363538" algn="l" rtl="0" eaLnBrk="1" fontAlgn="base" hangingPunct="1">
        <a:spcBef>
          <a:spcPct val="20000"/>
        </a:spcBef>
        <a:spcAft>
          <a:spcPct val="0"/>
        </a:spcAft>
        <a:buFont typeface="Wingdings" pitchFamily="2" charset="2"/>
        <a:buChar char="ü"/>
        <a:defRPr sz="2000">
          <a:solidFill>
            <a:srgbClr val="00607A"/>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403648" y="5445224"/>
            <a:ext cx="6553200" cy="1268760"/>
          </a:xfrm>
        </p:spPr>
        <p:txBody>
          <a:bodyPr/>
          <a:lstStyle/>
          <a:p>
            <a:r>
              <a:rPr lang="zh-CN" altLang="en-US" dirty="0"/>
              <a:t>荣国平</a:t>
            </a:r>
            <a:endParaRPr lang="en-US" altLang="zh-CN" dirty="0"/>
          </a:p>
          <a:p>
            <a:r>
              <a:rPr lang="zh-CN" altLang="en-US" dirty="0"/>
              <a:t>南京大学软件学院</a:t>
            </a:r>
            <a:endParaRPr lang="en-US" altLang="zh-CN" dirty="0"/>
          </a:p>
          <a:p>
            <a:r>
              <a:rPr lang="en-US" altLang="zh-CN" dirty="0"/>
              <a:t>2020</a:t>
            </a:r>
            <a:r>
              <a:rPr lang="zh-CN" altLang="en-US" dirty="0"/>
              <a:t>年 秋</a:t>
            </a:r>
            <a:endParaRPr lang="en-US" altLang="zh-CN" dirty="0"/>
          </a:p>
          <a:p>
            <a:endParaRPr lang="zh-CN" altLang="en-US" dirty="0"/>
          </a:p>
        </p:txBody>
      </p:sp>
      <p:sp>
        <p:nvSpPr>
          <p:cNvPr id="2" name="标题 1"/>
          <p:cNvSpPr>
            <a:spLocks noGrp="1"/>
          </p:cNvSpPr>
          <p:nvPr>
            <p:ph type="ctrTitle" sz="quarter"/>
          </p:nvPr>
        </p:nvSpPr>
        <p:spPr>
          <a:xfrm>
            <a:off x="1785918" y="2130425"/>
            <a:ext cx="7106562" cy="1470025"/>
          </a:xfrm>
        </p:spPr>
        <p:txBody>
          <a:bodyPr/>
          <a:lstStyle/>
          <a:p>
            <a:r>
              <a:rPr lang="zh-CN" altLang="en-US" dirty="0"/>
              <a:t>软件质量与管理 第七讲</a:t>
            </a:r>
            <a:br>
              <a:rPr lang="en-US" altLang="zh-CN" dirty="0"/>
            </a:br>
            <a:r>
              <a:rPr lang="zh-CN" altLang="en-US" dirty="0"/>
              <a:t>项目支持活动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GQM</a:t>
            </a:r>
            <a:r>
              <a:rPr lang="zh-CN" altLang="en-US" dirty="0"/>
              <a:t>示例</a:t>
            </a:r>
            <a:r>
              <a:rPr lang="en-US" altLang="zh-CN" dirty="0"/>
              <a:t>-PM</a:t>
            </a:r>
            <a:endParaRPr lang="zh-CN" altLang="en-US" dirty="0"/>
          </a:p>
        </p:txBody>
      </p:sp>
      <p:sp>
        <p:nvSpPr>
          <p:cNvPr id="3" name="内容占位符 2"/>
          <p:cNvSpPr>
            <a:spLocks noGrp="1"/>
          </p:cNvSpPr>
          <p:nvPr>
            <p:ph idx="1"/>
          </p:nvPr>
        </p:nvSpPr>
        <p:spPr/>
        <p:txBody>
          <a:bodyPr/>
          <a:lstStyle/>
          <a:p>
            <a:pPr lvl="0"/>
            <a:r>
              <a:rPr lang="en-US" altLang="zh-CN" i="1" dirty="0"/>
              <a:t>G: </a:t>
            </a:r>
            <a:r>
              <a:rPr lang="zh-CN" altLang="zh-CN" i="1" dirty="0"/>
              <a:t>确保稳定性、可预测性的开发过程来满足计划的里程碑。</a:t>
            </a:r>
            <a:endParaRPr lang="zh-CN" altLang="zh-CN" dirty="0"/>
          </a:p>
          <a:p>
            <a:pPr lvl="0"/>
            <a:r>
              <a:rPr lang="en-US" altLang="zh-CN" i="1" dirty="0"/>
              <a:t>Q: </a:t>
            </a:r>
            <a:r>
              <a:rPr lang="zh-CN" altLang="zh-CN" i="1" dirty="0"/>
              <a:t>我的项目是否按照计划的轨迹前进，计划的里程碑都能实现吗？</a:t>
            </a:r>
            <a:endParaRPr lang="zh-CN" altLang="zh-CN" dirty="0"/>
          </a:p>
          <a:p>
            <a:pPr lvl="0"/>
            <a:r>
              <a:rPr lang="en-US" altLang="zh-CN" i="1" dirty="0"/>
              <a:t>M: </a:t>
            </a:r>
            <a:r>
              <a:rPr lang="zh-CN" altLang="zh-CN" i="1" dirty="0"/>
              <a:t>软件项目开发工作的挥发性（分支、流、变更管理（</a:t>
            </a:r>
            <a:r>
              <a:rPr lang="en-US" altLang="zh-CN" i="1" dirty="0"/>
              <a:t>UCM</a:t>
            </a:r>
            <a:r>
              <a:rPr lang="zh-CN" altLang="zh-CN" i="1" dirty="0"/>
              <a:t>）活动）。</a:t>
            </a:r>
            <a:endParaRPr lang="zh-CN" altLang="zh-CN" dirty="0"/>
          </a:p>
          <a:p>
            <a:endParaRPr lang="zh-CN" altLang="en-US" dirty="0"/>
          </a:p>
        </p:txBody>
      </p:sp>
    </p:spTree>
    <p:extLst>
      <p:ext uri="{BB962C8B-B14F-4D97-AF65-F5344CB8AC3E}">
        <p14:creationId xmlns:p14="http://schemas.microsoft.com/office/powerpoint/2010/main" val="2537157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GQM</a:t>
            </a:r>
            <a:r>
              <a:rPr lang="zh-CN" altLang="en-US" dirty="0"/>
              <a:t>示例</a:t>
            </a:r>
            <a:r>
              <a:rPr lang="en-US" altLang="zh-CN" dirty="0"/>
              <a:t>-DM</a:t>
            </a:r>
            <a:endParaRPr lang="zh-CN" altLang="en-US" dirty="0"/>
          </a:p>
        </p:txBody>
      </p:sp>
      <p:sp>
        <p:nvSpPr>
          <p:cNvPr id="3" name="内容占位符 2"/>
          <p:cNvSpPr>
            <a:spLocks noGrp="1"/>
          </p:cNvSpPr>
          <p:nvPr>
            <p:ph idx="1"/>
          </p:nvPr>
        </p:nvSpPr>
        <p:spPr/>
        <p:txBody>
          <a:bodyPr/>
          <a:lstStyle/>
          <a:p>
            <a:pPr lvl="0"/>
            <a:r>
              <a:rPr lang="en-US" altLang="zh-CN" i="1" dirty="0"/>
              <a:t>G: </a:t>
            </a:r>
            <a:r>
              <a:rPr lang="zh-CN" altLang="zh-CN" i="1" dirty="0"/>
              <a:t>最大化所有团队贡献者的生产力。</a:t>
            </a:r>
            <a:endParaRPr lang="zh-CN" altLang="zh-CN" dirty="0"/>
          </a:p>
          <a:p>
            <a:pPr lvl="0"/>
            <a:r>
              <a:rPr lang="en-US" altLang="zh-CN" i="1" dirty="0"/>
              <a:t>Q: </a:t>
            </a:r>
            <a:r>
              <a:rPr lang="zh-CN" altLang="zh-CN" i="1" dirty="0"/>
              <a:t>开发人员能够完成分配给他们的任务吗，或者他们遇到障碍了吗？</a:t>
            </a:r>
            <a:endParaRPr lang="zh-CN" altLang="zh-CN" dirty="0"/>
          </a:p>
          <a:p>
            <a:r>
              <a:rPr lang="en-US" altLang="zh-CN" i="1" dirty="0"/>
              <a:t>M: </a:t>
            </a:r>
            <a:r>
              <a:rPr lang="zh-CN" altLang="zh-CN" i="1" dirty="0"/>
              <a:t>由个体或者工作组产生的项目工件的</a:t>
            </a:r>
            <a:r>
              <a:rPr lang="zh-CN" altLang="en-US" i="1" dirty="0"/>
              <a:t>数量</a:t>
            </a:r>
            <a:br>
              <a:rPr lang="en-US" altLang="zh-CN" i="1" dirty="0"/>
            </a:br>
            <a:endParaRPr lang="zh-CN" altLang="en-US" dirty="0"/>
          </a:p>
        </p:txBody>
      </p:sp>
    </p:spTree>
    <p:extLst>
      <p:ext uri="{BB962C8B-B14F-4D97-AF65-F5344CB8AC3E}">
        <p14:creationId xmlns:p14="http://schemas.microsoft.com/office/powerpoint/2010/main" val="2537157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决策分析</a:t>
            </a:r>
            <a:endParaRPr lang="zh-CN" altLang="en-US" dirty="0"/>
          </a:p>
        </p:txBody>
      </p:sp>
      <p:sp>
        <p:nvSpPr>
          <p:cNvPr id="3" name="内容占位符 2"/>
          <p:cNvSpPr>
            <a:spLocks noGrp="1"/>
          </p:cNvSpPr>
          <p:nvPr>
            <p:ph idx="1"/>
          </p:nvPr>
        </p:nvSpPr>
        <p:spPr>
          <a:xfrm>
            <a:off x="179512" y="1124744"/>
            <a:ext cx="8964488" cy="5161756"/>
          </a:xfrm>
        </p:spPr>
        <p:txBody>
          <a:bodyPr/>
          <a:lstStyle/>
          <a:p>
            <a:r>
              <a:rPr lang="zh-CN" altLang="en-US" dirty="0"/>
              <a:t>意义与困难</a:t>
            </a:r>
            <a:endParaRPr lang="en-US" altLang="zh-CN" dirty="0"/>
          </a:p>
          <a:p>
            <a:r>
              <a:rPr lang="zh-CN" altLang="zh-CN" dirty="0"/>
              <a:t>一个正式评估过程往往包含下列的活动：</a:t>
            </a:r>
          </a:p>
          <a:p>
            <a:pPr lvl="1"/>
            <a:r>
              <a:rPr lang="zh-CN" altLang="zh-CN" dirty="0"/>
              <a:t>建立评估备选方案的准则</a:t>
            </a:r>
          </a:p>
          <a:p>
            <a:pPr lvl="1"/>
            <a:r>
              <a:rPr lang="zh-CN" altLang="zh-CN" dirty="0"/>
              <a:t>识别备选解决方案</a:t>
            </a:r>
          </a:p>
          <a:p>
            <a:pPr lvl="1"/>
            <a:r>
              <a:rPr lang="zh-CN" altLang="zh-CN" dirty="0"/>
              <a:t>选择评估备选方案的方法</a:t>
            </a:r>
          </a:p>
          <a:p>
            <a:pPr lvl="1"/>
            <a:r>
              <a:rPr lang="zh-CN" altLang="zh-CN" dirty="0"/>
              <a:t>使用已建立的准则与方法，评估备选解决方案</a:t>
            </a:r>
          </a:p>
          <a:p>
            <a:pPr lvl="1"/>
            <a:r>
              <a:rPr lang="zh-CN" altLang="zh-CN" dirty="0"/>
              <a:t>依据评估准则，从备选方案中选择建议方案</a:t>
            </a:r>
          </a:p>
          <a:p>
            <a:endParaRPr lang="zh-CN" altLang="en-US" dirty="0"/>
          </a:p>
        </p:txBody>
      </p:sp>
    </p:spTree>
    <p:extLst>
      <p:ext uri="{BB962C8B-B14F-4D97-AF65-F5344CB8AC3E}">
        <p14:creationId xmlns:p14="http://schemas.microsoft.com/office/powerpoint/2010/main" val="2537157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决策分析活动</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946451958"/>
              </p:ext>
            </p:extLst>
          </p:nvPr>
        </p:nvGraphicFramePr>
        <p:xfrm>
          <a:off x="467544" y="980728"/>
          <a:ext cx="7740352" cy="5437739"/>
        </p:xfrm>
        <a:graphic>
          <a:graphicData uri="http://schemas.openxmlformats.org/presentationml/2006/ole">
            <mc:AlternateContent xmlns:mc="http://schemas.openxmlformats.org/markup-compatibility/2006">
              <mc:Choice xmlns:v="urn:schemas-microsoft-com:vml" Requires="v">
                <p:oleObj spid="_x0000_s14364" r:id="rId3" imgW="4919130" imgH="3654904" progId="Visio.Drawing.11">
                  <p:embed/>
                </p:oleObj>
              </mc:Choice>
              <mc:Fallback>
                <p:oleObj r:id="rId3" imgW="4919130" imgH="365490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980728"/>
                        <a:ext cx="7740352" cy="5437739"/>
                      </a:xfrm>
                      <a:prstGeom prst="rect">
                        <a:avLst/>
                      </a:prstGeom>
                      <a:noFill/>
                    </p:spPr>
                  </p:pic>
                </p:oleObj>
              </mc:Fallback>
            </mc:AlternateContent>
          </a:graphicData>
        </a:graphic>
      </p:graphicFrame>
    </p:spTree>
    <p:extLst>
      <p:ext uri="{BB962C8B-B14F-4D97-AF65-F5344CB8AC3E}">
        <p14:creationId xmlns:p14="http://schemas.microsoft.com/office/powerpoint/2010/main" val="2537157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决策分析练习</a:t>
            </a:r>
          </a:p>
        </p:txBody>
      </p:sp>
      <p:sp>
        <p:nvSpPr>
          <p:cNvPr id="3" name="内容占位符 2"/>
          <p:cNvSpPr>
            <a:spLocks noGrp="1"/>
          </p:cNvSpPr>
          <p:nvPr>
            <p:ph idx="1"/>
          </p:nvPr>
        </p:nvSpPr>
        <p:spPr/>
        <p:txBody>
          <a:bodyPr/>
          <a:lstStyle/>
          <a:p>
            <a:r>
              <a:rPr lang="zh-CN" altLang="en-US" dirty="0"/>
              <a:t>某基于</a:t>
            </a:r>
            <a:r>
              <a:rPr lang="en-US" altLang="zh-CN" dirty="0"/>
              <a:t>WEB</a:t>
            </a:r>
            <a:r>
              <a:rPr lang="zh-CN" altLang="en-US" dirty="0"/>
              <a:t>的信息系统的技术选型</a:t>
            </a:r>
            <a:endParaRPr lang="en-US" altLang="zh-CN" dirty="0"/>
          </a:p>
          <a:p>
            <a:pPr lvl="1"/>
            <a:r>
              <a:rPr lang="zh-CN" altLang="en-US" dirty="0"/>
              <a:t>选择标准有哪些？</a:t>
            </a:r>
            <a:endParaRPr lang="en-US" altLang="zh-CN" dirty="0"/>
          </a:p>
          <a:p>
            <a:pPr lvl="1"/>
            <a:r>
              <a:rPr lang="zh-CN" altLang="en-US" dirty="0"/>
              <a:t>可选方案有哪些？</a:t>
            </a:r>
            <a:endParaRPr lang="en-US" altLang="zh-CN" dirty="0"/>
          </a:p>
          <a:p>
            <a:pPr lvl="1"/>
            <a:r>
              <a:rPr lang="zh-CN" altLang="en-US" dirty="0"/>
              <a:t>怎么评价</a:t>
            </a:r>
            <a:endParaRPr lang="en-US" altLang="zh-CN" dirty="0"/>
          </a:p>
        </p:txBody>
      </p:sp>
    </p:spTree>
    <p:extLst>
      <p:ext uri="{BB962C8B-B14F-4D97-AF65-F5344CB8AC3E}">
        <p14:creationId xmlns:p14="http://schemas.microsoft.com/office/powerpoint/2010/main" val="2537157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根因</a:t>
            </a:r>
            <a:r>
              <a:rPr lang="zh-CN" altLang="zh-CN" dirty="0"/>
              <a:t>分析</a:t>
            </a:r>
            <a:r>
              <a:rPr lang="zh-CN" altLang="en-US" dirty="0"/>
              <a:t>与解决方案</a:t>
            </a:r>
          </a:p>
        </p:txBody>
      </p:sp>
      <p:sp>
        <p:nvSpPr>
          <p:cNvPr id="3" name="内容占位符 2"/>
          <p:cNvSpPr>
            <a:spLocks noGrp="1"/>
          </p:cNvSpPr>
          <p:nvPr>
            <p:ph idx="1"/>
          </p:nvPr>
        </p:nvSpPr>
        <p:spPr>
          <a:xfrm>
            <a:off x="179512" y="1124744"/>
            <a:ext cx="8964488" cy="5161756"/>
          </a:xfrm>
        </p:spPr>
        <p:txBody>
          <a:bodyPr/>
          <a:lstStyle/>
          <a:p>
            <a:r>
              <a:rPr lang="zh-CN" altLang="en-US" dirty="0"/>
              <a:t>避免类似错误反复发生</a:t>
            </a:r>
            <a:endParaRPr lang="en-US" altLang="zh-CN" dirty="0"/>
          </a:p>
          <a:p>
            <a:r>
              <a:rPr lang="zh-CN" altLang="zh-CN" dirty="0"/>
              <a:t>一个正式</a:t>
            </a:r>
            <a:r>
              <a:rPr lang="zh-CN" altLang="en-US" dirty="0"/>
              <a:t>根因分析</a:t>
            </a:r>
            <a:r>
              <a:rPr lang="zh-CN" altLang="zh-CN" dirty="0"/>
              <a:t>过程往往包含下列的活动：</a:t>
            </a:r>
          </a:p>
          <a:p>
            <a:pPr lvl="1"/>
            <a:r>
              <a:rPr lang="zh-CN" altLang="zh-CN" dirty="0"/>
              <a:t>识别</a:t>
            </a:r>
            <a:r>
              <a:rPr lang="zh-CN" altLang="en-US" dirty="0"/>
              <a:t>和选定问题</a:t>
            </a:r>
            <a:endParaRPr lang="zh-CN" altLang="zh-CN" dirty="0"/>
          </a:p>
          <a:p>
            <a:pPr lvl="1"/>
            <a:r>
              <a:rPr lang="zh-CN" altLang="en-US" dirty="0"/>
              <a:t>根因分析</a:t>
            </a:r>
            <a:endParaRPr lang="en-US" altLang="zh-CN" dirty="0"/>
          </a:p>
          <a:p>
            <a:pPr lvl="1"/>
            <a:r>
              <a:rPr lang="zh-CN" altLang="en-US" dirty="0"/>
              <a:t>建立改进的行动方案</a:t>
            </a:r>
            <a:endParaRPr lang="zh-CN" altLang="zh-CN" dirty="0"/>
          </a:p>
          <a:p>
            <a:pPr lvl="1"/>
            <a:r>
              <a:rPr lang="zh-CN" altLang="en-US" dirty="0"/>
              <a:t>实施改进，评估效果</a:t>
            </a:r>
          </a:p>
        </p:txBody>
      </p:sp>
    </p:spTree>
    <p:extLst>
      <p:ext uri="{BB962C8B-B14F-4D97-AF65-F5344CB8AC3E}">
        <p14:creationId xmlns:p14="http://schemas.microsoft.com/office/powerpoint/2010/main" val="1919308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根因</a:t>
            </a:r>
            <a:r>
              <a:rPr lang="zh-CN" altLang="zh-CN" dirty="0"/>
              <a:t>分析活动</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E8DAB512-5D83-CE40-8F37-1602F2CF55F6}"/>
              </a:ext>
            </a:extLst>
          </p:cNvPr>
          <p:cNvSpPr txBox="1">
            <a:spLocks noChangeArrowheads="1"/>
          </p:cNvSpPr>
          <p:nvPr/>
        </p:nvSpPr>
        <p:spPr bwMode="white">
          <a:xfrm>
            <a:off x="1006475" y="890588"/>
            <a:ext cx="742156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endParaRPr lang="en-US" altLang="en-US" kern="0" dirty="0"/>
          </a:p>
        </p:txBody>
      </p:sp>
      <p:sp>
        <p:nvSpPr>
          <p:cNvPr id="7" name="Rectangle 3">
            <a:extLst>
              <a:ext uri="{FF2B5EF4-FFF2-40B4-BE49-F238E27FC236}">
                <a16:creationId xmlns:a16="http://schemas.microsoft.com/office/drawing/2014/main" id="{67084A06-D32B-FE41-A7D1-207318069645}"/>
              </a:ext>
            </a:extLst>
          </p:cNvPr>
          <p:cNvSpPr>
            <a:spLocks noChangeArrowheads="1"/>
          </p:cNvSpPr>
          <p:nvPr/>
        </p:nvSpPr>
        <p:spPr bwMode="auto">
          <a:xfrm>
            <a:off x="4006850" y="2047875"/>
            <a:ext cx="4537075" cy="4257675"/>
          </a:xfrm>
          <a:prstGeom prst="rect">
            <a:avLst/>
          </a:prstGeom>
          <a:solidFill>
            <a:srgbClr val="FFFFFF"/>
          </a:solidFill>
          <a:ln w="19050">
            <a:solidFill>
              <a:schemeClr val="tx2"/>
            </a:solidFill>
            <a:prstDash val="dash"/>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4">
            <a:extLst>
              <a:ext uri="{FF2B5EF4-FFF2-40B4-BE49-F238E27FC236}">
                <a16:creationId xmlns:a16="http://schemas.microsoft.com/office/drawing/2014/main" id="{D4B75743-B750-6741-8256-64919641620B}"/>
              </a:ext>
            </a:extLst>
          </p:cNvPr>
          <p:cNvSpPr>
            <a:spLocks noChangeArrowheads="1"/>
          </p:cNvSpPr>
          <p:nvPr/>
        </p:nvSpPr>
        <p:spPr bwMode="auto">
          <a:xfrm>
            <a:off x="933450" y="1981200"/>
            <a:ext cx="1558925" cy="3721100"/>
          </a:xfrm>
          <a:prstGeom prst="rect">
            <a:avLst/>
          </a:prstGeom>
          <a:solidFill>
            <a:srgbClr val="FFFFFF"/>
          </a:solidFill>
          <a:ln w="19050">
            <a:solidFill>
              <a:schemeClr val="tx2"/>
            </a:solidFill>
            <a:prstDash val="dash"/>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5">
            <a:extLst>
              <a:ext uri="{FF2B5EF4-FFF2-40B4-BE49-F238E27FC236}">
                <a16:creationId xmlns:a16="http://schemas.microsoft.com/office/drawing/2014/main" id="{3B971F23-6EE6-3F45-9CAB-4E7B2B95B464}"/>
              </a:ext>
            </a:extLst>
          </p:cNvPr>
          <p:cNvSpPr txBox="1">
            <a:spLocks noChangeArrowheads="1"/>
          </p:cNvSpPr>
          <p:nvPr/>
        </p:nvSpPr>
        <p:spPr bwMode="auto">
          <a:xfrm>
            <a:off x="260982" y="4603749"/>
            <a:ext cx="2911350" cy="806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ormAutofit/>
          </a:bodyPr>
          <a:lstStyle/>
          <a:p>
            <a:pPr algn="ctr" eaLnBrk="0" hangingPunct="0">
              <a:lnSpc>
                <a:spcPct val="90000"/>
              </a:lnSpc>
              <a:buFontTx/>
              <a:buNone/>
            </a:pPr>
            <a:r>
              <a:rPr lang="en-US" altLang="en-US" sz="1600" b="1" dirty="0" err="1"/>
              <a:t>选择用来分析</a:t>
            </a:r>
            <a:br>
              <a:rPr lang="en-US" altLang="en-US" sz="1600" b="1" dirty="0"/>
            </a:br>
            <a:r>
              <a:rPr lang="en-US" altLang="en-US" sz="1600" b="1" dirty="0" err="1"/>
              <a:t>的问题或者缺陷</a:t>
            </a:r>
            <a:endParaRPr lang="en-US" altLang="en-US" sz="1600" b="1" dirty="0"/>
          </a:p>
        </p:txBody>
      </p:sp>
      <p:sp>
        <p:nvSpPr>
          <p:cNvPr id="10" name="Text Box 6">
            <a:extLst>
              <a:ext uri="{FF2B5EF4-FFF2-40B4-BE49-F238E27FC236}">
                <a16:creationId xmlns:a16="http://schemas.microsoft.com/office/drawing/2014/main" id="{76C5CFCC-6A04-4A4B-BDAE-7BB4D657B8A4}"/>
              </a:ext>
            </a:extLst>
          </p:cNvPr>
          <p:cNvSpPr txBox="1">
            <a:spLocks noChangeArrowheads="1"/>
          </p:cNvSpPr>
          <p:nvPr/>
        </p:nvSpPr>
        <p:spPr bwMode="auto">
          <a:xfrm>
            <a:off x="991500" y="2882899"/>
            <a:ext cx="1541114" cy="313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8" tIns="45714" rIns="91428" bIns="45714">
            <a:spAutoFit/>
          </a:bodyPr>
          <a:lstStyle/>
          <a:p>
            <a:pPr algn="ctr" eaLnBrk="0" hangingPunct="0">
              <a:lnSpc>
                <a:spcPct val="90000"/>
              </a:lnSpc>
              <a:buFontTx/>
              <a:buNone/>
            </a:pPr>
            <a:r>
              <a:rPr lang="en-US" altLang="en-US" sz="1600" b="1" dirty="0" err="1">
                <a:latin typeface="Times New Roman" panose="02020603050405020304" pitchFamily="18" charset="0"/>
              </a:rPr>
              <a:t>根本原因分析</a:t>
            </a:r>
            <a:endParaRPr lang="en-US" altLang="en-US" sz="1800" b="1" dirty="0">
              <a:latin typeface="Times New Roman" panose="02020603050405020304" pitchFamily="18" charset="0"/>
            </a:endParaRPr>
          </a:p>
        </p:txBody>
      </p:sp>
      <p:sp>
        <p:nvSpPr>
          <p:cNvPr id="11" name="Text Box 7">
            <a:extLst>
              <a:ext uri="{FF2B5EF4-FFF2-40B4-BE49-F238E27FC236}">
                <a16:creationId xmlns:a16="http://schemas.microsoft.com/office/drawing/2014/main" id="{2430698D-ACD9-2549-90C9-A3FFC77F63D8}"/>
              </a:ext>
            </a:extLst>
          </p:cNvPr>
          <p:cNvSpPr txBox="1">
            <a:spLocks noChangeArrowheads="1"/>
          </p:cNvSpPr>
          <p:nvPr/>
        </p:nvSpPr>
        <p:spPr bwMode="auto">
          <a:xfrm>
            <a:off x="4072568" y="2624703"/>
            <a:ext cx="1415748" cy="313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spAutoFit/>
          </a:bodyPr>
          <a:lstStyle/>
          <a:p>
            <a:pPr algn="ctr" eaLnBrk="0" hangingPunct="0">
              <a:lnSpc>
                <a:spcPct val="90000"/>
              </a:lnSpc>
              <a:buFontTx/>
              <a:buNone/>
            </a:pPr>
            <a:r>
              <a:rPr lang="en-US" altLang="en-US" sz="1600" b="1" dirty="0" err="1"/>
              <a:t>实施行动方案</a:t>
            </a:r>
            <a:endParaRPr lang="en-US" altLang="en-US" sz="1600" dirty="0">
              <a:latin typeface="Times New Roman" panose="02020603050405020304" pitchFamily="18" charset="0"/>
            </a:endParaRPr>
          </a:p>
        </p:txBody>
      </p:sp>
      <p:sp>
        <p:nvSpPr>
          <p:cNvPr id="12" name="Text Box 8">
            <a:extLst>
              <a:ext uri="{FF2B5EF4-FFF2-40B4-BE49-F238E27FC236}">
                <a16:creationId xmlns:a16="http://schemas.microsoft.com/office/drawing/2014/main" id="{B5CD0A48-2133-8B41-B637-755E1C4B2FA6}"/>
              </a:ext>
            </a:extLst>
          </p:cNvPr>
          <p:cNvSpPr txBox="1">
            <a:spLocks noChangeArrowheads="1"/>
          </p:cNvSpPr>
          <p:nvPr/>
        </p:nvSpPr>
        <p:spPr bwMode="auto">
          <a:xfrm>
            <a:off x="7235825" y="2633663"/>
            <a:ext cx="1005379" cy="313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spAutoFit/>
          </a:bodyPr>
          <a:lstStyle/>
          <a:p>
            <a:pPr algn="ctr" eaLnBrk="0" hangingPunct="0">
              <a:lnSpc>
                <a:spcPct val="90000"/>
              </a:lnSpc>
              <a:buFontTx/>
              <a:buNone/>
            </a:pPr>
            <a:r>
              <a:rPr lang="en-US" altLang="en-US" sz="1600" b="1" dirty="0" err="1"/>
              <a:t>效果评价</a:t>
            </a:r>
            <a:endParaRPr lang="en-US" altLang="en-US" sz="1800" dirty="0">
              <a:latin typeface="Times New Roman" panose="02020603050405020304" pitchFamily="18" charset="0"/>
            </a:endParaRPr>
          </a:p>
        </p:txBody>
      </p:sp>
      <p:sp>
        <p:nvSpPr>
          <p:cNvPr id="13" name="Text Box 9">
            <a:extLst>
              <a:ext uri="{FF2B5EF4-FFF2-40B4-BE49-F238E27FC236}">
                <a16:creationId xmlns:a16="http://schemas.microsoft.com/office/drawing/2014/main" id="{1C4E5606-7D76-9C4C-90C4-EFDD270A8DD7}"/>
              </a:ext>
            </a:extLst>
          </p:cNvPr>
          <p:cNvSpPr txBox="1">
            <a:spLocks noChangeArrowheads="1"/>
          </p:cNvSpPr>
          <p:nvPr/>
        </p:nvSpPr>
        <p:spPr bwMode="auto">
          <a:xfrm>
            <a:off x="4211693" y="4565650"/>
            <a:ext cx="1107971" cy="590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spAutoFit/>
          </a:bodyPr>
          <a:lstStyle/>
          <a:p>
            <a:pPr algn="ctr" eaLnBrk="0" hangingPunct="0">
              <a:lnSpc>
                <a:spcPct val="90000"/>
              </a:lnSpc>
              <a:buFontTx/>
              <a:buNone/>
            </a:pPr>
            <a:r>
              <a:rPr lang="en-US" altLang="en-US" sz="1800" b="1" dirty="0" err="1">
                <a:latin typeface="Times New Roman" panose="02020603050405020304" pitchFamily="18" charset="0"/>
              </a:rPr>
              <a:t>数据和</a:t>
            </a:r>
            <a:br>
              <a:rPr lang="en-US" altLang="en-US" sz="1800" dirty="0">
                <a:latin typeface="Times New Roman" panose="02020603050405020304" pitchFamily="18" charset="0"/>
              </a:rPr>
            </a:br>
            <a:r>
              <a:rPr lang="en-US" altLang="en-US" sz="1800" b="1" dirty="0" err="1">
                <a:latin typeface="Times New Roman" panose="02020603050405020304" pitchFamily="18" charset="0"/>
              </a:rPr>
              <a:t>经验记录</a:t>
            </a:r>
            <a:endParaRPr lang="en-US" altLang="en-US" sz="1800" b="1" dirty="0">
              <a:latin typeface="Times New Roman" panose="02020603050405020304" pitchFamily="18" charset="0"/>
            </a:endParaRPr>
          </a:p>
        </p:txBody>
      </p:sp>
      <p:sp>
        <p:nvSpPr>
          <p:cNvPr id="14" name="Text Box 10">
            <a:extLst>
              <a:ext uri="{FF2B5EF4-FFF2-40B4-BE49-F238E27FC236}">
                <a16:creationId xmlns:a16="http://schemas.microsoft.com/office/drawing/2014/main" id="{AB8C94E6-40B3-BD49-B89C-790F2EB2997F}"/>
              </a:ext>
            </a:extLst>
          </p:cNvPr>
          <p:cNvSpPr txBox="1">
            <a:spLocks noChangeArrowheads="1"/>
          </p:cNvSpPr>
          <p:nvPr/>
        </p:nvSpPr>
        <p:spPr bwMode="auto">
          <a:xfrm>
            <a:off x="5472907" y="3340100"/>
            <a:ext cx="1849437" cy="301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p>
            <a:pPr algn="ctr" eaLnBrk="0" hangingPunct="0">
              <a:lnSpc>
                <a:spcPct val="85000"/>
              </a:lnSpc>
              <a:buFontTx/>
              <a:buNone/>
            </a:pPr>
            <a:r>
              <a:rPr lang="en-US" altLang="en-US" sz="1600" b="1" dirty="0" err="1">
                <a:solidFill>
                  <a:schemeClr val="tx2"/>
                </a:solidFill>
              </a:rPr>
              <a:t>选定的改进提案</a:t>
            </a:r>
            <a:endParaRPr lang="en-US" altLang="en-US" sz="1800" dirty="0">
              <a:solidFill>
                <a:schemeClr val="tx2"/>
              </a:solidFill>
              <a:latin typeface="Times New Roman" panose="02020603050405020304" pitchFamily="18" charset="0"/>
            </a:endParaRPr>
          </a:p>
        </p:txBody>
      </p:sp>
      <p:sp>
        <p:nvSpPr>
          <p:cNvPr id="15" name="Line 11">
            <a:extLst>
              <a:ext uri="{FF2B5EF4-FFF2-40B4-BE49-F238E27FC236}">
                <a16:creationId xmlns:a16="http://schemas.microsoft.com/office/drawing/2014/main" id="{841E94E3-6349-B749-A1F1-D3A33811A911}"/>
              </a:ext>
            </a:extLst>
          </p:cNvPr>
          <p:cNvSpPr>
            <a:spLocks noChangeShapeType="1"/>
          </p:cNvSpPr>
          <p:nvPr/>
        </p:nvSpPr>
        <p:spPr bwMode="auto">
          <a:xfrm>
            <a:off x="5483225" y="3078163"/>
            <a:ext cx="1560513" cy="0"/>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2">
            <a:extLst>
              <a:ext uri="{FF2B5EF4-FFF2-40B4-BE49-F238E27FC236}">
                <a16:creationId xmlns:a16="http://schemas.microsoft.com/office/drawing/2014/main" id="{B32F286D-3DF7-3E47-9CA5-2E3E1385D875}"/>
              </a:ext>
            </a:extLst>
          </p:cNvPr>
          <p:cNvSpPr>
            <a:spLocks noChangeShapeType="1"/>
          </p:cNvSpPr>
          <p:nvPr/>
        </p:nvSpPr>
        <p:spPr bwMode="auto">
          <a:xfrm>
            <a:off x="5524500" y="3963988"/>
            <a:ext cx="1519238" cy="0"/>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Text Box 13">
            <a:extLst>
              <a:ext uri="{FF2B5EF4-FFF2-40B4-BE49-F238E27FC236}">
                <a16:creationId xmlns:a16="http://schemas.microsoft.com/office/drawing/2014/main" id="{A4BF9504-3CD1-DD4F-A29D-7C62F2D6B7C4}"/>
              </a:ext>
            </a:extLst>
          </p:cNvPr>
          <p:cNvSpPr txBox="1">
            <a:spLocks noChangeArrowheads="1"/>
          </p:cNvSpPr>
          <p:nvPr/>
        </p:nvSpPr>
        <p:spPr bwMode="auto">
          <a:xfrm>
            <a:off x="3894138" y="5892800"/>
            <a:ext cx="1773237" cy="313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p>
            <a:pPr algn="ctr" eaLnBrk="0" hangingPunct="0">
              <a:lnSpc>
                <a:spcPct val="90000"/>
              </a:lnSpc>
              <a:buFontTx/>
              <a:buNone/>
            </a:pPr>
            <a:r>
              <a:rPr lang="en-US" altLang="en-US" sz="1600" b="1" dirty="0" err="1">
                <a:solidFill>
                  <a:schemeClr val="tx2"/>
                </a:solidFill>
              </a:rPr>
              <a:t>记录</a:t>
            </a:r>
            <a:endParaRPr lang="en-US" altLang="en-US" sz="1600" b="1" dirty="0">
              <a:solidFill>
                <a:schemeClr val="tx2"/>
              </a:solidFill>
            </a:endParaRPr>
          </a:p>
        </p:txBody>
      </p:sp>
      <p:sp>
        <p:nvSpPr>
          <p:cNvPr id="18" name="Line 14">
            <a:extLst>
              <a:ext uri="{FF2B5EF4-FFF2-40B4-BE49-F238E27FC236}">
                <a16:creationId xmlns:a16="http://schemas.microsoft.com/office/drawing/2014/main" id="{0781B3E1-27B5-4440-B8AE-2D30DD762322}"/>
              </a:ext>
            </a:extLst>
          </p:cNvPr>
          <p:cNvSpPr>
            <a:spLocks noChangeShapeType="1"/>
          </p:cNvSpPr>
          <p:nvPr/>
        </p:nvSpPr>
        <p:spPr bwMode="auto">
          <a:xfrm>
            <a:off x="4081463" y="5875338"/>
            <a:ext cx="1397000" cy="1587"/>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Text Box 15">
            <a:extLst>
              <a:ext uri="{FF2B5EF4-FFF2-40B4-BE49-F238E27FC236}">
                <a16:creationId xmlns:a16="http://schemas.microsoft.com/office/drawing/2014/main" id="{8446FA0C-2BF1-CD4D-B1F6-25FB27EF54F5}"/>
              </a:ext>
            </a:extLst>
          </p:cNvPr>
          <p:cNvSpPr txBox="1">
            <a:spLocks noChangeArrowheads="1"/>
          </p:cNvSpPr>
          <p:nvPr/>
        </p:nvSpPr>
        <p:spPr bwMode="auto">
          <a:xfrm>
            <a:off x="6451937" y="4705365"/>
            <a:ext cx="595011" cy="301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spAutoFit/>
          </a:bodyPr>
          <a:lstStyle/>
          <a:p>
            <a:pPr algn="ctr" eaLnBrk="0" hangingPunct="0">
              <a:lnSpc>
                <a:spcPct val="85000"/>
              </a:lnSpc>
              <a:buFontTx/>
              <a:buNone/>
            </a:pPr>
            <a:r>
              <a:rPr lang="en-US" altLang="en-US" sz="1600" b="1" dirty="0" err="1">
                <a:solidFill>
                  <a:schemeClr val="tx2"/>
                </a:solidFill>
              </a:rPr>
              <a:t>度量</a:t>
            </a:r>
            <a:endParaRPr lang="en-US" altLang="en-US" sz="1800" dirty="0">
              <a:solidFill>
                <a:schemeClr val="tx2"/>
              </a:solidFill>
              <a:latin typeface="Times New Roman" panose="02020603050405020304" pitchFamily="18" charset="0"/>
            </a:endParaRPr>
          </a:p>
        </p:txBody>
      </p:sp>
      <p:sp>
        <p:nvSpPr>
          <p:cNvPr id="20" name="Line 16">
            <a:extLst>
              <a:ext uri="{FF2B5EF4-FFF2-40B4-BE49-F238E27FC236}">
                <a16:creationId xmlns:a16="http://schemas.microsoft.com/office/drawing/2014/main" id="{BBD03DEE-A328-CD46-AC1E-964DE947B02E}"/>
              </a:ext>
            </a:extLst>
          </p:cNvPr>
          <p:cNvSpPr>
            <a:spLocks noChangeShapeType="1"/>
          </p:cNvSpPr>
          <p:nvPr/>
        </p:nvSpPr>
        <p:spPr bwMode="auto">
          <a:xfrm>
            <a:off x="5946132" y="4656579"/>
            <a:ext cx="1270000" cy="0"/>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7">
            <a:extLst>
              <a:ext uri="{FF2B5EF4-FFF2-40B4-BE49-F238E27FC236}">
                <a16:creationId xmlns:a16="http://schemas.microsoft.com/office/drawing/2014/main" id="{49712863-12A1-0343-9CE0-83065E0991E6}"/>
              </a:ext>
            </a:extLst>
          </p:cNvPr>
          <p:cNvSpPr>
            <a:spLocks noChangeShapeType="1"/>
          </p:cNvSpPr>
          <p:nvPr/>
        </p:nvSpPr>
        <p:spPr bwMode="auto">
          <a:xfrm>
            <a:off x="5980113" y="5156569"/>
            <a:ext cx="1255712" cy="0"/>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8">
            <a:extLst>
              <a:ext uri="{FF2B5EF4-FFF2-40B4-BE49-F238E27FC236}">
                <a16:creationId xmlns:a16="http://schemas.microsoft.com/office/drawing/2014/main" id="{59EEABF7-7BD9-974A-8E6B-E51D86C56C30}"/>
              </a:ext>
            </a:extLst>
          </p:cNvPr>
          <p:cNvSpPr>
            <a:spLocks noChangeShapeType="1"/>
          </p:cNvSpPr>
          <p:nvPr/>
        </p:nvSpPr>
        <p:spPr bwMode="auto">
          <a:xfrm flipH="1">
            <a:off x="4767263" y="5486400"/>
            <a:ext cx="3175" cy="3571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9">
            <a:extLst>
              <a:ext uri="{FF2B5EF4-FFF2-40B4-BE49-F238E27FC236}">
                <a16:creationId xmlns:a16="http://schemas.microsoft.com/office/drawing/2014/main" id="{6A20513B-BD6D-B244-A7D6-12050A99CD99}"/>
              </a:ext>
            </a:extLst>
          </p:cNvPr>
          <p:cNvSpPr>
            <a:spLocks noChangeShapeType="1"/>
          </p:cNvSpPr>
          <p:nvPr/>
        </p:nvSpPr>
        <p:spPr bwMode="auto">
          <a:xfrm>
            <a:off x="4066384" y="6250295"/>
            <a:ext cx="1398587" cy="1587"/>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20">
            <a:extLst>
              <a:ext uri="{FF2B5EF4-FFF2-40B4-BE49-F238E27FC236}">
                <a16:creationId xmlns:a16="http://schemas.microsoft.com/office/drawing/2014/main" id="{D29314F3-2B68-5645-9724-27F04B222D78}"/>
              </a:ext>
            </a:extLst>
          </p:cNvPr>
          <p:cNvSpPr>
            <a:spLocks noChangeArrowheads="1"/>
          </p:cNvSpPr>
          <p:nvPr/>
        </p:nvSpPr>
        <p:spPr bwMode="auto">
          <a:xfrm>
            <a:off x="4125913" y="2193925"/>
            <a:ext cx="1257300" cy="1254125"/>
          </a:xfrm>
          <a:prstGeom prst="ellipse">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Oval 21">
            <a:extLst>
              <a:ext uri="{FF2B5EF4-FFF2-40B4-BE49-F238E27FC236}">
                <a16:creationId xmlns:a16="http://schemas.microsoft.com/office/drawing/2014/main" id="{6E696815-0B68-934C-BB03-D5A50EFD83AA}"/>
              </a:ext>
            </a:extLst>
          </p:cNvPr>
          <p:cNvSpPr>
            <a:spLocks noChangeArrowheads="1"/>
          </p:cNvSpPr>
          <p:nvPr/>
        </p:nvSpPr>
        <p:spPr bwMode="auto">
          <a:xfrm>
            <a:off x="1068388" y="4244975"/>
            <a:ext cx="1255712" cy="1252538"/>
          </a:xfrm>
          <a:prstGeom prst="ellipse">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Oval 22">
            <a:extLst>
              <a:ext uri="{FF2B5EF4-FFF2-40B4-BE49-F238E27FC236}">
                <a16:creationId xmlns:a16="http://schemas.microsoft.com/office/drawing/2014/main" id="{21FD2F70-099F-964C-B421-2FB177BA655D}"/>
              </a:ext>
            </a:extLst>
          </p:cNvPr>
          <p:cNvSpPr>
            <a:spLocks noChangeArrowheads="1"/>
          </p:cNvSpPr>
          <p:nvPr/>
        </p:nvSpPr>
        <p:spPr bwMode="auto">
          <a:xfrm>
            <a:off x="7088188" y="2159000"/>
            <a:ext cx="1257300" cy="1252538"/>
          </a:xfrm>
          <a:prstGeom prst="ellipse">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Oval 23">
            <a:extLst>
              <a:ext uri="{FF2B5EF4-FFF2-40B4-BE49-F238E27FC236}">
                <a16:creationId xmlns:a16="http://schemas.microsoft.com/office/drawing/2014/main" id="{C1BF3E7B-6925-5F46-9D64-C7255D86BB24}"/>
              </a:ext>
            </a:extLst>
          </p:cNvPr>
          <p:cNvSpPr>
            <a:spLocks noChangeArrowheads="1"/>
          </p:cNvSpPr>
          <p:nvPr/>
        </p:nvSpPr>
        <p:spPr bwMode="auto">
          <a:xfrm>
            <a:off x="1063625" y="2543175"/>
            <a:ext cx="1257300" cy="1252538"/>
          </a:xfrm>
          <a:prstGeom prst="ellipse">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24">
            <a:extLst>
              <a:ext uri="{FF2B5EF4-FFF2-40B4-BE49-F238E27FC236}">
                <a16:creationId xmlns:a16="http://schemas.microsoft.com/office/drawing/2014/main" id="{E6F9C037-5581-F74D-B363-DE2C225928F0}"/>
              </a:ext>
            </a:extLst>
          </p:cNvPr>
          <p:cNvSpPr>
            <a:spLocks noChangeArrowheads="1"/>
          </p:cNvSpPr>
          <p:nvPr/>
        </p:nvSpPr>
        <p:spPr bwMode="auto">
          <a:xfrm>
            <a:off x="4146550" y="4235450"/>
            <a:ext cx="1257300" cy="1254125"/>
          </a:xfrm>
          <a:prstGeom prst="ellipse">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5">
            <a:extLst>
              <a:ext uri="{FF2B5EF4-FFF2-40B4-BE49-F238E27FC236}">
                <a16:creationId xmlns:a16="http://schemas.microsoft.com/office/drawing/2014/main" id="{31DCF52D-8812-C242-BDF5-234579C05D58}"/>
              </a:ext>
            </a:extLst>
          </p:cNvPr>
          <p:cNvSpPr>
            <a:spLocks noChangeShapeType="1"/>
          </p:cNvSpPr>
          <p:nvPr/>
        </p:nvSpPr>
        <p:spPr bwMode="auto">
          <a:xfrm flipH="1">
            <a:off x="1698625" y="3798888"/>
            <a:ext cx="3175" cy="458787"/>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Arc 26">
            <a:extLst>
              <a:ext uri="{FF2B5EF4-FFF2-40B4-BE49-F238E27FC236}">
                <a16:creationId xmlns:a16="http://schemas.microsoft.com/office/drawing/2014/main" id="{260B1631-5B2F-6442-92B6-2ED29D0FFFBE}"/>
              </a:ext>
            </a:extLst>
          </p:cNvPr>
          <p:cNvSpPr>
            <a:spLocks/>
          </p:cNvSpPr>
          <p:nvPr/>
        </p:nvSpPr>
        <p:spPr bwMode="auto">
          <a:xfrm flipV="1">
            <a:off x="5233988" y="3816350"/>
            <a:ext cx="692150" cy="631825"/>
          </a:xfrm>
          <a:custGeom>
            <a:avLst/>
            <a:gdLst>
              <a:gd name="G0" fmla="+- 0 0 0"/>
              <a:gd name="G1" fmla="+- 21540 0 0"/>
              <a:gd name="G2" fmla="+- 21600 0 0"/>
              <a:gd name="T0" fmla="*/ 1615 w 20517"/>
              <a:gd name="T1" fmla="*/ 0 h 21540"/>
              <a:gd name="T2" fmla="*/ 20517 w 20517"/>
              <a:gd name="T3" fmla="*/ 14787 h 21540"/>
              <a:gd name="T4" fmla="*/ 0 w 20517"/>
              <a:gd name="T5" fmla="*/ 21540 h 21540"/>
            </a:gdLst>
            <a:ahLst/>
            <a:cxnLst>
              <a:cxn ang="0">
                <a:pos x="T0" y="T1"/>
              </a:cxn>
              <a:cxn ang="0">
                <a:pos x="T2" y="T3"/>
              </a:cxn>
              <a:cxn ang="0">
                <a:pos x="T4" y="T5"/>
              </a:cxn>
            </a:cxnLst>
            <a:rect l="0" t="0" r="r" b="b"/>
            <a:pathLst>
              <a:path w="20517" h="21540" fill="none" extrusionOk="0">
                <a:moveTo>
                  <a:pt x="1614" y="0"/>
                </a:moveTo>
                <a:cubicBezTo>
                  <a:pt x="10326" y="653"/>
                  <a:pt x="17786" y="6489"/>
                  <a:pt x="20517" y="14786"/>
                </a:cubicBezTo>
              </a:path>
              <a:path w="20517" h="21540" stroke="0" extrusionOk="0">
                <a:moveTo>
                  <a:pt x="1614" y="0"/>
                </a:moveTo>
                <a:cubicBezTo>
                  <a:pt x="10326" y="653"/>
                  <a:pt x="17786" y="6489"/>
                  <a:pt x="20517" y="14786"/>
                </a:cubicBezTo>
                <a:lnTo>
                  <a:pt x="0" y="21540"/>
                </a:lnTo>
                <a:close/>
              </a:path>
            </a:pathLst>
          </a:custGeom>
          <a:noFill/>
          <a:ln w="28575">
            <a:solidFill>
              <a:schemeClr val="tx1"/>
            </a:solidFill>
            <a:round/>
            <a:headEnd type="triangle"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31" name="AutoShape 27">
            <a:extLst>
              <a:ext uri="{FF2B5EF4-FFF2-40B4-BE49-F238E27FC236}">
                <a16:creationId xmlns:a16="http://schemas.microsoft.com/office/drawing/2014/main" id="{219B9753-C3B8-8941-8431-12C20BE96C6E}"/>
              </a:ext>
            </a:extLst>
          </p:cNvPr>
          <p:cNvCxnSpPr>
            <a:cxnSpLocks noChangeShapeType="1"/>
            <a:stCxn id="26" idx="4"/>
          </p:cNvCxnSpPr>
          <p:nvPr/>
        </p:nvCxnSpPr>
        <p:spPr bwMode="auto">
          <a:xfrm rot="5400000">
            <a:off x="6770688" y="3524250"/>
            <a:ext cx="1044575" cy="847725"/>
          </a:xfrm>
          <a:prstGeom prst="curvedConnector3">
            <a:avLst>
              <a:gd name="adj1" fmla="val 49546"/>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Rectangle 28">
            <a:extLst>
              <a:ext uri="{FF2B5EF4-FFF2-40B4-BE49-F238E27FC236}">
                <a16:creationId xmlns:a16="http://schemas.microsoft.com/office/drawing/2014/main" id="{401A78E7-3295-0E46-AC67-A8F97BC8C926}"/>
              </a:ext>
            </a:extLst>
          </p:cNvPr>
          <p:cNvSpPr>
            <a:spLocks noChangeArrowheads="1"/>
          </p:cNvSpPr>
          <p:nvPr/>
        </p:nvSpPr>
        <p:spPr bwMode="auto">
          <a:xfrm>
            <a:off x="930455" y="2016125"/>
            <a:ext cx="1541114" cy="273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705" tIns="51353" rIns="102705" bIns="51353">
            <a:spAutoFit/>
          </a:bodyPr>
          <a:lstStyle>
            <a:lvl1pPr defTabSz="1027113" eaLnBrk="0" hangingPunct="0">
              <a:defRPr sz="2400">
                <a:solidFill>
                  <a:schemeClr val="tx1"/>
                </a:solidFill>
                <a:latin typeface="Times New Roman" panose="02020603050405020304" pitchFamily="18" charset="0"/>
              </a:defRPr>
            </a:lvl1pPr>
            <a:lvl2pPr marL="512763" defTabSz="1027113" eaLnBrk="0" hangingPunct="0">
              <a:defRPr sz="2400">
                <a:solidFill>
                  <a:schemeClr val="tx1"/>
                </a:solidFill>
                <a:latin typeface="Times New Roman" panose="02020603050405020304" pitchFamily="18" charset="0"/>
              </a:defRPr>
            </a:lvl2pPr>
            <a:lvl3pPr marL="1027113" defTabSz="1027113" eaLnBrk="0" hangingPunct="0">
              <a:defRPr sz="2400">
                <a:solidFill>
                  <a:schemeClr val="tx1"/>
                </a:solidFill>
                <a:latin typeface="Times New Roman" panose="02020603050405020304" pitchFamily="18" charset="0"/>
              </a:defRPr>
            </a:lvl3pPr>
            <a:lvl4pPr marL="1539875" defTabSz="1027113" eaLnBrk="0" hangingPunct="0">
              <a:defRPr sz="2400">
                <a:solidFill>
                  <a:schemeClr val="tx1"/>
                </a:solidFill>
                <a:latin typeface="Times New Roman" panose="02020603050405020304" pitchFamily="18" charset="0"/>
              </a:defRPr>
            </a:lvl4pPr>
            <a:lvl5pPr marL="2054225" defTabSz="1027113" eaLnBrk="0" hangingPunct="0">
              <a:defRPr sz="2400">
                <a:solidFill>
                  <a:schemeClr val="tx1"/>
                </a:solidFill>
                <a:latin typeface="Times New Roman" panose="02020603050405020304" pitchFamily="18" charset="0"/>
              </a:defRPr>
            </a:lvl5pPr>
            <a:lvl6pPr marL="2511425" defTabSz="1027113" eaLnBrk="0" fontAlgn="base" hangingPunct="0">
              <a:spcBef>
                <a:spcPct val="0"/>
              </a:spcBef>
              <a:spcAft>
                <a:spcPct val="0"/>
              </a:spcAft>
              <a:defRPr sz="2400">
                <a:solidFill>
                  <a:schemeClr val="tx1"/>
                </a:solidFill>
                <a:latin typeface="Times New Roman" panose="02020603050405020304" pitchFamily="18" charset="0"/>
              </a:defRPr>
            </a:lvl6pPr>
            <a:lvl7pPr marL="2968625" defTabSz="1027113" eaLnBrk="0" fontAlgn="base" hangingPunct="0">
              <a:spcBef>
                <a:spcPct val="0"/>
              </a:spcBef>
              <a:spcAft>
                <a:spcPct val="0"/>
              </a:spcAft>
              <a:defRPr sz="2400">
                <a:solidFill>
                  <a:schemeClr val="tx1"/>
                </a:solidFill>
                <a:latin typeface="Times New Roman" panose="02020603050405020304" pitchFamily="18" charset="0"/>
              </a:defRPr>
            </a:lvl7pPr>
            <a:lvl8pPr marL="3425825" defTabSz="1027113" eaLnBrk="0" fontAlgn="base" hangingPunct="0">
              <a:spcBef>
                <a:spcPct val="0"/>
              </a:spcBef>
              <a:spcAft>
                <a:spcPct val="0"/>
              </a:spcAft>
              <a:defRPr sz="2400">
                <a:solidFill>
                  <a:schemeClr val="tx1"/>
                </a:solidFill>
                <a:latin typeface="Times New Roman" panose="02020603050405020304" pitchFamily="18" charset="0"/>
              </a:defRPr>
            </a:lvl8pPr>
            <a:lvl9pPr marL="3883025" defTabSz="102711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5000"/>
              </a:lnSpc>
              <a:buFontTx/>
              <a:buNone/>
            </a:pPr>
            <a:r>
              <a:rPr lang="en-US" altLang="en-US" sz="1300" b="1" dirty="0" err="1">
                <a:solidFill>
                  <a:schemeClr val="tx2"/>
                </a:solidFill>
                <a:latin typeface="Arial" panose="020B0604020202020204" pitchFamily="34" charset="0"/>
              </a:rPr>
              <a:t>确定问题根本原因</a:t>
            </a:r>
            <a:endParaRPr lang="en-US" altLang="zh-CN" sz="1600" b="1" dirty="0">
              <a:latin typeface="Arial" panose="020B0604020202020204" pitchFamily="34" charset="0"/>
              <a:ea typeface="宋体" panose="02010600030101010101" pitchFamily="2" charset="-122"/>
            </a:endParaRPr>
          </a:p>
        </p:txBody>
      </p:sp>
      <p:sp>
        <p:nvSpPr>
          <p:cNvPr id="33" name="Rectangle 29">
            <a:extLst>
              <a:ext uri="{FF2B5EF4-FFF2-40B4-BE49-F238E27FC236}">
                <a16:creationId xmlns:a16="http://schemas.microsoft.com/office/drawing/2014/main" id="{56C56C86-318B-7647-8920-99724037C292}"/>
              </a:ext>
            </a:extLst>
          </p:cNvPr>
          <p:cNvSpPr>
            <a:spLocks noChangeArrowheads="1"/>
          </p:cNvSpPr>
          <p:nvPr/>
        </p:nvSpPr>
        <p:spPr bwMode="auto">
          <a:xfrm>
            <a:off x="5870800" y="2016125"/>
            <a:ext cx="874265" cy="273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705" tIns="51353" rIns="102705" bIns="51353">
            <a:spAutoFit/>
          </a:bodyPr>
          <a:lstStyle>
            <a:lvl1pPr defTabSz="1027113" eaLnBrk="0" hangingPunct="0">
              <a:defRPr sz="2400">
                <a:solidFill>
                  <a:schemeClr val="tx1"/>
                </a:solidFill>
                <a:latin typeface="Times New Roman" panose="02020603050405020304" pitchFamily="18" charset="0"/>
              </a:defRPr>
            </a:lvl1pPr>
            <a:lvl2pPr marL="512763" defTabSz="1027113" eaLnBrk="0" hangingPunct="0">
              <a:defRPr sz="2400">
                <a:solidFill>
                  <a:schemeClr val="tx1"/>
                </a:solidFill>
                <a:latin typeface="Times New Roman" panose="02020603050405020304" pitchFamily="18" charset="0"/>
              </a:defRPr>
            </a:lvl2pPr>
            <a:lvl3pPr marL="1027113" defTabSz="1027113" eaLnBrk="0" hangingPunct="0">
              <a:defRPr sz="2400">
                <a:solidFill>
                  <a:schemeClr val="tx1"/>
                </a:solidFill>
                <a:latin typeface="Times New Roman" panose="02020603050405020304" pitchFamily="18" charset="0"/>
              </a:defRPr>
            </a:lvl3pPr>
            <a:lvl4pPr marL="1539875" defTabSz="1027113" eaLnBrk="0" hangingPunct="0">
              <a:defRPr sz="2400">
                <a:solidFill>
                  <a:schemeClr val="tx1"/>
                </a:solidFill>
                <a:latin typeface="Times New Roman" panose="02020603050405020304" pitchFamily="18" charset="0"/>
              </a:defRPr>
            </a:lvl4pPr>
            <a:lvl5pPr marL="2054225" defTabSz="1027113" eaLnBrk="0" hangingPunct="0">
              <a:defRPr sz="2400">
                <a:solidFill>
                  <a:schemeClr val="tx1"/>
                </a:solidFill>
                <a:latin typeface="Times New Roman" panose="02020603050405020304" pitchFamily="18" charset="0"/>
              </a:defRPr>
            </a:lvl5pPr>
            <a:lvl6pPr marL="2511425" defTabSz="1027113" eaLnBrk="0" fontAlgn="base" hangingPunct="0">
              <a:spcBef>
                <a:spcPct val="0"/>
              </a:spcBef>
              <a:spcAft>
                <a:spcPct val="0"/>
              </a:spcAft>
              <a:defRPr sz="2400">
                <a:solidFill>
                  <a:schemeClr val="tx1"/>
                </a:solidFill>
                <a:latin typeface="Times New Roman" panose="02020603050405020304" pitchFamily="18" charset="0"/>
              </a:defRPr>
            </a:lvl6pPr>
            <a:lvl7pPr marL="2968625" defTabSz="1027113" eaLnBrk="0" fontAlgn="base" hangingPunct="0">
              <a:spcBef>
                <a:spcPct val="0"/>
              </a:spcBef>
              <a:spcAft>
                <a:spcPct val="0"/>
              </a:spcAft>
              <a:defRPr sz="2400">
                <a:solidFill>
                  <a:schemeClr val="tx1"/>
                </a:solidFill>
                <a:latin typeface="Times New Roman" panose="02020603050405020304" pitchFamily="18" charset="0"/>
              </a:defRPr>
            </a:lvl7pPr>
            <a:lvl8pPr marL="3425825" defTabSz="1027113" eaLnBrk="0" fontAlgn="base" hangingPunct="0">
              <a:spcBef>
                <a:spcPct val="0"/>
              </a:spcBef>
              <a:spcAft>
                <a:spcPct val="0"/>
              </a:spcAft>
              <a:defRPr sz="2400">
                <a:solidFill>
                  <a:schemeClr val="tx1"/>
                </a:solidFill>
                <a:latin typeface="Times New Roman" panose="02020603050405020304" pitchFamily="18" charset="0"/>
              </a:defRPr>
            </a:lvl8pPr>
            <a:lvl9pPr marL="3883025" defTabSz="102711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5000"/>
              </a:lnSpc>
              <a:buFontTx/>
              <a:buNone/>
            </a:pPr>
            <a:r>
              <a:rPr lang="en-US" altLang="en-US" sz="1300" b="1" dirty="0" err="1">
                <a:solidFill>
                  <a:schemeClr val="tx2"/>
                </a:solidFill>
                <a:latin typeface="Arial" panose="020B0604020202020204" pitchFamily="34" charset="0"/>
              </a:rPr>
              <a:t>解决根因</a:t>
            </a:r>
            <a:endParaRPr lang="en-US" altLang="zh-CN" sz="1600" b="1" dirty="0">
              <a:latin typeface="Arial" panose="020B0604020202020204" pitchFamily="34" charset="0"/>
              <a:ea typeface="宋体" panose="02010600030101010101" pitchFamily="2" charset="-122"/>
            </a:endParaRPr>
          </a:p>
        </p:txBody>
      </p:sp>
      <p:sp>
        <p:nvSpPr>
          <p:cNvPr id="34" name="Arc 30">
            <a:extLst>
              <a:ext uri="{FF2B5EF4-FFF2-40B4-BE49-F238E27FC236}">
                <a16:creationId xmlns:a16="http://schemas.microsoft.com/office/drawing/2014/main" id="{30A5517E-3820-CE4D-A8C6-14FFF509C76A}"/>
              </a:ext>
            </a:extLst>
          </p:cNvPr>
          <p:cNvSpPr>
            <a:spLocks/>
          </p:cNvSpPr>
          <p:nvPr/>
        </p:nvSpPr>
        <p:spPr bwMode="auto">
          <a:xfrm rot="18996329" flipH="1" flipV="1">
            <a:off x="5276850" y="4811713"/>
            <a:ext cx="852488" cy="785812"/>
          </a:xfrm>
          <a:custGeom>
            <a:avLst/>
            <a:gdLst>
              <a:gd name="G0" fmla="+- 1000 0 0"/>
              <a:gd name="G1" fmla="+- 21600 0 0"/>
              <a:gd name="G2" fmla="+- 21600 0 0"/>
              <a:gd name="T0" fmla="*/ 0 w 22367"/>
              <a:gd name="T1" fmla="*/ 23 h 21600"/>
              <a:gd name="T2" fmla="*/ 22367 w 22367"/>
              <a:gd name="T3" fmla="*/ 18439 h 21600"/>
              <a:gd name="T4" fmla="*/ 1000 w 22367"/>
              <a:gd name="T5" fmla="*/ 21600 h 21600"/>
            </a:gdLst>
            <a:ahLst/>
            <a:cxnLst>
              <a:cxn ang="0">
                <a:pos x="T0" y="T1"/>
              </a:cxn>
              <a:cxn ang="0">
                <a:pos x="T2" y="T3"/>
              </a:cxn>
              <a:cxn ang="0">
                <a:pos x="T4" y="T5"/>
              </a:cxn>
            </a:cxnLst>
            <a:rect l="0" t="0" r="r" b="b"/>
            <a:pathLst>
              <a:path w="22367" h="21600" fill="none" extrusionOk="0">
                <a:moveTo>
                  <a:pt x="0" y="23"/>
                </a:moveTo>
                <a:cubicBezTo>
                  <a:pt x="333" y="7"/>
                  <a:pt x="666" y="0"/>
                  <a:pt x="1000" y="0"/>
                </a:cubicBezTo>
                <a:cubicBezTo>
                  <a:pt x="11708" y="0"/>
                  <a:pt x="20800" y="7845"/>
                  <a:pt x="22367" y="18438"/>
                </a:cubicBezTo>
              </a:path>
              <a:path w="22367" h="21600" stroke="0" extrusionOk="0">
                <a:moveTo>
                  <a:pt x="0" y="23"/>
                </a:moveTo>
                <a:cubicBezTo>
                  <a:pt x="333" y="7"/>
                  <a:pt x="666" y="0"/>
                  <a:pt x="1000" y="0"/>
                </a:cubicBezTo>
                <a:cubicBezTo>
                  <a:pt x="11708" y="0"/>
                  <a:pt x="20800" y="7845"/>
                  <a:pt x="22367" y="18438"/>
                </a:cubicBezTo>
                <a:lnTo>
                  <a:pt x="1000" y="21600"/>
                </a:lnTo>
                <a:close/>
              </a:path>
            </a:pathLst>
          </a:custGeom>
          <a:noFill/>
          <a:ln w="285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Arc 31">
            <a:extLst>
              <a:ext uri="{FF2B5EF4-FFF2-40B4-BE49-F238E27FC236}">
                <a16:creationId xmlns:a16="http://schemas.microsoft.com/office/drawing/2014/main" id="{08B9A256-04D5-C746-9370-45C430E2705A}"/>
              </a:ext>
            </a:extLst>
          </p:cNvPr>
          <p:cNvSpPr>
            <a:spLocks/>
          </p:cNvSpPr>
          <p:nvPr/>
        </p:nvSpPr>
        <p:spPr bwMode="auto">
          <a:xfrm>
            <a:off x="5318125" y="2770188"/>
            <a:ext cx="725488" cy="361950"/>
          </a:xfrm>
          <a:custGeom>
            <a:avLst/>
            <a:gdLst>
              <a:gd name="G0" fmla="+- 0 0 0"/>
              <a:gd name="G1" fmla="+- 21341 0 0"/>
              <a:gd name="G2" fmla="+- 21600 0 0"/>
              <a:gd name="T0" fmla="*/ 3335 w 20912"/>
              <a:gd name="T1" fmla="*/ 0 h 21341"/>
              <a:gd name="T2" fmla="*/ 20912 w 20912"/>
              <a:gd name="T3" fmla="*/ 15932 h 21341"/>
              <a:gd name="T4" fmla="*/ 0 w 20912"/>
              <a:gd name="T5" fmla="*/ 21341 h 21341"/>
            </a:gdLst>
            <a:ahLst/>
            <a:cxnLst>
              <a:cxn ang="0">
                <a:pos x="T0" y="T1"/>
              </a:cxn>
              <a:cxn ang="0">
                <a:pos x="T2" y="T3"/>
              </a:cxn>
              <a:cxn ang="0">
                <a:pos x="T4" y="T5"/>
              </a:cxn>
            </a:cxnLst>
            <a:rect l="0" t="0" r="r" b="b"/>
            <a:pathLst>
              <a:path w="20912" h="21341" fill="none" extrusionOk="0">
                <a:moveTo>
                  <a:pt x="3334" y="0"/>
                </a:moveTo>
                <a:cubicBezTo>
                  <a:pt x="11846" y="1330"/>
                  <a:pt x="18754" y="7591"/>
                  <a:pt x="20911" y="15932"/>
                </a:cubicBezTo>
              </a:path>
              <a:path w="20912" h="21341" stroke="0" extrusionOk="0">
                <a:moveTo>
                  <a:pt x="3334" y="0"/>
                </a:moveTo>
                <a:cubicBezTo>
                  <a:pt x="11846" y="1330"/>
                  <a:pt x="18754" y="7591"/>
                  <a:pt x="20911" y="15932"/>
                </a:cubicBezTo>
                <a:lnTo>
                  <a:pt x="0" y="21341"/>
                </a:lnTo>
                <a:close/>
              </a:path>
            </a:pathLst>
          </a:custGeom>
          <a:noFill/>
          <a:ln w="285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Text Box 41">
            <a:extLst>
              <a:ext uri="{FF2B5EF4-FFF2-40B4-BE49-F238E27FC236}">
                <a16:creationId xmlns:a16="http://schemas.microsoft.com/office/drawing/2014/main" id="{79E75D21-0F17-C949-B433-4B87F3F8C736}"/>
              </a:ext>
            </a:extLst>
          </p:cNvPr>
          <p:cNvSpPr txBox="1">
            <a:spLocks noChangeArrowheads="1"/>
          </p:cNvSpPr>
          <p:nvPr/>
        </p:nvSpPr>
        <p:spPr bwMode="auto">
          <a:xfrm>
            <a:off x="755576" y="5949950"/>
            <a:ext cx="1908770" cy="313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8" tIns="45714" rIns="91428" bIns="45714">
            <a:spAutoFit/>
          </a:bodyPr>
          <a:lstStyle/>
          <a:p>
            <a:pPr algn="ctr" eaLnBrk="0" hangingPunct="0">
              <a:lnSpc>
                <a:spcPct val="90000"/>
              </a:lnSpc>
              <a:buFontTx/>
              <a:buNone/>
            </a:pPr>
            <a:r>
              <a:rPr lang="en-US" altLang="en-US" sz="1600" b="1" dirty="0" err="1">
                <a:solidFill>
                  <a:schemeClr val="tx2"/>
                </a:solidFill>
              </a:rPr>
              <a:t>问题或者缺陷数据</a:t>
            </a:r>
            <a:endParaRPr lang="en-US" altLang="en-US" sz="1800" dirty="0">
              <a:solidFill>
                <a:schemeClr val="tx2"/>
              </a:solidFill>
              <a:latin typeface="Times New Roman" panose="02020603050405020304" pitchFamily="18" charset="0"/>
            </a:endParaRPr>
          </a:p>
        </p:txBody>
      </p:sp>
      <p:sp>
        <p:nvSpPr>
          <p:cNvPr id="46" name="Line 42">
            <a:extLst>
              <a:ext uri="{FF2B5EF4-FFF2-40B4-BE49-F238E27FC236}">
                <a16:creationId xmlns:a16="http://schemas.microsoft.com/office/drawing/2014/main" id="{FC14C1C7-912F-A642-8462-DC5B2193DF5B}"/>
              </a:ext>
            </a:extLst>
          </p:cNvPr>
          <p:cNvSpPr>
            <a:spLocks noChangeShapeType="1"/>
          </p:cNvSpPr>
          <p:nvPr/>
        </p:nvSpPr>
        <p:spPr bwMode="auto">
          <a:xfrm>
            <a:off x="1119188" y="5932488"/>
            <a:ext cx="1397000" cy="1587"/>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43">
            <a:extLst>
              <a:ext uri="{FF2B5EF4-FFF2-40B4-BE49-F238E27FC236}">
                <a16:creationId xmlns:a16="http://schemas.microsoft.com/office/drawing/2014/main" id="{D87E0933-104C-954F-B960-9C0B32FE17CD}"/>
              </a:ext>
            </a:extLst>
          </p:cNvPr>
          <p:cNvSpPr>
            <a:spLocks noChangeShapeType="1"/>
          </p:cNvSpPr>
          <p:nvPr/>
        </p:nvSpPr>
        <p:spPr bwMode="auto">
          <a:xfrm>
            <a:off x="1116013" y="6464300"/>
            <a:ext cx="1398587" cy="1588"/>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44">
            <a:extLst>
              <a:ext uri="{FF2B5EF4-FFF2-40B4-BE49-F238E27FC236}">
                <a16:creationId xmlns:a16="http://schemas.microsoft.com/office/drawing/2014/main" id="{D39AFAAD-AFBA-894C-8846-D0A7A0264743}"/>
              </a:ext>
            </a:extLst>
          </p:cNvPr>
          <p:cNvSpPr>
            <a:spLocks noChangeShapeType="1"/>
          </p:cNvSpPr>
          <p:nvPr/>
        </p:nvSpPr>
        <p:spPr bwMode="auto">
          <a:xfrm flipH="1">
            <a:off x="1690688" y="5480050"/>
            <a:ext cx="3175" cy="4572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45">
            <a:extLst>
              <a:ext uri="{FF2B5EF4-FFF2-40B4-BE49-F238E27FC236}">
                <a16:creationId xmlns:a16="http://schemas.microsoft.com/office/drawing/2014/main" id="{9743141C-7040-404F-BA7C-667F095F3832}"/>
              </a:ext>
            </a:extLst>
          </p:cNvPr>
          <p:cNvSpPr>
            <a:spLocks noChangeShapeType="1"/>
          </p:cNvSpPr>
          <p:nvPr/>
        </p:nvSpPr>
        <p:spPr bwMode="auto">
          <a:xfrm flipV="1">
            <a:off x="2524125" y="3971925"/>
            <a:ext cx="1495425"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0" name="Rectangle 46">
            <a:extLst>
              <a:ext uri="{FF2B5EF4-FFF2-40B4-BE49-F238E27FC236}">
                <a16:creationId xmlns:a16="http://schemas.microsoft.com/office/drawing/2014/main" id="{3CD47A8A-D4C7-1948-AE7E-78EF7091EC0C}"/>
              </a:ext>
            </a:extLst>
          </p:cNvPr>
          <p:cNvSpPr>
            <a:spLocks noChangeArrowheads="1"/>
          </p:cNvSpPr>
          <p:nvPr/>
        </p:nvSpPr>
        <p:spPr bwMode="auto">
          <a:xfrm>
            <a:off x="2941581" y="4047476"/>
            <a:ext cx="666849"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27113" eaLnBrk="0" hangingPunct="0">
              <a:defRPr sz="2400">
                <a:solidFill>
                  <a:schemeClr val="tx1"/>
                </a:solidFill>
                <a:latin typeface="Times New Roman" panose="02020603050405020304" pitchFamily="18" charset="0"/>
              </a:defRPr>
            </a:lvl1pPr>
            <a:lvl2pPr marL="512763" defTabSz="1027113" eaLnBrk="0" hangingPunct="0">
              <a:defRPr sz="2400">
                <a:solidFill>
                  <a:schemeClr val="tx1"/>
                </a:solidFill>
                <a:latin typeface="Times New Roman" panose="02020603050405020304" pitchFamily="18" charset="0"/>
              </a:defRPr>
            </a:lvl2pPr>
            <a:lvl3pPr marL="1027113" defTabSz="1027113" eaLnBrk="0" hangingPunct="0">
              <a:defRPr sz="2400">
                <a:solidFill>
                  <a:schemeClr val="tx1"/>
                </a:solidFill>
                <a:latin typeface="Times New Roman" panose="02020603050405020304" pitchFamily="18" charset="0"/>
              </a:defRPr>
            </a:lvl3pPr>
            <a:lvl4pPr marL="1539875" defTabSz="1027113" eaLnBrk="0" hangingPunct="0">
              <a:defRPr sz="2400">
                <a:solidFill>
                  <a:schemeClr val="tx1"/>
                </a:solidFill>
                <a:latin typeface="Times New Roman" panose="02020603050405020304" pitchFamily="18" charset="0"/>
              </a:defRPr>
            </a:lvl4pPr>
            <a:lvl5pPr marL="2054225" defTabSz="1027113" eaLnBrk="0" hangingPunct="0">
              <a:defRPr sz="2400">
                <a:solidFill>
                  <a:schemeClr val="tx1"/>
                </a:solidFill>
                <a:latin typeface="Times New Roman" panose="02020603050405020304" pitchFamily="18" charset="0"/>
              </a:defRPr>
            </a:lvl5pPr>
            <a:lvl6pPr marL="2511425" defTabSz="1027113" eaLnBrk="0" fontAlgn="base" hangingPunct="0">
              <a:spcBef>
                <a:spcPct val="0"/>
              </a:spcBef>
              <a:spcAft>
                <a:spcPct val="0"/>
              </a:spcAft>
              <a:defRPr sz="2400">
                <a:solidFill>
                  <a:schemeClr val="tx1"/>
                </a:solidFill>
                <a:latin typeface="Times New Roman" panose="02020603050405020304" pitchFamily="18" charset="0"/>
              </a:defRPr>
            </a:lvl6pPr>
            <a:lvl7pPr marL="2968625" defTabSz="1027113" eaLnBrk="0" fontAlgn="base" hangingPunct="0">
              <a:spcBef>
                <a:spcPct val="0"/>
              </a:spcBef>
              <a:spcAft>
                <a:spcPct val="0"/>
              </a:spcAft>
              <a:defRPr sz="2400">
                <a:solidFill>
                  <a:schemeClr val="tx1"/>
                </a:solidFill>
                <a:latin typeface="Times New Roman" panose="02020603050405020304" pitchFamily="18" charset="0"/>
              </a:defRPr>
            </a:lvl7pPr>
            <a:lvl8pPr marL="3425825" defTabSz="1027113" eaLnBrk="0" fontAlgn="base" hangingPunct="0">
              <a:spcBef>
                <a:spcPct val="0"/>
              </a:spcBef>
              <a:spcAft>
                <a:spcPct val="0"/>
              </a:spcAft>
              <a:defRPr sz="2400">
                <a:solidFill>
                  <a:schemeClr val="tx1"/>
                </a:solidFill>
                <a:latin typeface="Times New Roman" panose="02020603050405020304" pitchFamily="18" charset="0"/>
              </a:defRPr>
            </a:lvl8pPr>
            <a:lvl9pPr marL="3883025" defTabSz="102711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None/>
            </a:pPr>
            <a:r>
              <a:rPr lang="zh-CN" altLang="en-US" sz="1300" b="1" dirty="0">
                <a:solidFill>
                  <a:schemeClr val="tx2"/>
                </a:solidFill>
                <a:latin typeface="Arial" panose="020B0604020202020204" pitchFamily="34" charset="0"/>
                <a:ea typeface="宋体" panose="02010600030101010101" pitchFamily="2" charset="-122"/>
              </a:rPr>
              <a:t>行动方案</a:t>
            </a:r>
            <a:endParaRPr lang="en-US" altLang="zh-CN" sz="1300" b="1" dirty="0">
              <a:solidFill>
                <a:schemeClr val="tx2"/>
              </a:solidFill>
              <a:latin typeface="Arial" panose="020B0604020202020204" pitchFamily="34" charset="0"/>
              <a:ea typeface="宋体" panose="02010600030101010101" pitchFamily="2" charset="-122"/>
            </a:endParaRPr>
          </a:p>
        </p:txBody>
      </p:sp>
      <p:sp>
        <p:nvSpPr>
          <p:cNvPr id="51" name="Line 47">
            <a:extLst>
              <a:ext uri="{FF2B5EF4-FFF2-40B4-BE49-F238E27FC236}">
                <a16:creationId xmlns:a16="http://schemas.microsoft.com/office/drawing/2014/main" id="{FA3D72F7-DC46-FF45-B617-A7573F2F137B}"/>
              </a:ext>
            </a:extLst>
          </p:cNvPr>
          <p:cNvSpPr>
            <a:spLocks noChangeShapeType="1"/>
          </p:cNvSpPr>
          <p:nvPr/>
        </p:nvSpPr>
        <p:spPr bwMode="auto">
          <a:xfrm flipV="1">
            <a:off x="2513013" y="4318000"/>
            <a:ext cx="1493837"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2" name="Line 48">
            <a:extLst>
              <a:ext uri="{FF2B5EF4-FFF2-40B4-BE49-F238E27FC236}">
                <a16:creationId xmlns:a16="http://schemas.microsoft.com/office/drawing/2014/main" id="{A6BE8709-2E2B-7D44-8E40-33B79B1FF888}"/>
              </a:ext>
            </a:extLst>
          </p:cNvPr>
          <p:cNvSpPr>
            <a:spLocks noChangeShapeType="1"/>
          </p:cNvSpPr>
          <p:nvPr/>
        </p:nvSpPr>
        <p:spPr bwMode="auto">
          <a:xfrm flipH="1" flipV="1">
            <a:off x="2303463" y="3392488"/>
            <a:ext cx="898525" cy="579437"/>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49">
            <a:extLst>
              <a:ext uri="{FF2B5EF4-FFF2-40B4-BE49-F238E27FC236}">
                <a16:creationId xmlns:a16="http://schemas.microsoft.com/office/drawing/2014/main" id="{480D4238-AA35-0846-AE27-A33F99606D49}"/>
              </a:ext>
            </a:extLst>
          </p:cNvPr>
          <p:cNvSpPr>
            <a:spLocks noChangeShapeType="1"/>
          </p:cNvSpPr>
          <p:nvPr/>
        </p:nvSpPr>
        <p:spPr bwMode="auto">
          <a:xfrm flipH="1">
            <a:off x="3409950" y="2865438"/>
            <a:ext cx="698500" cy="1057275"/>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42089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4FDB89-6025-6F44-81C5-B96AA926C925}"/>
              </a:ext>
            </a:extLst>
          </p:cNvPr>
          <p:cNvSpPr>
            <a:spLocks noGrp="1"/>
          </p:cNvSpPr>
          <p:nvPr>
            <p:ph type="title"/>
          </p:nvPr>
        </p:nvSpPr>
        <p:spPr/>
        <p:txBody>
          <a:bodyPr/>
          <a:lstStyle/>
          <a:p>
            <a:r>
              <a:rPr kumimoji="1" lang="zh-CN" altLang="en-US" dirty="0"/>
              <a:t>根因分析典型示例 </a:t>
            </a:r>
          </a:p>
        </p:txBody>
      </p:sp>
      <p:sp>
        <p:nvSpPr>
          <p:cNvPr id="3" name="内容占位符 2">
            <a:extLst>
              <a:ext uri="{FF2B5EF4-FFF2-40B4-BE49-F238E27FC236}">
                <a16:creationId xmlns:a16="http://schemas.microsoft.com/office/drawing/2014/main" id="{A6064D52-2BD8-8C44-91CD-5912D1D221C5}"/>
              </a:ext>
            </a:extLst>
          </p:cNvPr>
          <p:cNvSpPr>
            <a:spLocks noGrp="1"/>
          </p:cNvSpPr>
          <p:nvPr>
            <p:ph idx="1"/>
          </p:nvPr>
        </p:nvSpPr>
        <p:spPr>
          <a:xfrm>
            <a:off x="304800" y="4869160"/>
            <a:ext cx="8229600" cy="1675657"/>
          </a:xfrm>
        </p:spPr>
        <p:txBody>
          <a:bodyPr/>
          <a:lstStyle/>
          <a:p>
            <a:r>
              <a:rPr kumimoji="1" lang="zh-CN" altLang="en-US" dirty="0"/>
              <a:t>典型角度</a:t>
            </a:r>
            <a:endParaRPr kumimoji="1" lang="en-US" altLang="zh-CN" dirty="0"/>
          </a:p>
          <a:p>
            <a:pPr lvl="1"/>
            <a:r>
              <a:rPr kumimoji="1" lang="zh-CN" altLang="en-US" dirty="0"/>
              <a:t>技术角度 、人员角度、 培训角度、过程角度</a:t>
            </a:r>
          </a:p>
        </p:txBody>
      </p:sp>
      <p:pic>
        <p:nvPicPr>
          <p:cNvPr id="4" name="图片 3">
            <a:extLst>
              <a:ext uri="{FF2B5EF4-FFF2-40B4-BE49-F238E27FC236}">
                <a16:creationId xmlns:a16="http://schemas.microsoft.com/office/drawing/2014/main" id="{B424AFB3-7CC3-D64D-985A-D591BF1E50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16" y="1916832"/>
            <a:ext cx="9172916" cy="2499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7534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本讲要解决的问题</a:t>
            </a:r>
          </a:p>
        </p:txBody>
      </p:sp>
      <p:sp>
        <p:nvSpPr>
          <p:cNvPr id="3" name="内容占位符 2"/>
          <p:cNvSpPr>
            <a:spLocks noGrp="1"/>
          </p:cNvSpPr>
          <p:nvPr>
            <p:ph idx="1"/>
          </p:nvPr>
        </p:nvSpPr>
        <p:spPr/>
        <p:txBody>
          <a:bodyPr/>
          <a:lstStyle/>
          <a:p>
            <a:r>
              <a:rPr lang="zh-CN" altLang="en-US" dirty="0"/>
              <a:t>配置管理的意义是什么？</a:t>
            </a:r>
            <a:endParaRPr lang="en-US" altLang="zh-CN" dirty="0"/>
          </a:p>
          <a:p>
            <a:r>
              <a:rPr lang="zh-CN" altLang="en-US" dirty="0"/>
              <a:t>为什么要实施度量和分析活动？</a:t>
            </a:r>
            <a:endParaRPr lang="en-US" altLang="zh-CN" dirty="0"/>
          </a:p>
          <a:p>
            <a:r>
              <a:rPr lang="zh-CN" altLang="en-US" dirty="0"/>
              <a:t>团队分析决策是如何开展的？</a:t>
            </a:r>
            <a:endParaRPr lang="en-US" altLang="zh-CN" dirty="0"/>
          </a:p>
          <a:p>
            <a:r>
              <a:rPr lang="zh-CN" altLang="en-US" dirty="0"/>
              <a:t>鱼骨图和根因分析</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a:xfrm>
            <a:off x="179512" y="1052736"/>
            <a:ext cx="8568952" cy="5184576"/>
          </a:xfrm>
        </p:spPr>
        <p:txBody>
          <a:bodyPr/>
          <a:lstStyle/>
          <a:p>
            <a:r>
              <a:rPr lang="zh-CN" altLang="zh-CN" sz="2800" dirty="0"/>
              <a:t>项目管理支持活动</a:t>
            </a:r>
            <a:endParaRPr lang="en-US" altLang="zh-CN" sz="2800" dirty="0"/>
          </a:p>
          <a:p>
            <a:pPr lvl="1"/>
            <a:r>
              <a:rPr lang="zh-CN" altLang="en-US" sz="2400" dirty="0"/>
              <a:t>配置管理</a:t>
            </a:r>
            <a:endParaRPr lang="en-US" altLang="zh-CN" sz="2400" dirty="0"/>
          </a:p>
          <a:p>
            <a:pPr lvl="1"/>
            <a:r>
              <a:rPr lang="zh-CN" altLang="en-US" sz="2400" dirty="0"/>
              <a:t>度量和分析</a:t>
            </a:r>
            <a:endParaRPr lang="en-US" altLang="zh-CN" sz="2400" dirty="0"/>
          </a:p>
          <a:p>
            <a:pPr lvl="1"/>
            <a:r>
              <a:rPr lang="zh-CN" altLang="en-US" sz="2400" dirty="0"/>
              <a:t>决策分析</a:t>
            </a:r>
            <a:endParaRPr lang="en-US" altLang="zh-CN" sz="2400" dirty="0"/>
          </a:p>
          <a:p>
            <a:pPr lvl="1"/>
            <a:r>
              <a:rPr lang="zh-CN" altLang="en-US" sz="2400" dirty="0"/>
              <a:t>根因分析</a:t>
            </a:r>
            <a:endParaRPr lang="en-US" altLang="zh-CN" sz="2400" dirty="0"/>
          </a:p>
          <a:p>
            <a:pPr marL="0" indent="0">
              <a:buNone/>
            </a:pPr>
            <a:endParaRPr lang="en-US" altLang="zh-C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配置管理</a:t>
            </a:r>
            <a:r>
              <a:rPr lang="zh-CN" altLang="en-US" dirty="0"/>
              <a:t>基本概念</a:t>
            </a:r>
          </a:p>
        </p:txBody>
      </p:sp>
      <p:sp>
        <p:nvSpPr>
          <p:cNvPr id="3" name="内容占位符 2"/>
          <p:cNvSpPr>
            <a:spLocks noGrp="1"/>
          </p:cNvSpPr>
          <p:nvPr>
            <p:ph idx="1"/>
          </p:nvPr>
        </p:nvSpPr>
        <p:spPr/>
        <p:txBody>
          <a:bodyPr/>
          <a:lstStyle/>
          <a:p>
            <a:r>
              <a:rPr lang="zh-CN" altLang="en-US" dirty="0"/>
              <a:t>配置项</a:t>
            </a:r>
            <a:endParaRPr lang="en-US" altLang="zh-CN" dirty="0"/>
          </a:p>
          <a:p>
            <a:r>
              <a:rPr lang="zh-CN" altLang="en-US" dirty="0"/>
              <a:t>基线</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配置管理简介</a:t>
            </a:r>
          </a:p>
        </p:txBody>
      </p:sp>
      <p:sp>
        <p:nvSpPr>
          <p:cNvPr id="3" name="内容占位符 2"/>
          <p:cNvSpPr>
            <a:spLocks noGrp="1"/>
          </p:cNvSpPr>
          <p:nvPr>
            <p:ph idx="1"/>
          </p:nvPr>
        </p:nvSpPr>
        <p:spPr/>
        <p:txBody>
          <a:bodyPr/>
          <a:lstStyle/>
          <a:p>
            <a:r>
              <a:rPr lang="zh-CN" altLang="zh-CN" dirty="0"/>
              <a:t>配置管理的目的是建立与维护工作产品的完整性</a:t>
            </a:r>
            <a:endParaRPr lang="en-US" altLang="zh-CN" dirty="0"/>
          </a:p>
          <a:p>
            <a:r>
              <a:rPr lang="zh-CN" altLang="en-US" dirty="0"/>
              <a:t>配置管理的活动</a:t>
            </a:r>
            <a:endParaRPr lang="en-US" altLang="zh-CN" dirty="0"/>
          </a:p>
          <a:p>
            <a:r>
              <a:rPr lang="zh-CN" altLang="en-US" dirty="0"/>
              <a:t>配置管理的对象</a:t>
            </a:r>
            <a:endParaRPr lang="en-US" altLang="zh-CN" dirty="0"/>
          </a:p>
          <a:p>
            <a:endParaRPr lang="zh-CN" altLang="en-US" dirty="0"/>
          </a:p>
        </p:txBody>
      </p:sp>
    </p:spTree>
    <p:extLst>
      <p:ext uri="{BB962C8B-B14F-4D97-AF65-F5344CB8AC3E}">
        <p14:creationId xmlns:p14="http://schemas.microsoft.com/office/powerpoint/2010/main" val="352068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配置管理活动</a:t>
            </a:r>
          </a:p>
        </p:txBody>
      </p:sp>
      <p:pic>
        <p:nvPicPr>
          <p:cNvPr id="4" name="图片 3"/>
          <p:cNvPicPr/>
          <p:nvPr/>
        </p:nvPicPr>
        <p:blipFill>
          <a:blip r:embed="rId3" cstate="print"/>
          <a:srcRect/>
          <a:stretch>
            <a:fillRect/>
          </a:stretch>
        </p:blipFill>
        <p:spPr bwMode="auto">
          <a:xfrm>
            <a:off x="611560" y="1124744"/>
            <a:ext cx="7992888" cy="5328592"/>
          </a:xfrm>
          <a:prstGeom prst="rect">
            <a:avLst/>
          </a:prstGeom>
          <a:noFill/>
          <a:ln w="9525">
            <a:noFill/>
            <a:miter lim="800000"/>
            <a:headEnd/>
            <a:tailEnd/>
          </a:ln>
        </p:spPr>
      </p:pic>
    </p:spTree>
    <p:extLst>
      <p:ext uri="{BB962C8B-B14F-4D97-AF65-F5344CB8AC3E}">
        <p14:creationId xmlns:p14="http://schemas.microsoft.com/office/powerpoint/2010/main" val="2537157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度量与分析</a:t>
            </a:r>
          </a:p>
        </p:txBody>
      </p:sp>
      <p:sp>
        <p:nvSpPr>
          <p:cNvPr id="3" name="内容占位符 2"/>
          <p:cNvSpPr>
            <a:spLocks noGrp="1"/>
          </p:cNvSpPr>
          <p:nvPr>
            <p:ph idx="1"/>
          </p:nvPr>
        </p:nvSpPr>
        <p:spPr>
          <a:xfrm>
            <a:off x="0" y="1052736"/>
            <a:ext cx="9144000" cy="5233764"/>
          </a:xfrm>
        </p:spPr>
        <p:txBody>
          <a:bodyPr/>
          <a:lstStyle/>
          <a:p>
            <a:r>
              <a:rPr lang="zh-CN" altLang="en-US" dirty="0"/>
              <a:t>度量与分析的意义</a:t>
            </a:r>
            <a:endParaRPr lang="en-US" altLang="zh-CN" dirty="0"/>
          </a:p>
          <a:p>
            <a:r>
              <a:rPr lang="zh-CN" altLang="zh-CN" dirty="0"/>
              <a:t>作为项目管理支持类的活动，度量和分析活动可以支持如下的项目管理活动：</a:t>
            </a:r>
          </a:p>
          <a:p>
            <a:pPr lvl="1"/>
            <a:r>
              <a:rPr lang="zh-CN" altLang="zh-CN" dirty="0"/>
              <a:t>客观的估计与计划</a:t>
            </a:r>
          </a:p>
          <a:p>
            <a:pPr lvl="1"/>
            <a:r>
              <a:rPr lang="zh-CN" altLang="zh-CN" dirty="0"/>
              <a:t>根据建立的计划和目标，跟踪实际进展</a:t>
            </a:r>
          </a:p>
          <a:p>
            <a:pPr lvl="1"/>
            <a:r>
              <a:rPr lang="zh-CN" altLang="zh-CN" dirty="0"/>
              <a:t>识别与解决过程改进相关议题</a:t>
            </a:r>
          </a:p>
          <a:p>
            <a:pPr lvl="1"/>
            <a:r>
              <a:rPr lang="zh-CN" altLang="zh-CN" dirty="0"/>
              <a:t>提供将度量结果纳入未来其他过程的基础</a:t>
            </a:r>
          </a:p>
          <a:p>
            <a:endParaRPr lang="zh-CN" altLang="en-US" dirty="0"/>
          </a:p>
        </p:txBody>
      </p:sp>
    </p:spTree>
    <p:extLst>
      <p:ext uri="{BB962C8B-B14F-4D97-AF65-F5344CB8AC3E}">
        <p14:creationId xmlns:p14="http://schemas.microsoft.com/office/powerpoint/2010/main" val="2537157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99392"/>
            <a:ext cx="6900862" cy="1143000"/>
          </a:xfrm>
        </p:spPr>
        <p:txBody>
          <a:bodyPr/>
          <a:lstStyle/>
          <a:p>
            <a:r>
              <a:rPr lang="zh-CN" altLang="en-US" dirty="0"/>
              <a:t>度量与分析活动</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743184913"/>
              </p:ext>
            </p:extLst>
          </p:nvPr>
        </p:nvGraphicFramePr>
        <p:xfrm>
          <a:off x="1331640" y="1124744"/>
          <a:ext cx="6696744" cy="5755222"/>
        </p:xfrm>
        <a:graphic>
          <a:graphicData uri="http://schemas.openxmlformats.org/presentationml/2006/ole">
            <mc:AlternateContent xmlns:mc="http://schemas.openxmlformats.org/markup-compatibility/2006">
              <mc:Choice xmlns:v="urn:schemas-microsoft-com:vml" Requires="v">
                <p:oleObj spid="_x0000_s13341" r:id="rId3" imgW="4811130" imgH="4130705" progId="Visio.Drawing.11">
                  <p:embed/>
                </p:oleObj>
              </mc:Choice>
              <mc:Fallback>
                <p:oleObj r:id="rId3" imgW="4811130" imgH="413070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124744"/>
                        <a:ext cx="6696744" cy="5755222"/>
                      </a:xfrm>
                      <a:prstGeom prst="rect">
                        <a:avLst/>
                      </a:prstGeom>
                      <a:noFill/>
                    </p:spPr>
                  </p:pic>
                </p:oleObj>
              </mc:Fallback>
            </mc:AlternateContent>
          </a:graphicData>
        </a:graphic>
      </p:graphicFrame>
    </p:spTree>
    <p:extLst>
      <p:ext uri="{BB962C8B-B14F-4D97-AF65-F5344CB8AC3E}">
        <p14:creationId xmlns:p14="http://schemas.microsoft.com/office/powerpoint/2010/main" val="2537157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85938" y="-99392"/>
            <a:ext cx="6900862" cy="1143000"/>
          </a:xfrm>
        </p:spPr>
        <p:txBody>
          <a:bodyPr/>
          <a:lstStyle/>
          <a:p>
            <a:r>
              <a:rPr lang="en-US" altLang="zh-CN" dirty="0"/>
              <a:t>GQM</a:t>
            </a:r>
            <a:r>
              <a:rPr lang="zh-CN" altLang="en-US" dirty="0"/>
              <a:t>方法简介</a:t>
            </a:r>
          </a:p>
        </p:txBody>
      </p:sp>
      <p:sp>
        <p:nvSpPr>
          <p:cNvPr id="3" name="内容占位符 2"/>
          <p:cNvSpPr>
            <a:spLocks noGrp="1"/>
          </p:cNvSpPr>
          <p:nvPr>
            <p:ph idx="1"/>
          </p:nvPr>
        </p:nvSpPr>
        <p:spPr>
          <a:xfrm>
            <a:off x="1785938" y="3645024"/>
            <a:ext cx="6900862" cy="2641476"/>
          </a:xfrm>
        </p:spPr>
        <p:txBody>
          <a:bodyPr/>
          <a:lstStyle/>
          <a:p>
            <a:endParaRPr lang="zh-CN" altLang="en-US" sz="2400" dirty="0"/>
          </a:p>
        </p:txBody>
      </p:sp>
      <p:pic>
        <p:nvPicPr>
          <p:cNvPr id="4" name="图片 3"/>
          <p:cNvPicPr/>
          <p:nvPr/>
        </p:nvPicPr>
        <p:blipFill>
          <a:blip r:embed="rId3" cstate="print"/>
          <a:srcRect/>
          <a:stretch>
            <a:fillRect/>
          </a:stretch>
        </p:blipFill>
        <p:spPr bwMode="auto">
          <a:xfrm>
            <a:off x="251520" y="980728"/>
            <a:ext cx="8496944" cy="5544616"/>
          </a:xfrm>
          <a:prstGeom prst="rect">
            <a:avLst/>
          </a:prstGeom>
          <a:noFill/>
          <a:ln w="9525">
            <a:noFill/>
            <a:miter lim="800000"/>
            <a:headEnd/>
            <a:tailEnd/>
          </a:ln>
        </p:spPr>
      </p:pic>
    </p:spTree>
    <p:extLst>
      <p:ext uri="{BB962C8B-B14F-4D97-AF65-F5344CB8AC3E}">
        <p14:creationId xmlns:p14="http://schemas.microsoft.com/office/powerpoint/2010/main" val="2537157632"/>
      </p:ext>
    </p:extLst>
  </p:cSld>
  <p:clrMapOvr>
    <a:masterClrMapping/>
  </p:clrMapOvr>
</p:sld>
</file>

<file path=ppt/theme/theme1.xml><?xml version="1.0" encoding="utf-8"?>
<a:theme xmlns:a="http://schemas.openxmlformats.org/drawingml/2006/main" name="PowerPoint Templat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 Template</Template>
  <TotalTime>612</TotalTime>
  <Words>1002</Words>
  <Application>Microsoft Office PowerPoint</Application>
  <PresentationFormat>全屏显示(4:3)</PresentationFormat>
  <Paragraphs>121</Paragraphs>
  <Slides>17</Slides>
  <Notes>11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25" baseType="lpstr">
      <vt:lpstr>宋体</vt:lpstr>
      <vt:lpstr>Arial</vt:lpstr>
      <vt:lpstr>Calibri</vt:lpstr>
      <vt:lpstr>Times New Roman</vt:lpstr>
      <vt:lpstr>Verdana</vt:lpstr>
      <vt:lpstr>Wingdings</vt:lpstr>
      <vt:lpstr>PowerPoint Template</vt:lpstr>
      <vt:lpstr>Visio.Drawing.11</vt:lpstr>
      <vt:lpstr>软件质量与管理 第七讲 项目支持活动</vt:lpstr>
      <vt:lpstr>本讲要解决的问题</vt:lpstr>
      <vt:lpstr>内容</vt:lpstr>
      <vt:lpstr>配置管理基本概念</vt:lpstr>
      <vt:lpstr>配置管理简介</vt:lpstr>
      <vt:lpstr>配置管理活动</vt:lpstr>
      <vt:lpstr>度量与分析</vt:lpstr>
      <vt:lpstr>度量与分析活动</vt:lpstr>
      <vt:lpstr>GQM方法简介</vt:lpstr>
      <vt:lpstr>GQM示例-PM</vt:lpstr>
      <vt:lpstr>GQM示例-DM</vt:lpstr>
      <vt:lpstr>决策分析</vt:lpstr>
      <vt:lpstr>决策分析活动</vt:lpstr>
      <vt:lpstr>决策分析练习</vt:lpstr>
      <vt:lpstr>根因分析与解决方案</vt:lpstr>
      <vt:lpstr>根因分析活动</vt:lpstr>
      <vt:lpstr>根因分析典型示例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软件过程与管理 第二讲 个体软件过程</dc:title>
  <cp:lastModifiedBy>guoping rong</cp:lastModifiedBy>
  <cp:revision>113</cp:revision>
  <dcterms:modified xsi:type="dcterms:W3CDTF">2020-12-10T03:57:55Z</dcterms:modified>
</cp:coreProperties>
</file>