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6" r:id="rId1"/>
  </p:sldMasterIdLst>
  <p:notesMasterIdLst>
    <p:notesMasterId r:id="rId56"/>
  </p:notesMasterIdLst>
  <p:sldIdLst>
    <p:sldId id="256" r:id="rId2"/>
    <p:sldId id="383" r:id="rId3"/>
    <p:sldId id="259" r:id="rId4"/>
    <p:sldId id="260" r:id="rId5"/>
    <p:sldId id="322" r:id="rId6"/>
    <p:sldId id="325" r:id="rId7"/>
    <p:sldId id="326" r:id="rId8"/>
    <p:sldId id="327" r:id="rId9"/>
    <p:sldId id="332" r:id="rId10"/>
    <p:sldId id="333" r:id="rId11"/>
    <p:sldId id="328" r:id="rId12"/>
    <p:sldId id="329" r:id="rId13"/>
    <p:sldId id="330" r:id="rId14"/>
    <p:sldId id="331" r:id="rId15"/>
    <p:sldId id="313" r:id="rId16"/>
    <p:sldId id="316" r:id="rId17"/>
    <p:sldId id="317" r:id="rId18"/>
    <p:sldId id="318" r:id="rId19"/>
    <p:sldId id="319" r:id="rId20"/>
    <p:sldId id="385" r:id="rId21"/>
    <p:sldId id="359" r:id="rId22"/>
    <p:sldId id="360" r:id="rId23"/>
    <p:sldId id="361" r:id="rId24"/>
    <p:sldId id="362" r:id="rId25"/>
    <p:sldId id="363" r:id="rId26"/>
    <p:sldId id="364" r:id="rId27"/>
    <p:sldId id="386" r:id="rId28"/>
    <p:sldId id="365" r:id="rId29"/>
    <p:sldId id="366" r:id="rId30"/>
    <p:sldId id="367" r:id="rId31"/>
    <p:sldId id="368" r:id="rId32"/>
    <p:sldId id="369" r:id="rId33"/>
    <p:sldId id="370" r:id="rId34"/>
    <p:sldId id="371" r:id="rId35"/>
    <p:sldId id="372" r:id="rId36"/>
    <p:sldId id="373" r:id="rId37"/>
    <p:sldId id="374" r:id="rId38"/>
    <p:sldId id="375" r:id="rId39"/>
    <p:sldId id="376" r:id="rId40"/>
    <p:sldId id="377" r:id="rId41"/>
    <p:sldId id="378" r:id="rId42"/>
    <p:sldId id="379" r:id="rId43"/>
    <p:sldId id="380" r:id="rId44"/>
    <p:sldId id="381" r:id="rId45"/>
    <p:sldId id="384" r:id="rId46"/>
    <p:sldId id="382" r:id="rId47"/>
    <p:sldId id="387" r:id="rId48"/>
    <p:sldId id="388" r:id="rId49"/>
    <p:sldId id="389" r:id="rId50"/>
    <p:sldId id="390" r:id="rId51"/>
    <p:sldId id="391" r:id="rId52"/>
    <p:sldId id="393" r:id="rId53"/>
    <p:sldId id="392" r:id="rId54"/>
    <p:sldId id="347" r:id="rId5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76431" autoAdjust="0"/>
  </p:normalViewPr>
  <p:slideViewPr>
    <p:cSldViewPr>
      <p:cViewPr varScale="1">
        <p:scale>
          <a:sx n="75" d="100"/>
          <a:sy n="75" d="100"/>
        </p:scale>
        <p:origin x="2104" y="2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7249BA1-6421-4A0C-AE4B-8ACF78946592}" type="datetimeFigureOut">
              <a:rPr lang="zh-CN" altLang="en-US" smtClean="0"/>
              <a:pPr/>
              <a:t>2020/10/15</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3FA21F0-DA60-43B5-A4E6-7164789894DD}" type="slidenum">
              <a:rPr lang="zh-CN" altLang="en-US" smtClean="0"/>
              <a:pPr/>
              <a:t>‹#›</a:t>
            </a:fld>
            <a:endParaRPr lang="zh-CN" altLang="en-US"/>
          </a:p>
        </p:txBody>
      </p:sp>
    </p:spTree>
    <p:extLst>
      <p:ext uri="{BB962C8B-B14F-4D97-AF65-F5344CB8AC3E}">
        <p14:creationId xmlns:p14="http://schemas.microsoft.com/office/powerpoint/2010/main" val="30809283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www.hudong.com/wiki/%E4%BB%B7%E5%80%BC" TargetMode="External"/><Relationship Id="rId2" Type="http://schemas.openxmlformats.org/officeDocument/2006/relationships/slide" Target="../slides/slide19.xml"/><Relationship Id="rId1" Type="http://schemas.openxmlformats.org/officeDocument/2006/relationships/notesMaster" Target="../notesMasters/notesMaster1.xml"/><Relationship Id="rId4" Type="http://schemas.openxmlformats.org/officeDocument/2006/relationships/hyperlink" Target="http://www.hudong.com/wiki/%E6%A6%82%E7%8E%87" TargetMode="Externa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33FA21F0-DA60-43B5-A4E6-7164789894DD}" type="slidenum">
              <a:rPr lang="zh-CN" altLang="en-US" smtClean="0"/>
              <a:pPr/>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Grp="1" noChangeArrowheads="1"/>
          </p:cNvSpPr>
          <p:nvPr>
            <p:ph type="ftr" sz="quarter" idx="4"/>
          </p:nvPr>
        </p:nvSpPr>
        <p:spPr>
          <a:ln/>
        </p:spPr>
        <p:txBody>
          <a:bodyPr/>
          <a:lstStyle/>
          <a:p>
            <a:r>
              <a:rPr lang="en-US" altLang="zh-CN" sz="900" dirty="0">
                <a:latin typeface="Arial" charset="0"/>
              </a:rPr>
              <a:t>© 2007 Carnegie Mellon University</a:t>
            </a:r>
          </a:p>
          <a:p>
            <a:pPr algn="l"/>
            <a:r>
              <a:rPr lang="en-US" altLang="zh-CN" dirty="0"/>
              <a:t>  </a:t>
            </a:r>
          </a:p>
        </p:txBody>
      </p:sp>
      <p:sp>
        <p:nvSpPr>
          <p:cNvPr id="5" name="Rectangle 12"/>
          <p:cNvSpPr>
            <a:spLocks noGrp="1" noChangeArrowheads="1"/>
          </p:cNvSpPr>
          <p:nvPr>
            <p:ph type="hdr" sz="quarter"/>
          </p:nvPr>
        </p:nvSpPr>
        <p:spPr>
          <a:ln/>
        </p:spPr>
        <p:txBody>
          <a:bodyPr/>
          <a:lstStyle/>
          <a:p>
            <a:r>
              <a:rPr lang="en-US" altLang="zh-CN"/>
              <a:t>Team Leader</a:t>
            </a:r>
          </a:p>
        </p:txBody>
      </p:sp>
      <p:sp>
        <p:nvSpPr>
          <p:cNvPr id="133122" name="Rectangle 2"/>
          <p:cNvSpPr>
            <a:spLocks noGrp="1" noRot="1" noChangeAspect="1" noChangeArrowheads="1" noTextEdit="1"/>
          </p:cNvSpPr>
          <p:nvPr>
            <p:ph type="sldImg"/>
          </p:nvPr>
        </p:nvSpPr>
        <p:spPr>
          <a:xfrm>
            <a:off x="1150938" y="693738"/>
            <a:ext cx="4554537" cy="3414712"/>
          </a:xfrm>
          <a:ln/>
        </p:spPr>
      </p:sp>
      <p:sp>
        <p:nvSpPr>
          <p:cNvPr id="133123" name="Rectangle 3"/>
          <p:cNvSpPr>
            <a:spLocks noGrp="1" noChangeArrowheads="1"/>
          </p:cNvSpPr>
          <p:nvPr>
            <p:ph type="body" idx="1"/>
          </p:nvPr>
        </p:nvSpPr>
        <p:spPr>
          <a:xfrm>
            <a:off x="912067" y="4343094"/>
            <a:ext cx="5033869" cy="4112649"/>
          </a:xfrm>
        </p:spPr>
        <p:txBody>
          <a:bodyPr/>
          <a:lstStyle/>
          <a:p>
            <a:r>
              <a:rPr lang="en-US" altLang="zh-CN"/>
              <a:t>Here, the last points need to be amplified.</a:t>
            </a:r>
          </a:p>
          <a:p>
            <a:pPr>
              <a:buFontTx/>
              <a:buChar char="•"/>
            </a:pPr>
            <a:r>
              <a:rPr lang="en-US" altLang="zh-CN"/>
              <a:t>The developers were asked to commit, not told.</a:t>
            </a:r>
          </a:p>
          <a:p>
            <a:pPr>
              <a:buFontTx/>
              <a:buChar char="•"/>
            </a:pPr>
            <a:r>
              <a:rPr lang="en-US" altLang="zh-CN"/>
              <a:t>They were involved in negotiating the commitment.</a:t>
            </a:r>
          </a:p>
          <a:p>
            <a:pPr>
              <a:buFontTx/>
              <a:buChar char="•"/>
            </a:pPr>
            <a:r>
              <a:rPr lang="en-US" altLang="zh-CN"/>
              <a:t>There is a detailed plan to support the commitment.</a:t>
            </a:r>
          </a:p>
          <a:p>
            <a:pPr>
              <a:buFontTx/>
              <a:buChar char="•"/>
            </a:pPr>
            <a:r>
              <a:rPr lang="en-US" altLang="zh-CN"/>
              <a:t>The developers were involved in developing the plan and negotiating the commitment.</a:t>
            </a:r>
          </a:p>
        </p:txBody>
      </p:sp>
    </p:spTree>
    <p:extLst>
      <p:ext uri="{BB962C8B-B14F-4D97-AF65-F5344CB8AC3E}">
        <p14:creationId xmlns:p14="http://schemas.microsoft.com/office/powerpoint/2010/main" val="2770193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Grp="1" noChangeArrowheads="1"/>
          </p:cNvSpPr>
          <p:nvPr>
            <p:ph type="ftr" sz="quarter" idx="4"/>
          </p:nvPr>
        </p:nvSpPr>
        <p:spPr>
          <a:ln/>
        </p:spPr>
        <p:txBody>
          <a:bodyPr/>
          <a:lstStyle/>
          <a:p>
            <a:r>
              <a:rPr lang="en-US" altLang="zh-CN" sz="900" dirty="0">
                <a:latin typeface="Arial" charset="0"/>
              </a:rPr>
              <a:t>© 2007 Carnegie Mellon University</a:t>
            </a:r>
          </a:p>
          <a:p>
            <a:pPr algn="l"/>
            <a:r>
              <a:rPr lang="en-US" altLang="zh-CN" dirty="0"/>
              <a:t>  </a:t>
            </a:r>
          </a:p>
        </p:txBody>
      </p:sp>
      <p:sp>
        <p:nvSpPr>
          <p:cNvPr id="5" name="Rectangle 12"/>
          <p:cNvSpPr>
            <a:spLocks noGrp="1" noChangeArrowheads="1"/>
          </p:cNvSpPr>
          <p:nvPr>
            <p:ph type="hdr" sz="quarter"/>
          </p:nvPr>
        </p:nvSpPr>
        <p:spPr>
          <a:ln/>
        </p:spPr>
        <p:txBody>
          <a:bodyPr/>
          <a:lstStyle/>
          <a:p>
            <a:r>
              <a:rPr lang="en-US" altLang="zh-CN"/>
              <a:t>Team Leader</a:t>
            </a:r>
          </a:p>
        </p:txBody>
      </p:sp>
      <p:sp>
        <p:nvSpPr>
          <p:cNvPr id="137218" name="Rectangle 2"/>
          <p:cNvSpPr>
            <a:spLocks noGrp="1" noRot="1" noChangeAspect="1" noChangeArrowheads="1" noTextEdit="1"/>
          </p:cNvSpPr>
          <p:nvPr>
            <p:ph type="sldImg"/>
          </p:nvPr>
        </p:nvSpPr>
        <p:spPr>
          <a:xfrm>
            <a:off x="1150938" y="693738"/>
            <a:ext cx="4554537" cy="3414712"/>
          </a:xfrm>
          <a:ln/>
        </p:spPr>
      </p:sp>
      <p:sp>
        <p:nvSpPr>
          <p:cNvPr id="137219" name="Rectangle 3"/>
          <p:cNvSpPr>
            <a:spLocks noGrp="1" noChangeArrowheads="1"/>
          </p:cNvSpPr>
          <p:nvPr>
            <p:ph type="body" idx="1"/>
          </p:nvPr>
        </p:nvSpPr>
        <p:spPr>
          <a:xfrm>
            <a:off x="912067" y="4343094"/>
            <a:ext cx="5033869" cy="4112649"/>
          </a:xfrm>
        </p:spPr>
        <p:txBody>
          <a:bodyPr/>
          <a:lstStyle/>
          <a:p>
            <a:r>
              <a:rPr lang="en-US" altLang="zh-CN"/>
              <a:t>Here, the last points need to be amplified.</a:t>
            </a:r>
          </a:p>
          <a:p>
            <a:pPr>
              <a:buFontTx/>
              <a:buChar char="•"/>
            </a:pPr>
            <a:r>
              <a:rPr lang="en-US" altLang="zh-CN"/>
              <a:t>The developers were asked to commit, not told</a:t>
            </a:r>
          </a:p>
          <a:p>
            <a:pPr>
              <a:buFontTx/>
              <a:buChar char="•"/>
            </a:pPr>
            <a:r>
              <a:rPr lang="en-US" altLang="zh-CN"/>
              <a:t>They were involved in negotiating the commitment</a:t>
            </a:r>
          </a:p>
          <a:p>
            <a:pPr>
              <a:buFontTx/>
              <a:buChar char="•"/>
            </a:pPr>
            <a:r>
              <a:rPr lang="en-US" altLang="zh-CN"/>
              <a:t>There is a detailed plan to support the commitment</a:t>
            </a:r>
          </a:p>
          <a:p>
            <a:pPr>
              <a:buFontTx/>
              <a:buChar char="•"/>
            </a:pPr>
            <a:r>
              <a:rPr lang="en-US" altLang="zh-CN"/>
              <a:t>The developers were involved in developing the plan and negotiating the commitment.</a:t>
            </a:r>
          </a:p>
        </p:txBody>
      </p:sp>
    </p:spTree>
    <p:extLst>
      <p:ext uri="{BB962C8B-B14F-4D97-AF65-F5344CB8AC3E}">
        <p14:creationId xmlns:p14="http://schemas.microsoft.com/office/powerpoint/2010/main" val="33309620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Grp="1" noChangeArrowheads="1"/>
          </p:cNvSpPr>
          <p:nvPr>
            <p:ph type="ftr" sz="quarter" idx="4"/>
          </p:nvPr>
        </p:nvSpPr>
        <p:spPr>
          <a:ln/>
        </p:spPr>
        <p:txBody>
          <a:bodyPr/>
          <a:lstStyle/>
          <a:p>
            <a:r>
              <a:rPr lang="en-US" altLang="zh-CN" sz="900" dirty="0">
                <a:latin typeface="Arial" charset="0"/>
              </a:rPr>
              <a:t>© 2007 Carnegie Mellon University</a:t>
            </a:r>
          </a:p>
          <a:p>
            <a:pPr algn="l"/>
            <a:r>
              <a:rPr lang="en-US" altLang="zh-CN" dirty="0"/>
              <a:t>  </a:t>
            </a:r>
          </a:p>
        </p:txBody>
      </p:sp>
      <p:sp>
        <p:nvSpPr>
          <p:cNvPr id="5" name="Rectangle 12"/>
          <p:cNvSpPr>
            <a:spLocks noGrp="1" noChangeArrowheads="1"/>
          </p:cNvSpPr>
          <p:nvPr>
            <p:ph type="hdr" sz="quarter"/>
          </p:nvPr>
        </p:nvSpPr>
        <p:spPr>
          <a:ln/>
        </p:spPr>
        <p:txBody>
          <a:bodyPr/>
          <a:lstStyle/>
          <a:p>
            <a:r>
              <a:rPr lang="en-US" altLang="zh-CN"/>
              <a:t>Team Leader</a:t>
            </a:r>
          </a:p>
        </p:txBody>
      </p:sp>
      <p:sp>
        <p:nvSpPr>
          <p:cNvPr id="148482" name="Rectangle 2"/>
          <p:cNvSpPr>
            <a:spLocks noGrp="1" noRot="1" noChangeAspect="1" noChangeArrowheads="1" noTextEdit="1"/>
          </p:cNvSpPr>
          <p:nvPr>
            <p:ph type="sldImg"/>
          </p:nvPr>
        </p:nvSpPr>
        <p:spPr>
          <a:ln/>
        </p:spPr>
      </p:sp>
      <p:sp>
        <p:nvSpPr>
          <p:cNvPr id="14848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1966740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8E1E681-2054-4C2A-9B42-FCC29E760AF5}" type="slidenum">
              <a:rPr lang="en-US" altLang="zh-CN"/>
              <a:pPr/>
              <a:t>15</a:t>
            </a:fld>
            <a:endParaRPr lang="en-US" altLang="zh-CN"/>
          </a:p>
        </p:txBody>
      </p:sp>
      <p:sp>
        <p:nvSpPr>
          <p:cNvPr id="621570" name="Rectangle 2"/>
          <p:cNvSpPr>
            <a:spLocks noGrp="1" noRot="1" noChangeAspect="1" noChangeArrowheads="1" noTextEdit="1"/>
          </p:cNvSpPr>
          <p:nvPr>
            <p:ph type="sldImg"/>
          </p:nvPr>
        </p:nvSpPr>
        <p:spPr>
          <a:ln/>
        </p:spPr>
      </p:sp>
      <p:sp>
        <p:nvSpPr>
          <p:cNvPr id="62157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9137647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42B974E-ACA2-4503-A51A-68E366DA63B9}" type="slidenum">
              <a:rPr lang="en-US" altLang="zh-CN"/>
              <a:pPr/>
              <a:t>16</a:t>
            </a:fld>
            <a:endParaRPr lang="en-US" altLang="zh-CN"/>
          </a:p>
        </p:txBody>
      </p:sp>
      <p:sp>
        <p:nvSpPr>
          <p:cNvPr id="624642" name="Rectangle 2"/>
          <p:cNvSpPr>
            <a:spLocks noGrp="1" noRot="1" noChangeAspect="1" noChangeArrowheads="1" noTextEdit="1"/>
          </p:cNvSpPr>
          <p:nvPr>
            <p:ph type="sldImg"/>
          </p:nvPr>
        </p:nvSpPr>
        <p:spPr>
          <a:ln/>
        </p:spPr>
      </p:sp>
      <p:sp>
        <p:nvSpPr>
          <p:cNvPr id="62464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2541835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3C59BC8-A0FA-41B7-98BC-D13D21A5C9B1}" type="slidenum">
              <a:rPr lang="en-US" altLang="zh-CN"/>
              <a:pPr/>
              <a:t>17</a:t>
            </a:fld>
            <a:endParaRPr lang="en-US" altLang="zh-CN"/>
          </a:p>
        </p:txBody>
      </p:sp>
      <p:sp>
        <p:nvSpPr>
          <p:cNvPr id="625666" name="Rectangle 2"/>
          <p:cNvSpPr>
            <a:spLocks noGrp="1" noRot="1" noChangeAspect="1" noChangeArrowheads="1" noTextEdit="1"/>
          </p:cNvSpPr>
          <p:nvPr>
            <p:ph type="sldImg"/>
          </p:nvPr>
        </p:nvSpPr>
        <p:spPr>
          <a:ln/>
        </p:spPr>
      </p:sp>
      <p:sp>
        <p:nvSpPr>
          <p:cNvPr id="625667" name="Rectangle 3"/>
          <p:cNvSpPr>
            <a:spLocks noGrp="1" noChangeArrowheads="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Pct val="55000"/>
              <a:buFont typeface="Monotype Sorts" charset="0"/>
              <a:buNone/>
              <a:tabLst/>
              <a:defRPr/>
            </a:pPr>
            <a:r>
              <a:rPr lang="zh-CN" altLang="en-US" dirty="0"/>
              <a:t>基于这种思想，道格拉斯</a:t>
            </a:r>
            <a:r>
              <a:rPr lang="en-US" altLang="zh-CN" dirty="0"/>
              <a:t>•</a:t>
            </a:r>
            <a:r>
              <a:rPr lang="zh-CN" altLang="en-US" dirty="0"/>
              <a:t>麦格雷戈提出了有关人性的两种截然不同的观点：一种是消极的</a:t>
            </a:r>
            <a:r>
              <a:rPr lang="en-US" altLang="zh-CN" dirty="0"/>
              <a:t>X</a:t>
            </a:r>
            <a:r>
              <a:rPr lang="zh-CN" altLang="en-US" dirty="0"/>
              <a:t>理论，即人性本恶，另一种是基本上积极的</a:t>
            </a:r>
            <a:r>
              <a:rPr lang="en-US" altLang="zh-CN" dirty="0"/>
              <a:t>Y</a:t>
            </a:r>
            <a:r>
              <a:rPr lang="zh-CN" altLang="en-US" dirty="0"/>
              <a:t>理论，即人性本善。这一理论任何一位管理者都应当熟知并娴熟运用。</a:t>
            </a:r>
            <a:r>
              <a:rPr lang="en-US" altLang="zh-CN" dirty="0"/>
              <a:t>X</a:t>
            </a:r>
            <a:r>
              <a:rPr lang="zh-CN" altLang="en-US" dirty="0"/>
              <a:t>理论阐述了独裁式的管理风格，而</a:t>
            </a:r>
            <a:r>
              <a:rPr lang="en-US" altLang="zh-CN" dirty="0"/>
              <a:t>Y</a:t>
            </a:r>
            <a:r>
              <a:rPr lang="zh-CN" altLang="en-US" dirty="0"/>
              <a:t>理论则阐述了民主式的管理风格。</a:t>
            </a:r>
            <a:endParaRPr lang="en-US" altLang="zh-CN" dirty="0"/>
          </a:p>
          <a:p>
            <a:pPr marL="0" marR="0" indent="0" algn="l" defTabSz="914400" rtl="0" eaLnBrk="1" fontAlgn="base" latinLnBrk="0" hangingPunct="1">
              <a:lnSpc>
                <a:spcPct val="100000"/>
              </a:lnSpc>
              <a:spcBef>
                <a:spcPct val="30000"/>
              </a:spcBef>
              <a:spcAft>
                <a:spcPct val="0"/>
              </a:spcAft>
              <a:buClrTx/>
              <a:buSzPct val="55000"/>
              <a:buFont typeface="Monotype Sorts" charset="0"/>
              <a:buNone/>
              <a:tabLst/>
              <a:defRPr/>
            </a:pPr>
            <a:r>
              <a:rPr kumimoji="1" lang="zh-CN" altLang="en-US" sz="1200" b="0" i="0" kern="1200" dirty="0">
                <a:solidFill>
                  <a:schemeClr val="tx1"/>
                </a:solidFill>
                <a:latin typeface="Arial Narrow" pitchFamily="34" charset="0"/>
                <a:ea typeface="宋体" pitchFamily="2" charset="-122"/>
                <a:cs typeface="+mn-cs"/>
              </a:rPr>
              <a:t>麦格雷戈把传统的管理观点叫做</a:t>
            </a:r>
            <a:r>
              <a:rPr kumimoji="1" lang="en-US" altLang="zh-CN" sz="1200" b="0" i="0" kern="1200" dirty="0">
                <a:solidFill>
                  <a:schemeClr val="tx1"/>
                </a:solidFill>
                <a:latin typeface="Arial Narrow" pitchFamily="34" charset="0"/>
                <a:ea typeface="宋体" pitchFamily="2" charset="-122"/>
                <a:cs typeface="+mn-cs"/>
              </a:rPr>
              <a:t>X</a:t>
            </a:r>
            <a:r>
              <a:rPr kumimoji="1" lang="zh-CN" altLang="en-US" sz="1200" b="0" i="0" kern="1200" dirty="0">
                <a:solidFill>
                  <a:schemeClr val="tx1"/>
                </a:solidFill>
                <a:latin typeface="Arial Narrow" pitchFamily="34" charset="0"/>
                <a:ea typeface="宋体" pitchFamily="2" charset="-122"/>
                <a:cs typeface="+mn-cs"/>
              </a:rPr>
              <a:t>理论。</a:t>
            </a:r>
            <a:r>
              <a:rPr kumimoji="1" lang="en-US" altLang="zh-CN" sz="1200" b="0" i="0" kern="1200" dirty="0">
                <a:solidFill>
                  <a:schemeClr val="tx1"/>
                </a:solidFill>
                <a:latin typeface="Arial Narrow" pitchFamily="34" charset="0"/>
                <a:ea typeface="宋体" pitchFamily="2" charset="-122"/>
                <a:cs typeface="+mn-cs"/>
              </a:rPr>
              <a:t>X</a:t>
            </a:r>
            <a:r>
              <a:rPr kumimoji="1" lang="zh-CN" altLang="en-US" sz="1200" b="0" i="0" kern="1200" dirty="0">
                <a:solidFill>
                  <a:schemeClr val="tx1"/>
                </a:solidFill>
                <a:latin typeface="Arial Narrow" pitchFamily="34" charset="0"/>
                <a:ea typeface="宋体" pitchFamily="2" charset="-122"/>
                <a:cs typeface="+mn-cs"/>
              </a:rPr>
              <a:t>模式的特点，是管理者对人性作了一个假定──人性丑恶，人们基本上厌恶工作，对工作没有热诚，如非必要就会加以逃避。人类只喜欢享乐，凡事得过且过，尽量逃避责任。所以要使之就范，雇主必须用严密的控制、强迫、惩罚和威逼利诱的手段来对付之，例如扣减工资，取消休假等，使工人能够保证生产水平。</a:t>
            </a:r>
            <a:endParaRPr kumimoji="1" lang="en-US" altLang="zh-CN" sz="1200" b="0" i="0" kern="1200" dirty="0">
              <a:solidFill>
                <a:schemeClr val="tx1"/>
              </a:solidFill>
              <a:latin typeface="Arial Narrow" pitchFamily="34" charset="0"/>
              <a:ea typeface="宋体" pitchFamily="2" charset="-122"/>
              <a:cs typeface="+mn-cs"/>
            </a:endParaRPr>
          </a:p>
          <a:p>
            <a:pPr marL="0" marR="0" indent="0" algn="l" defTabSz="914400" rtl="0" eaLnBrk="1" fontAlgn="base" latinLnBrk="0" hangingPunct="1">
              <a:lnSpc>
                <a:spcPct val="100000"/>
              </a:lnSpc>
              <a:spcBef>
                <a:spcPct val="30000"/>
              </a:spcBef>
              <a:spcAft>
                <a:spcPct val="0"/>
              </a:spcAft>
              <a:buClrTx/>
              <a:buSzPct val="55000"/>
              <a:buFont typeface="Monotype Sorts" charset="0"/>
              <a:buNone/>
              <a:tabLst/>
              <a:defRPr/>
            </a:pPr>
            <a:r>
              <a:rPr lang="zh-CN" altLang="en-US" dirty="0"/>
              <a:t>实践证明，以</a:t>
            </a:r>
            <a:r>
              <a:rPr lang="en-US" altLang="zh-CN" dirty="0"/>
              <a:t>X</a:t>
            </a:r>
            <a:r>
              <a:rPr lang="zh-CN" altLang="en-US" dirty="0"/>
              <a:t>理论为前提的管理模式造成人才创造性和奉献精神的不断下降、员工对工作绩效的毫不关心等等不良后果，日益使人怀疑Ｘ理论是建立在错误的因果概念的基础上的。因此，麦格雷戈又提出了一个新的</a:t>
            </a:r>
            <a:r>
              <a:rPr lang="en-US" altLang="zh-CN" dirty="0"/>
              <a:t>Y</a:t>
            </a:r>
            <a:r>
              <a:rPr lang="zh-CN" altLang="en-US" dirty="0"/>
              <a:t>理论。与</a:t>
            </a:r>
            <a:r>
              <a:rPr lang="en-US" altLang="zh-CN" dirty="0"/>
              <a:t>X</a:t>
            </a:r>
            <a:r>
              <a:rPr lang="zh-CN" altLang="en-US" dirty="0"/>
              <a:t>理论消极的人性观点相对照，麦格雷戈提出了</a:t>
            </a:r>
            <a:r>
              <a:rPr lang="en-US" altLang="zh-CN" dirty="0"/>
              <a:t>Y</a:t>
            </a:r>
            <a:r>
              <a:rPr lang="zh-CN" altLang="en-US" dirty="0"/>
              <a:t>理论。</a:t>
            </a:r>
            <a:endParaRPr lang="zh-CN" altLang="zh-CN" dirty="0"/>
          </a:p>
        </p:txBody>
      </p:sp>
    </p:spTree>
    <p:extLst>
      <p:ext uri="{BB962C8B-B14F-4D97-AF65-F5344CB8AC3E}">
        <p14:creationId xmlns:p14="http://schemas.microsoft.com/office/powerpoint/2010/main" val="39439636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7353EDF-2E36-4CF0-9DA0-0638DE84A8D2}" type="slidenum">
              <a:rPr lang="en-US" altLang="zh-CN"/>
              <a:pPr/>
              <a:t>18</a:t>
            </a:fld>
            <a:endParaRPr lang="en-US" altLang="zh-CN"/>
          </a:p>
        </p:txBody>
      </p:sp>
      <p:sp>
        <p:nvSpPr>
          <p:cNvPr id="626690" name="Rectangle 2"/>
          <p:cNvSpPr>
            <a:spLocks noGrp="1" noRot="1" noChangeAspect="1" noChangeArrowheads="1" noTextEdit="1"/>
          </p:cNvSpPr>
          <p:nvPr>
            <p:ph type="sldImg"/>
          </p:nvPr>
        </p:nvSpPr>
        <p:spPr>
          <a:ln/>
        </p:spPr>
      </p:sp>
      <p:sp>
        <p:nvSpPr>
          <p:cNvPr id="62669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1124329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BCDD9B2-F833-4B0D-BE66-91FCCBCE767F}" type="slidenum">
              <a:rPr lang="en-US" altLang="zh-CN"/>
              <a:pPr/>
              <a:t>19</a:t>
            </a:fld>
            <a:endParaRPr lang="en-US" altLang="zh-CN"/>
          </a:p>
        </p:txBody>
      </p:sp>
      <p:sp>
        <p:nvSpPr>
          <p:cNvPr id="627714" name="Rectangle 2"/>
          <p:cNvSpPr>
            <a:spLocks noGrp="1" noRot="1" noChangeAspect="1" noChangeArrowheads="1" noTextEdit="1"/>
          </p:cNvSpPr>
          <p:nvPr>
            <p:ph type="sldImg"/>
          </p:nvPr>
        </p:nvSpPr>
        <p:spPr>
          <a:ln/>
        </p:spPr>
      </p:sp>
      <p:sp>
        <p:nvSpPr>
          <p:cNvPr id="627715" name="Rectangle 3"/>
          <p:cNvSpPr>
            <a:spLocks noGrp="1" noChangeArrowheads="1"/>
          </p:cNvSpPr>
          <p:nvPr>
            <p:ph type="body" idx="1"/>
          </p:nvPr>
        </p:nvSpPr>
        <p:spPr/>
        <p:txBody>
          <a:bodyPr/>
          <a:lstStyle/>
          <a:p>
            <a:r>
              <a:rPr kumimoji="1" lang="en-US" sz="1200" b="0" i="0" kern="1200" dirty="0">
                <a:solidFill>
                  <a:schemeClr val="tx1"/>
                </a:solidFill>
                <a:latin typeface="Arial Narrow" pitchFamily="34" charset="0"/>
                <a:ea typeface="宋体" pitchFamily="2" charset="-122"/>
                <a:cs typeface="+mn-cs"/>
              </a:rPr>
              <a:t>Motivation = Valence x Expectancy(Instrumentality)，</a:t>
            </a:r>
            <a:r>
              <a:rPr kumimoji="1" lang="zh-CN" altLang="en-US" sz="1200" b="0" i="0" kern="1200" dirty="0">
                <a:solidFill>
                  <a:schemeClr val="tx1"/>
                </a:solidFill>
                <a:latin typeface="Arial Narrow" pitchFamily="34" charset="0"/>
                <a:ea typeface="宋体" pitchFamily="2" charset="-122"/>
                <a:cs typeface="+mn-cs"/>
              </a:rPr>
              <a:t>即激发力量 </a:t>
            </a:r>
            <a:r>
              <a:rPr kumimoji="1" lang="en-US" altLang="zh-CN" sz="1200" b="0" i="0" kern="1200" dirty="0">
                <a:solidFill>
                  <a:schemeClr val="tx1"/>
                </a:solidFill>
                <a:latin typeface="Arial Narrow" pitchFamily="34" charset="0"/>
                <a:ea typeface="宋体" pitchFamily="2" charset="-122"/>
                <a:cs typeface="+mn-cs"/>
              </a:rPr>
              <a:t>= </a:t>
            </a:r>
            <a:r>
              <a:rPr kumimoji="1" lang="zh-CN" altLang="en-US" sz="1200" b="0" i="0" kern="1200" dirty="0">
                <a:solidFill>
                  <a:schemeClr val="tx1"/>
                </a:solidFill>
                <a:latin typeface="Arial Narrow" pitchFamily="34" charset="0"/>
                <a:ea typeface="宋体" pitchFamily="2" charset="-122"/>
                <a:cs typeface="+mn-cs"/>
              </a:rPr>
              <a:t>效价 </a:t>
            </a:r>
            <a:r>
              <a:rPr kumimoji="1" lang="en-US" sz="1200" b="0" i="0" kern="1200" dirty="0">
                <a:solidFill>
                  <a:schemeClr val="tx1"/>
                </a:solidFill>
                <a:latin typeface="Arial Narrow" pitchFamily="34" charset="0"/>
                <a:ea typeface="宋体" pitchFamily="2" charset="-122"/>
                <a:cs typeface="+mn-cs"/>
              </a:rPr>
              <a:t>X </a:t>
            </a:r>
            <a:r>
              <a:rPr kumimoji="1" lang="zh-CN" altLang="en-US" sz="1200" b="0" i="0" kern="1200" dirty="0">
                <a:solidFill>
                  <a:schemeClr val="tx1"/>
                </a:solidFill>
                <a:latin typeface="Arial Narrow" pitchFamily="34" charset="0"/>
                <a:ea typeface="宋体" pitchFamily="2" charset="-122"/>
                <a:cs typeface="+mn-cs"/>
              </a:rPr>
              <a:t>期望值</a:t>
            </a:r>
            <a:endParaRPr kumimoji="1" lang="en-US" altLang="zh-CN" sz="1200" b="0" i="0" kern="1200" dirty="0">
              <a:solidFill>
                <a:schemeClr val="tx1"/>
              </a:solidFill>
              <a:latin typeface="Arial Narrow" pitchFamily="34" charset="0"/>
              <a:ea typeface="宋体" pitchFamily="2" charset="-122"/>
              <a:cs typeface="+mn-cs"/>
            </a:endParaRPr>
          </a:p>
          <a:p>
            <a:endParaRPr kumimoji="1" lang="en-US" altLang="zh-CN" sz="1200" b="0" i="0" kern="1200" dirty="0">
              <a:solidFill>
                <a:schemeClr val="tx1"/>
              </a:solidFill>
              <a:latin typeface="Arial Narrow" pitchFamily="34" charset="0"/>
              <a:ea typeface="宋体" pitchFamily="2" charset="-122"/>
              <a:cs typeface="+mn-cs"/>
            </a:endParaRPr>
          </a:p>
          <a:p>
            <a:r>
              <a:rPr kumimoji="1" lang="en-US" altLang="zh-CN" sz="1200" b="0" i="0" kern="1200" dirty="0">
                <a:solidFill>
                  <a:schemeClr val="tx1"/>
                </a:solidFill>
                <a:latin typeface="Arial Narrow" pitchFamily="34" charset="0"/>
                <a:ea typeface="宋体" pitchFamily="2" charset="-122"/>
                <a:cs typeface="+mn-cs"/>
              </a:rPr>
              <a:t>M </a:t>
            </a:r>
            <a:r>
              <a:rPr kumimoji="1" lang="zh-CN" altLang="en-US" sz="1200" b="0" i="0" kern="1200" dirty="0">
                <a:solidFill>
                  <a:schemeClr val="tx1"/>
                </a:solidFill>
                <a:latin typeface="Arial Narrow" pitchFamily="34" charset="0"/>
                <a:ea typeface="宋体" pitchFamily="2" charset="-122"/>
                <a:cs typeface="+mn-cs"/>
              </a:rPr>
              <a:t>表示激发力量，是指调动一个人的积极性，激发人内部潜力的强度。 </a:t>
            </a:r>
            <a:br>
              <a:rPr kumimoji="1" lang="zh-CN" altLang="en-US" sz="1200" b="0" i="0" kern="1200" dirty="0">
                <a:solidFill>
                  <a:schemeClr val="tx1"/>
                </a:solidFill>
                <a:latin typeface="Arial Narrow" pitchFamily="34" charset="0"/>
                <a:ea typeface="宋体" pitchFamily="2" charset="-122"/>
                <a:cs typeface="+mn-cs"/>
              </a:rPr>
            </a:br>
            <a:r>
              <a:rPr kumimoji="1" lang="en-US" altLang="zh-CN" sz="1200" b="0" i="0" kern="1200" dirty="0">
                <a:solidFill>
                  <a:schemeClr val="tx1"/>
                </a:solidFill>
                <a:latin typeface="Arial Narrow" pitchFamily="34" charset="0"/>
                <a:ea typeface="宋体" pitchFamily="2" charset="-122"/>
                <a:cs typeface="+mn-cs"/>
              </a:rPr>
              <a:t>V </a:t>
            </a:r>
            <a:r>
              <a:rPr kumimoji="1" lang="zh-CN" altLang="en-US" sz="1200" b="0" i="0" kern="1200" dirty="0">
                <a:solidFill>
                  <a:schemeClr val="tx1"/>
                </a:solidFill>
                <a:latin typeface="Arial Narrow" pitchFamily="34" charset="0"/>
                <a:ea typeface="宋体" pitchFamily="2" charset="-122"/>
                <a:cs typeface="+mn-cs"/>
              </a:rPr>
              <a:t>表示目标价值（效价），这是一个心理学概念，是指达到目标对于满足他个人需要的</a:t>
            </a:r>
            <a:r>
              <a:rPr kumimoji="1" lang="zh-CN" altLang="en-US" sz="1200" b="0" i="0" u="none" strike="noStrike" kern="1200" dirty="0">
                <a:solidFill>
                  <a:schemeClr val="tx1"/>
                </a:solidFill>
                <a:latin typeface="Arial Narrow" pitchFamily="34" charset="0"/>
                <a:ea typeface="宋体" pitchFamily="2" charset="-122"/>
                <a:cs typeface="+mn-cs"/>
                <a:hlinkClick r:id="rId3" tooltip="价值"/>
              </a:rPr>
              <a:t>价值</a:t>
            </a:r>
            <a:r>
              <a:rPr kumimoji="1" lang="zh-CN" altLang="en-US" sz="1200" b="0" i="0" kern="1200" dirty="0">
                <a:solidFill>
                  <a:schemeClr val="tx1"/>
                </a:solidFill>
                <a:latin typeface="Arial Narrow" pitchFamily="34" charset="0"/>
                <a:ea typeface="宋体" pitchFamily="2" charset="-122"/>
                <a:cs typeface="+mn-cs"/>
              </a:rPr>
              <a:t>。同一目标，由于各个人所处的环境不同，需求不同，其需要的目标价值也就不同。同一个目标对每一个人可能有三种效价：正、零、负。效价越高，激励力量就越大。</a:t>
            </a:r>
          </a:p>
          <a:p>
            <a:r>
              <a:rPr kumimoji="1" lang="en-US" altLang="zh-CN" sz="1200" b="0" i="0" kern="1200" dirty="0">
                <a:solidFill>
                  <a:schemeClr val="tx1"/>
                </a:solidFill>
                <a:latin typeface="Arial Narrow" pitchFamily="34" charset="0"/>
                <a:ea typeface="宋体" pitchFamily="2" charset="-122"/>
                <a:cs typeface="+mn-cs"/>
              </a:rPr>
              <a:t>E </a:t>
            </a:r>
            <a:r>
              <a:rPr kumimoji="1" lang="zh-CN" altLang="en-US" sz="1200" b="0" i="0" kern="1200" dirty="0">
                <a:solidFill>
                  <a:schemeClr val="tx1"/>
                </a:solidFill>
                <a:latin typeface="Arial Narrow" pitchFamily="34" charset="0"/>
                <a:ea typeface="宋体" pitchFamily="2" charset="-122"/>
                <a:cs typeface="+mn-cs"/>
              </a:rPr>
              <a:t>是期望值，是人们根据过去经验判断自己达到某种目标的可能性是大还是小，即能够达到目标的</a:t>
            </a:r>
            <a:r>
              <a:rPr kumimoji="1" lang="zh-CN" altLang="en-US" sz="1200" b="0" i="0" u="none" strike="noStrike" kern="1200" dirty="0">
                <a:solidFill>
                  <a:schemeClr val="tx1"/>
                </a:solidFill>
                <a:latin typeface="Arial Narrow" pitchFamily="34" charset="0"/>
                <a:ea typeface="宋体" pitchFamily="2" charset="-122"/>
                <a:cs typeface="+mn-cs"/>
                <a:hlinkClick r:id="rId4" tooltip="概率"/>
              </a:rPr>
              <a:t>概率</a:t>
            </a:r>
            <a:r>
              <a:rPr kumimoji="1" lang="zh-CN" altLang="en-US" sz="1200" b="0" i="0" kern="1200" dirty="0">
                <a:solidFill>
                  <a:schemeClr val="tx1"/>
                </a:solidFill>
                <a:latin typeface="Arial Narrow" pitchFamily="34" charset="0"/>
                <a:ea typeface="宋体" pitchFamily="2" charset="-122"/>
                <a:cs typeface="+mn-cs"/>
              </a:rPr>
              <a:t>。目标价值大小直接反映人的需要动机强弱，期望概率反映人实现需要和动机的信心强弱。</a:t>
            </a:r>
          </a:p>
          <a:p>
            <a:endParaRPr lang="en-US" altLang="zh-CN" dirty="0"/>
          </a:p>
          <a:p>
            <a:endParaRPr lang="zh-CN" altLang="zh-CN" dirty="0"/>
          </a:p>
        </p:txBody>
      </p:sp>
    </p:spTree>
    <p:extLst>
      <p:ext uri="{BB962C8B-B14F-4D97-AF65-F5344CB8AC3E}">
        <p14:creationId xmlns:p14="http://schemas.microsoft.com/office/powerpoint/2010/main" val="34459409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一个团队必须包括至少两个成员， 他们为了共同的目标和愿景而努力工作，他们每个人都有明确的角色和相应的职责定义，任务的完成需要团队成员互相依赖和支持。</a:t>
            </a:r>
            <a:endParaRPr lang="en-US" altLang="zh-CN" dirty="0"/>
          </a:p>
          <a:p>
            <a:endParaRPr lang="en-US" altLang="zh-CN" dirty="0"/>
          </a:p>
          <a:p>
            <a:r>
              <a:rPr lang="zh-CN" altLang="zh-CN" dirty="0"/>
              <a:t>软件工程师所从事的工作一般称之为复杂的知识工作。在这种性质的工作中，实现软件工程师的自我管理往往可以获得最好的工作效率和质量水平。如果整个团队的所有成员都实现了自我管理，也就形成了所谓的自主团队。</a:t>
            </a:r>
            <a:endParaRPr lang="zh-CN" altLang="en-US" dirty="0"/>
          </a:p>
        </p:txBody>
      </p:sp>
      <p:sp>
        <p:nvSpPr>
          <p:cNvPr id="4" name="灯片编号占位符 3"/>
          <p:cNvSpPr>
            <a:spLocks noGrp="1"/>
          </p:cNvSpPr>
          <p:nvPr>
            <p:ph type="sldNum" sz="quarter" idx="10"/>
          </p:nvPr>
        </p:nvSpPr>
        <p:spPr/>
        <p:txBody>
          <a:bodyPr/>
          <a:lstStyle/>
          <a:p>
            <a:fld id="{33FA21F0-DA60-43B5-A4E6-7164789894DD}" type="slidenum">
              <a:rPr lang="zh-CN" altLang="en-US" smtClean="0"/>
              <a:pPr/>
              <a:t>21</a:t>
            </a:fld>
            <a:endParaRPr lang="zh-CN" altLang="en-US"/>
          </a:p>
        </p:txBody>
      </p:sp>
    </p:spTree>
    <p:extLst>
      <p:ext uri="{BB962C8B-B14F-4D97-AF65-F5344CB8AC3E}">
        <p14:creationId xmlns:p14="http://schemas.microsoft.com/office/powerpoint/2010/main" val="11369205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3FA21F0-DA60-43B5-A4E6-7164789894DD}" type="slidenum">
              <a:rPr lang="zh-CN" altLang="en-US" smtClean="0"/>
              <a:pPr/>
              <a:t>22</a:t>
            </a:fld>
            <a:endParaRPr lang="zh-CN" altLang="en-US"/>
          </a:p>
        </p:txBody>
      </p:sp>
    </p:spTree>
    <p:extLst>
      <p:ext uri="{BB962C8B-B14F-4D97-AF65-F5344CB8AC3E}">
        <p14:creationId xmlns:p14="http://schemas.microsoft.com/office/powerpoint/2010/main" val="33460204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33FA21F0-DA60-43B5-A4E6-7164789894DD}" type="slidenum">
              <a:rPr lang="zh-CN" altLang="en-US" smtClean="0"/>
              <a:pPr/>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r>
              <a:rPr lang="zh-CN" altLang="zh-CN" sz="1200" kern="1200" dirty="0">
                <a:solidFill>
                  <a:schemeClr val="tx1"/>
                </a:solidFill>
                <a:effectLst/>
                <a:latin typeface="+mn-lt"/>
                <a:ea typeface="+mn-ea"/>
                <a:cs typeface="+mn-cs"/>
              </a:rPr>
              <a:t>“威逼”的方式完全依靠不同角色的等级关系强制要求下属必须完成某些工作；</a:t>
            </a:r>
          </a:p>
          <a:p>
            <a:pPr lvl="0"/>
            <a:r>
              <a:rPr lang="zh-CN" altLang="zh-CN" sz="1200" kern="1200" dirty="0">
                <a:solidFill>
                  <a:schemeClr val="tx1"/>
                </a:solidFill>
                <a:effectLst/>
                <a:latin typeface="+mn-lt"/>
                <a:ea typeface="+mn-ea"/>
                <a:cs typeface="+mn-cs"/>
              </a:rPr>
              <a:t>“利诱”的方式通过许诺一定的好处来吸引下属努力工作；</a:t>
            </a:r>
          </a:p>
          <a:p>
            <a:pPr lvl="0"/>
            <a:r>
              <a:rPr lang="zh-CN" altLang="zh-CN" sz="1200" kern="1200" dirty="0">
                <a:solidFill>
                  <a:schemeClr val="tx1"/>
                </a:solidFill>
                <a:effectLst/>
                <a:latin typeface="+mn-lt"/>
                <a:ea typeface="+mn-ea"/>
                <a:cs typeface="+mn-cs"/>
              </a:rPr>
              <a:t>鼓励承诺的方式通过建立承诺文化，利用软件工程师希望得到别人尊重的心里，鼓励他们合理承诺并努力满足承诺，从而得到别人的尊重。</a:t>
            </a:r>
          </a:p>
          <a:p>
            <a:endParaRPr lang="en-US" altLang="zh-CN" dirty="0"/>
          </a:p>
          <a:p>
            <a:r>
              <a:rPr lang="zh-CN" altLang="zh-CN" sz="1200" b="1" kern="1200" dirty="0">
                <a:solidFill>
                  <a:schemeClr val="tx1"/>
                </a:solidFill>
                <a:effectLst/>
                <a:latin typeface="+mn-lt"/>
                <a:ea typeface="+mn-ea"/>
                <a:cs typeface="+mn-cs"/>
              </a:rPr>
              <a:t>在建立承诺文化的过程当中，应当尽量以团队形式进行。</a:t>
            </a:r>
            <a:r>
              <a:rPr lang="zh-CN" altLang="zh-CN" sz="1200" kern="1200" dirty="0">
                <a:solidFill>
                  <a:schemeClr val="tx1"/>
                </a:solidFill>
                <a:effectLst/>
                <a:latin typeface="+mn-lt"/>
                <a:ea typeface="+mn-ea"/>
                <a:cs typeface="+mn-cs"/>
              </a:rPr>
              <a:t>每个团队成员对待个人承诺的态度不尽相同，有人会非常严肃对待，而有些人并不会非常看重。而团队形式的承诺往往有着更强的激励作用。在这种形式下，所有团队成员共同参与承诺，共同履行承诺。为了实现团队承诺，必须要求团队成员自愿而非强迫做承诺，承诺必须公开并且承诺必须现实可行。</a:t>
            </a:r>
          </a:p>
          <a:p>
            <a:r>
              <a:rPr lang="zh-CN" altLang="zh-CN" sz="1200" kern="1200" dirty="0">
                <a:solidFill>
                  <a:schemeClr val="tx1"/>
                </a:solidFill>
                <a:effectLst/>
                <a:latin typeface="+mn-lt"/>
                <a:ea typeface="+mn-ea"/>
                <a:cs typeface="+mn-cs"/>
              </a:rPr>
              <a:t>除了以团队形式做承诺之外，</a:t>
            </a:r>
            <a:r>
              <a:rPr lang="zh-CN" altLang="zh-CN" sz="1200" b="1" kern="1200" dirty="0">
                <a:solidFill>
                  <a:schemeClr val="tx1"/>
                </a:solidFill>
                <a:effectLst/>
                <a:latin typeface="+mn-lt"/>
                <a:ea typeface="+mn-ea"/>
                <a:cs typeface="+mn-cs"/>
              </a:rPr>
              <a:t>承诺文化的建立还要求在项目进行过程中维持承诺水平。及时提供各种反馈信息是维持承诺的有效手段。</a:t>
            </a:r>
            <a:r>
              <a:rPr lang="zh-CN" altLang="zh-CN" sz="1200" kern="1200" dirty="0">
                <a:solidFill>
                  <a:schemeClr val="tx1"/>
                </a:solidFill>
                <a:effectLst/>
                <a:latin typeface="+mn-lt"/>
                <a:ea typeface="+mn-ea"/>
                <a:cs typeface="+mn-cs"/>
              </a:rPr>
              <a:t>反馈信息包括项目进度、更新后的项目计划以及里程碑实现情况等。</a:t>
            </a:r>
            <a:endParaRPr lang="zh-CN" altLang="en-US" dirty="0"/>
          </a:p>
        </p:txBody>
      </p:sp>
      <p:sp>
        <p:nvSpPr>
          <p:cNvPr id="4" name="灯片编号占位符 3"/>
          <p:cNvSpPr>
            <a:spLocks noGrp="1"/>
          </p:cNvSpPr>
          <p:nvPr>
            <p:ph type="sldNum" sz="quarter" idx="10"/>
          </p:nvPr>
        </p:nvSpPr>
        <p:spPr/>
        <p:txBody>
          <a:bodyPr/>
          <a:lstStyle/>
          <a:p>
            <a:fld id="{33FA21F0-DA60-43B5-A4E6-7164789894DD}" type="slidenum">
              <a:rPr lang="zh-CN" altLang="en-US" smtClean="0"/>
              <a:pPr/>
              <a:t>26</a:t>
            </a:fld>
            <a:endParaRPr lang="zh-CN" altLang="en-US"/>
          </a:p>
        </p:txBody>
      </p:sp>
    </p:spTree>
    <p:extLst>
      <p:ext uri="{BB962C8B-B14F-4D97-AF65-F5344CB8AC3E}">
        <p14:creationId xmlns:p14="http://schemas.microsoft.com/office/powerpoint/2010/main" val="9444885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33FA21F0-DA60-43B5-A4E6-7164789894DD}" type="slidenum">
              <a:rPr lang="zh-CN" altLang="en-US" smtClean="0"/>
              <a:pPr/>
              <a:t>54</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想想这些要求，对人的心理会产生什么样的影响？几乎都是心理因素</a:t>
            </a:r>
          </a:p>
        </p:txBody>
      </p:sp>
      <p:sp>
        <p:nvSpPr>
          <p:cNvPr id="4" name="灯片编号占位符 3"/>
          <p:cNvSpPr>
            <a:spLocks noGrp="1"/>
          </p:cNvSpPr>
          <p:nvPr>
            <p:ph type="sldNum" sz="quarter" idx="10"/>
          </p:nvPr>
        </p:nvSpPr>
        <p:spPr/>
        <p:txBody>
          <a:bodyPr/>
          <a:lstStyle/>
          <a:p>
            <a:fld id="{8AC7B596-7C4B-4871-B755-C9FE639172A5}" type="slidenum">
              <a:rPr lang="zh-CN" altLang="en-US" smtClean="0"/>
              <a:t>4</a:t>
            </a:fld>
            <a:endParaRPr lang="zh-CN" altLang="en-US"/>
          </a:p>
        </p:txBody>
      </p:sp>
    </p:spTree>
    <p:extLst>
      <p:ext uri="{BB962C8B-B14F-4D97-AF65-F5344CB8AC3E}">
        <p14:creationId xmlns:p14="http://schemas.microsoft.com/office/powerpoint/2010/main" val="28588587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Grp="1" noChangeArrowheads="1"/>
          </p:cNvSpPr>
          <p:nvPr>
            <p:ph type="ftr" sz="quarter" idx="4"/>
          </p:nvPr>
        </p:nvSpPr>
        <p:spPr>
          <a:ln/>
        </p:spPr>
        <p:txBody>
          <a:bodyPr/>
          <a:lstStyle/>
          <a:p>
            <a:r>
              <a:rPr lang="en-US" altLang="zh-CN" sz="900" dirty="0">
                <a:latin typeface="Arial" charset="0"/>
              </a:rPr>
              <a:t>© 2007 Carnegie Mellon University</a:t>
            </a:r>
          </a:p>
          <a:p>
            <a:pPr algn="l"/>
            <a:r>
              <a:rPr lang="en-US" altLang="zh-CN" dirty="0"/>
              <a:t>  </a:t>
            </a:r>
          </a:p>
        </p:txBody>
      </p:sp>
      <p:sp>
        <p:nvSpPr>
          <p:cNvPr id="5" name="Rectangle 12"/>
          <p:cNvSpPr>
            <a:spLocks noGrp="1" noChangeArrowheads="1"/>
          </p:cNvSpPr>
          <p:nvPr>
            <p:ph type="hdr" sz="quarter"/>
          </p:nvPr>
        </p:nvSpPr>
        <p:spPr>
          <a:ln/>
        </p:spPr>
        <p:txBody>
          <a:bodyPr/>
          <a:lstStyle/>
          <a:p>
            <a:r>
              <a:rPr lang="en-US" altLang="zh-CN"/>
              <a:t>Team Leader</a:t>
            </a:r>
          </a:p>
        </p:txBody>
      </p:sp>
      <p:sp>
        <p:nvSpPr>
          <p:cNvPr id="144386" name="Rectangle 2"/>
          <p:cNvSpPr>
            <a:spLocks noGrp="1" noRot="1" noChangeAspect="1" noChangeArrowheads="1" noTextEdit="1"/>
          </p:cNvSpPr>
          <p:nvPr>
            <p:ph type="sldImg"/>
          </p:nvPr>
        </p:nvSpPr>
        <p:spPr>
          <a:ln/>
        </p:spPr>
      </p:sp>
      <p:sp>
        <p:nvSpPr>
          <p:cNvPr id="14438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1665184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itchFamily="34" charset="0"/>
              <a:buChar char="•"/>
            </a:pPr>
            <a:r>
              <a:rPr lang="en-US" altLang="zh-CN" dirty="0"/>
              <a:t>Honest – did what they said they would do</a:t>
            </a:r>
          </a:p>
          <a:p>
            <a:pPr marL="171450" indent="-171450">
              <a:buFont typeface="Arial" pitchFamily="34" charset="0"/>
              <a:buChar char="•"/>
            </a:pPr>
            <a:r>
              <a:rPr lang="en-US" altLang="zh-CN" dirty="0"/>
              <a:t>Competent – skills and knowledge</a:t>
            </a:r>
          </a:p>
          <a:p>
            <a:pPr marL="171450" indent="-171450">
              <a:buFont typeface="Arial" pitchFamily="34" charset="0"/>
              <a:buChar char="•"/>
            </a:pPr>
            <a:r>
              <a:rPr lang="en-US" altLang="zh-CN" dirty="0"/>
              <a:t>Visionary – can they see past the horizon, do they have a believable view of a desirable future?</a:t>
            </a:r>
          </a:p>
          <a:p>
            <a:pPr marL="171450" indent="-171450">
              <a:buFont typeface="Arial" pitchFamily="34" charset="0"/>
              <a:buChar char="•"/>
            </a:pPr>
            <a:r>
              <a:rPr lang="en-US" altLang="zh-CN" dirty="0"/>
              <a:t>Inspirational – do they have a positive, enthusiastic, and energetic view of the future?</a:t>
            </a:r>
          </a:p>
          <a:p>
            <a:endParaRPr lang="zh-CN" altLang="en-US" dirty="0"/>
          </a:p>
        </p:txBody>
      </p:sp>
      <p:sp>
        <p:nvSpPr>
          <p:cNvPr id="4" name="灯片编号占位符 3"/>
          <p:cNvSpPr>
            <a:spLocks noGrp="1"/>
          </p:cNvSpPr>
          <p:nvPr>
            <p:ph type="sldNum" sz="quarter" idx="10"/>
          </p:nvPr>
        </p:nvSpPr>
        <p:spPr/>
        <p:txBody>
          <a:bodyPr/>
          <a:lstStyle/>
          <a:p>
            <a:fld id="{8AC7B596-7C4B-4871-B755-C9FE639172A5}" type="slidenum">
              <a:rPr lang="zh-CN" altLang="en-US" smtClean="0"/>
              <a:t>7</a:t>
            </a:fld>
            <a:endParaRPr lang="zh-CN" altLang="en-US"/>
          </a:p>
        </p:txBody>
      </p:sp>
    </p:spTree>
    <p:extLst>
      <p:ext uri="{BB962C8B-B14F-4D97-AF65-F5344CB8AC3E}">
        <p14:creationId xmlns:p14="http://schemas.microsoft.com/office/powerpoint/2010/main" val="12505460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Grp="1" noChangeArrowheads="1"/>
          </p:cNvSpPr>
          <p:nvPr>
            <p:ph type="ftr" sz="quarter" idx="4"/>
          </p:nvPr>
        </p:nvSpPr>
        <p:spPr>
          <a:ln/>
        </p:spPr>
        <p:txBody>
          <a:bodyPr/>
          <a:lstStyle/>
          <a:p>
            <a:r>
              <a:rPr lang="en-US" altLang="zh-CN" sz="900" dirty="0">
                <a:latin typeface="Arial" charset="0"/>
              </a:rPr>
              <a:t>© 2007 Carnegie Mellon University</a:t>
            </a:r>
          </a:p>
          <a:p>
            <a:pPr algn="l"/>
            <a:r>
              <a:rPr lang="en-US" altLang="zh-CN" dirty="0"/>
              <a:t>  </a:t>
            </a:r>
          </a:p>
        </p:txBody>
      </p:sp>
      <p:sp>
        <p:nvSpPr>
          <p:cNvPr id="5" name="Rectangle 12"/>
          <p:cNvSpPr>
            <a:spLocks noGrp="1" noChangeArrowheads="1"/>
          </p:cNvSpPr>
          <p:nvPr>
            <p:ph type="hdr" sz="quarter"/>
          </p:nvPr>
        </p:nvSpPr>
        <p:spPr>
          <a:ln/>
        </p:spPr>
        <p:txBody>
          <a:bodyPr/>
          <a:lstStyle/>
          <a:p>
            <a:r>
              <a:rPr lang="en-US" altLang="zh-CN"/>
              <a:t>Team Leader</a:t>
            </a:r>
          </a:p>
        </p:txBody>
      </p:sp>
      <p:sp>
        <p:nvSpPr>
          <p:cNvPr id="146434" name="Rectangle 2"/>
          <p:cNvSpPr>
            <a:spLocks noGrp="1" noRot="1" noChangeAspect="1" noChangeArrowheads="1" noTextEdit="1"/>
          </p:cNvSpPr>
          <p:nvPr>
            <p:ph type="sldImg"/>
          </p:nvPr>
        </p:nvSpPr>
        <p:spPr>
          <a:ln/>
        </p:spPr>
      </p:sp>
      <p:sp>
        <p:nvSpPr>
          <p:cNvPr id="146435" name="Rectangle 3"/>
          <p:cNvSpPr>
            <a:spLocks noGrp="1" noChangeArrowheads="1"/>
          </p:cNvSpPr>
          <p:nvPr>
            <p:ph type="body" idx="1"/>
          </p:nvPr>
        </p:nvSpPr>
        <p:spPr/>
        <p:txBody>
          <a:bodyPr/>
          <a:lstStyle/>
          <a:p>
            <a:r>
              <a:rPr lang="en-US" dirty="0"/>
              <a:t>At the bottom of the pyramid are the “Basic needs or Physiological needs” of a human being, food and water and sex. </a:t>
            </a:r>
          </a:p>
          <a:p>
            <a:r>
              <a:rPr lang="en-US" dirty="0"/>
              <a:t>The next level is “Safety Needs: Security, Order, and Stability.” These two steps are important to the physical survival of the person. Once individuals have basic nutrition, shelter and safety, they attempt to accomplish more. </a:t>
            </a:r>
          </a:p>
          <a:p>
            <a:r>
              <a:rPr lang="en-US" dirty="0"/>
              <a:t>The third level of need is “Love and Belonging,” which are psychological needs; when individuals have taken care of themselves physically, they are ready to share themselves with others. </a:t>
            </a:r>
          </a:p>
          <a:p>
            <a:r>
              <a:rPr lang="en-US" dirty="0"/>
              <a:t>The fourth level is achieved when individuals feel comfortable with what they have accomplished. This is the “Esteem” level, the level of success and status (from self and others). </a:t>
            </a:r>
          </a:p>
          <a:p>
            <a:r>
              <a:rPr lang="en-US" dirty="0"/>
              <a:t>The top of the pyramid, “Need for Self-actualization,” occurs when individuals reach a state of harmony and understanding.</a:t>
            </a:r>
            <a:endParaRPr lang="zh-CN" altLang="zh-CN" dirty="0"/>
          </a:p>
        </p:txBody>
      </p:sp>
    </p:spTree>
    <p:extLst>
      <p:ext uri="{BB962C8B-B14F-4D97-AF65-F5344CB8AC3E}">
        <p14:creationId xmlns:p14="http://schemas.microsoft.com/office/powerpoint/2010/main" val="25362802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65AAD6-3DC5-4D1D-9614-F70384F1E13E}" type="slidenum">
              <a:rPr lang="en-US" altLang="zh-CN"/>
              <a:pPr/>
              <a:t>9</a:t>
            </a:fld>
            <a:endParaRPr lang="en-US" altLang="zh-CN"/>
          </a:p>
        </p:txBody>
      </p:sp>
      <p:sp>
        <p:nvSpPr>
          <p:cNvPr id="622594" name="Rectangle 2"/>
          <p:cNvSpPr>
            <a:spLocks noGrp="1" noRot="1" noChangeAspect="1" noChangeArrowheads="1" noTextEdit="1"/>
          </p:cNvSpPr>
          <p:nvPr>
            <p:ph type="sldImg"/>
          </p:nvPr>
        </p:nvSpPr>
        <p:spPr>
          <a:ln/>
        </p:spPr>
      </p:sp>
      <p:sp>
        <p:nvSpPr>
          <p:cNvPr id="62259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2707920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7C11DF7-DE8B-44CE-A1B4-337FEAC74CDC}" type="slidenum">
              <a:rPr lang="en-US" altLang="zh-CN"/>
              <a:pPr/>
              <a:t>10</a:t>
            </a:fld>
            <a:endParaRPr lang="en-US" altLang="zh-CN"/>
          </a:p>
        </p:txBody>
      </p:sp>
      <p:sp>
        <p:nvSpPr>
          <p:cNvPr id="623618" name="Rectangle 2"/>
          <p:cNvSpPr>
            <a:spLocks noGrp="1" noRot="1" noChangeAspect="1" noChangeArrowheads="1" noTextEdit="1"/>
          </p:cNvSpPr>
          <p:nvPr>
            <p:ph type="sldImg"/>
          </p:nvPr>
        </p:nvSpPr>
        <p:spPr>
          <a:ln/>
        </p:spPr>
      </p:sp>
      <p:sp>
        <p:nvSpPr>
          <p:cNvPr id="62361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62707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Grp="1" noChangeArrowheads="1"/>
          </p:cNvSpPr>
          <p:nvPr>
            <p:ph type="ftr" sz="quarter" idx="4"/>
          </p:nvPr>
        </p:nvSpPr>
        <p:spPr>
          <a:ln/>
        </p:spPr>
        <p:txBody>
          <a:bodyPr/>
          <a:lstStyle/>
          <a:p>
            <a:r>
              <a:rPr lang="en-US" altLang="zh-CN" sz="900" dirty="0">
                <a:latin typeface="Arial" charset="0"/>
              </a:rPr>
              <a:t>© 2007 Carnegie Mellon University</a:t>
            </a:r>
          </a:p>
          <a:p>
            <a:pPr algn="l"/>
            <a:r>
              <a:rPr lang="en-US" altLang="zh-CN" dirty="0"/>
              <a:t>  </a:t>
            </a:r>
          </a:p>
        </p:txBody>
      </p:sp>
      <p:sp>
        <p:nvSpPr>
          <p:cNvPr id="5" name="Rectangle 12"/>
          <p:cNvSpPr>
            <a:spLocks noGrp="1" noChangeArrowheads="1"/>
          </p:cNvSpPr>
          <p:nvPr>
            <p:ph type="hdr" sz="quarter"/>
          </p:nvPr>
        </p:nvSpPr>
        <p:spPr>
          <a:ln/>
        </p:spPr>
        <p:txBody>
          <a:bodyPr/>
          <a:lstStyle/>
          <a:p>
            <a:r>
              <a:rPr lang="en-US" altLang="zh-CN"/>
              <a:t>Team Leader</a:t>
            </a:r>
          </a:p>
        </p:txBody>
      </p:sp>
      <p:sp>
        <p:nvSpPr>
          <p:cNvPr id="147458" name="Rectangle 2"/>
          <p:cNvSpPr>
            <a:spLocks noGrp="1" noRot="1" noChangeAspect="1" noChangeArrowheads="1" noTextEdit="1"/>
          </p:cNvSpPr>
          <p:nvPr>
            <p:ph type="sldImg"/>
          </p:nvPr>
        </p:nvSpPr>
        <p:spPr>
          <a:ln/>
        </p:spPr>
      </p:sp>
      <p:sp>
        <p:nvSpPr>
          <p:cNvPr id="14745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59830898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3092" name="Picture 20"/>
          <p:cNvPicPr>
            <a:picLocks noChangeAspect="1" noChangeArrowheads="1"/>
          </p:cNvPicPr>
          <p:nvPr/>
        </p:nvPicPr>
        <p:blipFill rotWithShape="1">
          <a:blip r:embed="rId2">
            <a:extLst>
              <a:ext uri="{28A0092B-C50C-407E-A947-70E740481C1C}">
                <a14:useLocalDpi xmlns:a14="http://schemas.microsoft.com/office/drawing/2010/main" val="0"/>
              </a:ext>
            </a:extLst>
          </a:blip>
          <a:srcRect b="6822"/>
          <a:stretch/>
        </p:blipFill>
        <p:spPr bwMode="auto">
          <a:xfrm>
            <a:off x="0" y="991"/>
            <a:ext cx="9144000" cy="5364000"/>
          </a:xfrm>
          <a:prstGeom prst="rect">
            <a:avLst/>
          </a:prstGeom>
          <a:noFill/>
          <a:extLst>
            <a:ext uri="{909E8E84-426E-40DD-AFC4-6F175D3DCCD1}">
              <a14:hiddenFill xmlns:a14="http://schemas.microsoft.com/office/drawing/2010/main">
                <a:solidFill>
                  <a:srgbClr val="FFFFFF"/>
                </a:solidFill>
              </a14:hiddenFill>
            </a:ext>
          </a:extLst>
        </p:spPr>
      </p:pic>
      <p:sp>
        <p:nvSpPr>
          <p:cNvPr id="3075" name="Rectangle 3"/>
          <p:cNvSpPr>
            <a:spLocks noGrp="1" noChangeArrowheads="1"/>
          </p:cNvSpPr>
          <p:nvPr>
            <p:ph type="subTitle" idx="1"/>
          </p:nvPr>
        </p:nvSpPr>
        <p:spPr bwMode="gray">
          <a:xfrm>
            <a:off x="1403648" y="5589240"/>
            <a:ext cx="6553200" cy="1268760"/>
          </a:xfrm>
        </p:spPr>
        <p:txBody>
          <a:bodyPr/>
          <a:lstStyle>
            <a:lvl1pPr marL="0" indent="0" algn="ctr">
              <a:buFont typeface="Wingdings" pitchFamily="2" charset="2"/>
              <a:buNone/>
              <a:defRPr sz="2400" b="1">
                <a:solidFill>
                  <a:schemeClr val="tx2"/>
                </a:solidFill>
                <a:latin typeface="Verdana" pitchFamily="34" charset="0"/>
              </a:defRPr>
            </a:lvl1pPr>
          </a:lstStyle>
          <a:p>
            <a:pPr lvl="0"/>
            <a:r>
              <a:rPr lang="zh-CN" altLang="en-US" noProof="0"/>
              <a:t>单击此处编辑母版副标题样式</a:t>
            </a:r>
            <a:endParaRPr lang="en-US" altLang="zh-CN" noProof="0" dirty="0"/>
          </a:p>
        </p:txBody>
      </p:sp>
      <p:sp>
        <p:nvSpPr>
          <p:cNvPr id="3093" name="Rectangle 21"/>
          <p:cNvSpPr>
            <a:spLocks noGrp="1" noChangeArrowheads="1"/>
          </p:cNvSpPr>
          <p:nvPr>
            <p:ph type="ctrTitle" sz="quarter"/>
          </p:nvPr>
        </p:nvSpPr>
        <p:spPr bwMode="gray">
          <a:xfrm>
            <a:off x="0" y="4077072"/>
            <a:ext cx="9144000" cy="1224137"/>
          </a:xfrm>
          <a:gradFill>
            <a:gsLst>
              <a:gs pos="0">
                <a:srgbClr val="00607A"/>
              </a:gs>
              <a:gs pos="100000">
                <a:srgbClr val="00607A"/>
              </a:gs>
            </a:gsLst>
            <a:lin ang="0" scaled="1"/>
          </a:gradFill>
          <a:effectLst/>
        </p:spPr>
        <p:txBody>
          <a:bodyPr/>
          <a:lstStyle>
            <a:lvl1pPr>
              <a:defRPr sz="4000"/>
            </a:lvl1pPr>
          </a:lstStyle>
          <a:p>
            <a:pPr lvl="0"/>
            <a:r>
              <a:rPr lang="zh-CN" altLang="en-US" noProof="0"/>
              <a:t>单击此处编辑母版标题样式</a:t>
            </a:r>
            <a:endParaRPr lang="en-US" altLang="ko-KR" noProof="0" dirty="0"/>
          </a:p>
        </p:txBody>
      </p:sp>
      <p:sp>
        <p:nvSpPr>
          <p:cNvPr id="7" name="Text Box 16"/>
          <p:cNvSpPr txBox="1">
            <a:spLocks noChangeArrowheads="1"/>
          </p:cNvSpPr>
          <p:nvPr/>
        </p:nvSpPr>
        <p:spPr bwMode="gray">
          <a:xfrm>
            <a:off x="0" y="5301209"/>
            <a:ext cx="9144000" cy="144000"/>
          </a:xfrm>
          <a:prstGeom prst="rect">
            <a:avLst/>
          </a:prstGeom>
          <a:solidFill>
            <a:srgbClr val="A9C6CC"/>
          </a:solidFill>
          <a:ln>
            <a:noFill/>
          </a:ln>
          <a:effectLst/>
        </p:spPr>
        <p:txBody>
          <a:bodyPr>
            <a:spAutoFit/>
          </a:bodyPr>
          <a:lstStyle/>
          <a:p>
            <a:pPr>
              <a:spcBef>
                <a:spcPct val="50000"/>
              </a:spcBef>
            </a:pPr>
            <a:endParaRPr lang="zh-CN" altLang="zh-CN" sz="1000" b="1">
              <a:solidFill>
                <a:schemeClr val="bg1"/>
              </a:solidFill>
              <a:latin typeface="Verdana" pitchFamily="34" charset="0"/>
            </a:endParaRPr>
          </a:p>
        </p:txBody>
      </p:sp>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0507" y="188640"/>
            <a:ext cx="3163002" cy="722219"/>
          </a:xfrm>
          <a:prstGeom prst="rect">
            <a:avLst/>
          </a:prstGeom>
          <a:effectLst>
            <a:outerShdw blurRad="50800" dist="38100" dir="2700000" algn="tl" rotWithShape="0">
              <a:prstClr val="black">
                <a:alpha val="40000"/>
              </a:prstClr>
            </a:outerShdw>
          </a:effec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灯片编号占位符 4"/>
          <p:cNvSpPr>
            <a:spLocks noGrp="1"/>
          </p:cNvSpPr>
          <p:nvPr>
            <p:ph type="sldNum" sz="quarter" idx="11"/>
          </p:nvPr>
        </p:nvSpPr>
        <p:spPr/>
        <p:txBody>
          <a:bodyPr/>
          <a:lstStyle>
            <a:lvl1pPr>
              <a:defRPr/>
            </a:lvl1p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11215300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48450" y="152400"/>
            <a:ext cx="2114550" cy="6248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04800" y="152400"/>
            <a:ext cx="6191250" cy="6248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灯片编号占位符 4"/>
          <p:cNvSpPr>
            <a:spLocks noGrp="1"/>
          </p:cNvSpPr>
          <p:nvPr>
            <p:ph type="sldNum" sz="quarter" idx="11"/>
          </p:nvPr>
        </p:nvSpPr>
        <p:spPr/>
        <p:txBody>
          <a:bodyPr/>
          <a:lstStyle>
            <a:lvl1pPr>
              <a:defRPr/>
            </a:lvl1p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2342739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304800" y="152400"/>
            <a:ext cx="8458200" cy="563563"/>
          </a:xfrm>
        </p:spPr>
        <p:txBody>
          <a:bodyPr/>
          <a:lstStyle/>
          <a:p>
            <a:r>
              <a:rPr lang="zh-CN" altLang="en-US"/>
              <a:t>单击此处编辑母版标题样式</a:t>
            </a:r>
          </a:p>
        </p:txBody>
      </p:sp>
      <p:sp>
        <p:nvSpPr>
          <p:cNvPr id="3" name="表格占位符 2"/>
          <p:cNvSpPr>
            <a:spLocks noGrp="1"/>
          </p:cNvSpPr>
          <p:nvPr>
            <p:ph type="tbl" idx="1"/>
          </p:nvPr>
        </p:nvSpPr>
        <p:spPr>
          <a:xfrm>
            <a:off x="457200" y="1152525"/>
            <a:ext cx="8229600" cy="5248275"/>
          </a:xfrm>
        </p:spPr>
        <p:txBody>
          <a:bodyPr/>
          <a:lstStyle/>
          <a:p>
            <a:r>
              <a:rPr lang="zh-CN" altLang="en-US"/>
              <a:t>单击图标添加表格</a:t>
            </a:r>
          </a:p>
        </p:txBody>
      </p:sp>
      <p:sp>
        <p:nvSpPr>
          <p:cNvPr id="5" name="灯片编号占位符 4"/>
          <p:cNvSpPr>
            <a:spLocks noGrp="1"/>
          </p:cNvSpPr>
          <p:nvPr>
            <p:ph type="sldNum" sz="quarter" idx="11"/>
          </p:nvPr>
        </p:nvSpPr>
        <p:spPr>
          <a:xfrm>
            <a:off x="3505200" y="6461125"/>
            <a:ext cx="2133600" cy="320675"/>
          </a:xfrm>
        </p:spPr>
        <p:txBody>
          <a:bodyPr/>
          <a:lstStyle>
            <a:lvl1pPr>
              <a:defRPr/>
            </a:lvl1pPr>
          </a:lstStyle>
          <a:p>
            <a:fld id="{EEAD1FEB-C1C5-4D46-9F9D-45830D351B0E}" type="slidenum">
              <a:rPr lang="en-US" altLang="zh-CN"/>
              <a:pPr/>
              <a:t>‹#›</a:t>
            </a:fld>
            <a:endParaRPr lang="en-US" altLang="zh-CN"/>
          </a:p>
        </p:txBody>
      </p:sp>
    </p:spTree>
    <p:extLst>
      <p:ext uri="{BB962C8B-B14F-4D97-AF65-F5344CB8AC3E}">
        <p14:creationId xmlns:p14="http://schemas.microsoft.com/office/powerpoint/2010/main" val="858581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lvl1pPr>
              <a:defRPr>
                <a:solidFill>
                  <a:srgbClr val="00708E"/>
                </a:solidFill>
              </a:defRPr>
            </a:lvl1pPr>
            <a:lvl2pPr>
              <a:buClr>
                <a:srgbClr val="00607A"/>
              </a:buClr>
              <a:defRPr>
                <a:solidFill>
                  <a:srgbClr val="00708E"/>
                </a:solidFill>
                <a:latin typeface="+mn-ea"/>
                <a:ea typeface="+mn-ea"/>
              </a:defRPr>
            </a:lvl2pPr>
            <a:lvl3pPr>
              <a:buClr>
                <a:srgbClr val="00607A"/>
              </a:buClr>
              <a:defRPr>
                <a:solidFill>
                  <a:srgbClr val="00708E"/>
                </a:solidFill>
                <a:latin typeface="+mn-ea"/>
                <a:ea typeface="+mn-ea"/>
              </a:defRPr>
            </a:lvl3pPr>
            <a:lvl4pPr>
              <a:defRPr>
                <a:solidFill>
                  <a:srgbClr val="00708E"/>
                </a:solidFill>
                <a:latin typeface="+mn-ea"/>
                <a:ea typeface="+mn-ea"/>
              </a:defRPr>
            </a:lvl4pPr>
            <a:lvl5pPr>
              <a:defRPr>
                <a:solidFill>
                  <a:srgbClr val="00708E"/>
                </a:solidFill>
                <a:latin typeface="+mn-ea"/>
                <a:ea typeface="+mn-ea"/>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灯片编号占位符 4"/>
          <p:cNvSpPr>
            <a:spLocks noGrp="1"/>
          </p:cNvSpPr>
          <p:nvPr>
            <p:ph type="sldNum" sz="quarter" idx="11"/>
          </p:nvPr>
        </p:nvSpPr>
        <p:spPr/>
        <p:txBody>
          <a:bodyPr/>
          <a:lstStyle>
            <a:lvl1pPr>
              <a:defRPr/>
            </a:lvl1p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3865151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5" name="灯片编号占位符 4"/>
          <p:cNvSpPr>
            <a:spLocks noGrp="1"/>
          </p:cNvSpPr>
          <p:nvPr>
            <p:ph type="sldNum" sz="quarter" idx="11"/>
          </p:nvPr>
        </p:nvSpPr>
        <p:spPr/>
        <p:txBody>
          <a:bodyPr/>
          <a:lstStyle>
            <a:lvl1pPr>
              <a:defRPr/>
            </a:lvl1p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352948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152525"/>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灯片编号占位符 5"/>
          <p:cNvSpPr>
            <a:spLocks noGrp="1"/>
          </p:cNvSpPr>
          <p:nvPr>
            <p:ph type="sldNum" sz="quarter" idx="11"/>
          </p:nvPr>
        </p:nvSpPr>
        <p:spPr/>
        <p:txBody>
          <a:bodyPr/>
          <a:lstStyle>
            <a:lvl1pPr>
              <a:defRPr/>
            </a:lvl1p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3882862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灯片编号占位符 7"/>
          <p:cNvSpPr>
            <a:spLocks noGrp="1"/>
          </p:cNvSpPr>
          <p:nvPr>
            <p:ph type="sldNum" sz="quarter" idx="11"/>
          </p:nvPr>
        </p:nvSpPr>
        <p:spPr/>
        <p:txBody>
          <a:bodyPr/>
          <a:lstStyle>
            <a:lvl1pPr>
              <a:defRPr/>
            </a:lvl1p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33981346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4" name="灯片编号占位符 3"/>
          <p:cNvSpPr>
            <a:spLocks noGrp="1"/>
          </p:cNvSpPr>
          <p:nvPr>
            <p:ph type="sldNum" sz="quarter" idx="11"/>
          </p:nvPr>
        </p:nvSpPr>
        <p:spPr/>
        <p:txBody>
          <a:bodyPr/>
          <a:lstStyle>
            <a:lvl1pPr>
              <a:defRPr/>
            </a:lvl1p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23711712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灯片编号占位符 2"/>
          <p:cNvSpPr>
            <a:spLocks noGrp="1"/>
          </p:cNvSpPr>
          <p:nvPr>
            <p:ph type="sldNum" sz="quarter" idx="11"/>
          </p:nvPr>
        </p:nvSpPr>
        <p:spPr/>
        <p:txBody>
          <a:bodyPr/>
          <a:lstStyle>
            <a:lvl1pPr>
              <a:defRPr/>
            </a:lvl1p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1728918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6" name="灯片编号占位符 5"/>
          <p:cNvSpPr>
            <a:spLocks noGrp="1"/>
          </p:cNvSpPr>
          <p:nvPr>
            <p:ph type="sldNum" sz="quarter" idx="11"/>
          </p:nvPr>
        </p:nvSpPr>
        <p:spPr/>
        <p:txBody>
          <a:bodyPr/>
          <a:lstStyle>
            <a:lvl1pPr>
              <a:defRPr/>
            </a:lvl1p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39243960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6" name="灯片编号占位符 5"/>
          <p:cNvSpPr>
            <a:spLocks noGrp="1"/>
          </p:cNvSpPr>
          <p:nvPr>
            <p:ph type="sldNum" sz="quarter" idx="11"/>
          </p:nvPr>
        </p:nvSpPr>
        <p:spPr/>
        <p:txBody>
          <a:bodyPr/>
          <a:lstStyle>
            <a:lvl1pPr>
              <a:defRPr/>
            </a:lvl1p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13028304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9" name="Rectangle 15"/>
          <p:cNvSpPr>
            <a:spLocks noChangeArrowheads="1"/>
          </p:cNvSpPr>
          <p:nvPr/>
        </p:nvSpPr>
        <p:spPr bwMode="ltGray">
          <a:xfrm>
            <a:off x="0" y="0"/>
            <a:ext cx="9144000" cy="836613"/>
          </a:xfrm>
          <a:prstGeom prst="rect">
            <a:avLst/>
          </a:prstGeom>
          <a:solidFill>
            <a:srgbClr val="00607A"/>
          </a:solidFill>
          <a:ln>
            <a:noFill/>
          </a:ln>
          <a:effectLst/>
        </p:spPr>
        <p:txBody>
          <a:bodyPr wrap="none" anchor="ctr"/>
          <a:lstStyle/>
          <a:p>
            <a:endParaRPr lang="zh-CN" altLang="en-US"/>
          </a:p>
        </p:txBody>
      </p:sp>
      <p:sp>
        <p:nvSpPr>
          <p:cNvPr id="1027" name="Rectangle 3"/>
          <p:cNvSpPr>
            <a:spLocks noGrp="1" noChangeArrowheads="1"/>
          </p:cNvSpPr>
          <p:nvPr>
            <p:ph type="body" idx="1"/>
          </p:nvPr>
        </p:nvSpPr>
        <p:spPr bwMode="auto">
          <a:xfrm>
            <a:off x="457200" y="1052737"/>
            <a:ext cx="8229600" cy="5348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altLang="zh-CN" dirty="0"/>
          </a:p>
        </p:txBody>
      </p:sp>
      <p:sp>
        <p:nvSpPr>
          <p:cNvPr id="1030" name="Rectangle 6"/>
          <p:cNvSpPr>
            <a:spLocks noGrp="1" noChangeArrowheads="1"/>
          </p:cNvSpPr>
          <p:nvPr>
            <p:ph type="sldNum" sz="quarter" idx="4"/>
          </p:nvPr>
        </p:nvSpPr>
        <p:spPr bwMode="auto">
          <a:xfrm>
            <a:off x="3505200" y="6461125"/>
            <a:ext cx="21336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200">
                <a:latin typeface="+mj-lt"/>
                <a:ea typeface="宋体" charset="-122"/>
              </a:defRPr>
            </a:lvl1pPr>
          </a:lstStyle>
          <a:p>
            <a:fld id="{0C913308-F349-4B6D-A68A-DD1791B4A57B}" type="slidenum">
              <a:rPr lang="zh-CN" altLang="en-US" smtClean="0"/>
              <a:pPr/>
              <a:t>‹#›</a:t>
            </a:fld>
            <a:endParaRPr lang="zh-CN" altLang="en-US"/>
          </a:p>
        </p:txBody>
      </p:sp>
      <p:sp>
        <p:nvSpPr>
          <p:cNvPr id="1026" name="Rectangle 2"/>
          <p:cNvSpPr>
            <a:spLocks noGrp="1" noChangeArrowheads="1"/>
          </p:cNvSpPr>
          <p:nvPr>
            <p:ph type="title"/>
          </p:nvPr>
        </p:nvSpPr>
        <p:spPr bwMode="white">
          <a:xfrm>
            <a:off x="304800" y="152400"/>
            <a:ext cx="8458200" cy="56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endParaRPr lang="en-US" altLang="zh-CN"/>
          </a:p>
        </p:txBody>
      </p:sp>
      <p:sp>
        <p:nvSpPr>
          <p:cNvPr id="1040" name="Text Box 16"/>
          <p:cNvSpPr txBox="1">
            <a:spLocks noChangeArrowheads="1"/>
          </p:cNvSpPr>
          <p:nvPr/>
        </p:nvSpPr>
        <p:spPr bwMode="gray">
          <a:xfrm>
            <a:off x="0" y="838200"/>
            <a:ext cx="9144000" cy="144000"/>
          </a:xfrm>
          <a:prstGeom prst="rect">
            <a:avLst/>
          </a:prstGeom>
          <a:solidFill>
            <a:srgbClr val="A9C6CC"/>
          </a:solidFill>
          <a:ln>
            <a:noFill/>
          </a:ln>
          <a:effectLst/>
        </p:spPr>
        <p:txBody>
          <a:bodyPr>
            <a:spAutoFit/>
          </a:bodyPr>
          <a:lstStyle/>
          <a:p>
            <a:pPr>
              <a:spcBef>
                <a:spcPct val="50000"/>
              </a:spcBef>
            </a:pPr>
            <a:endParaRPr lang="zh-CN" altLang="zh-CN" sz="1000" b="1">
              <a:solidFill>
                <a:schemeClr val="bg1"/>
              </a:solidFill>
              <a:latin typeface="Verdana" pitchFamily="34" charset="0"/>
            </a:endParaRPr>
          </a:p>
        </p:txBody>
      </p:sp>
      <p:pic>
        <p:nvPicPr>
          <p:cNvPr id="9" name="图片 8"/>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7380312" y="6453336"/>
            <a:ext cx="1578826" cy="360499"/>
          </a:xfrm>
          <a:prstGeom prst="rect">
            <a:avLst/>
          </a:prstGeom>
          <a:effectLst>
            <a:outerShdw blurRad="50800" dist="38100" dir="2700000" algn="tl" rotWithShape="0">
              <a:prstClr val="black">
                <a:alpha val="40000"/>
              </a:prstClr>
            </a:outerShdw>
          </a:effectLst>
        </p:spPr>
      </p:pic>
    </p:spTree>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Lst>
  <p:txStyles>
    <p:titleStyle>
      <a:lvl1pPr algn="ctr" rtl="0" eaLnBrk="1" fontAlgn="base" hangingPunct="1">
        <a:spcBef>
          <a:spcPct val="0"/>
        </a:spcBef>
        <a:spcAft>
          <a:spcPct val="0"/>
        </a:spcAft>
        <a:defRPr sz="3200" b="1">
          <a:solidFill>
            <a:schemeClr val="bg1"/>
          </a:solidFill>
          <a:latin typeface="+mj-lt"/>
          <a:ea typeface="+mj-ea"/>
          <a:cs typeface="+mj-cs"/>
        </a:defRPr>
      </a:lvl1pPr>
      <a:lvl2pPr algn="ctr" rtl="0" eaLnBrk="1" fontAlgn="base" hangingPunct="1">
        <a:spcBef>
          <a:spcPct val="0"/>
        </a:spcBef>
        <a:spcAft>
          <a:spcPct val="0"/>
        </a:spcAft>
        <a:defRPr sz="3200" b="1">
          <a:solidFill>
            <a:schemeClr val="bg1"/>
          </a:solidFill>
          <a:latin typeface="Verdana" pitchFamily="34" charset="0"/>
        </a:defRPr>
      </a:lvl2pPr>
      <a:lvl3pPr algn="ctr" rtl="0" eaLnBrk="1" fontAlgn="base" hangingPunct="1">
        <a:spcBef>
          <a:spcPct val="0"/>
        </a:spcBef>
        <a:spcAft>
          <a:spcPct val="0"/>
        </a:spcAft>
        <a:defRPr sz="3200" b="1">
          <a:solidFill>
            <a:schemeClr val="bg1"/>
          </a:solidFill>
          <a:latin typeface="Verdana" pitchFamily="34" charset="0"/>
        </a:defRPr>
      </a:lvl3pPr>
      <a:lvl4pPr algn="ctr" rtl="0" eaLnBrk="1" fontAlgn="base" hangingPunct="1">
        <a:spcBef>
          <a:spcPct val="0"/>
        </a:spcBef>
        <a:spcAft>
          <a:spcPct val="0"/>
        </a:spcAft>
        <a:defRPr sz="3200" b="1">
          <a:solidFill>
            <a:schemeClr val="bg1"/>
          </a:solidFill>
          <a:latin typeface="Verdana" pitchFamily="34" charset="0"/>
        </a:defRPr>
      </a:lvl4pPr>
      <a:lvl5pPr algn="ctr" rtl="0" eaLnBrk="1" fontAlgn="base" hangingPunct="1">
        <a:spcBef>
          <a:spcPct val="0"/>
        </a:spcBef>
        <a:spcAft>
          <a:spcPct val="0"/>
        </a:spcAft>
        <a:defRPr sz="3200" b="1">
          <a:solidFill>
            <a:schemeClr val="bg1"/>
          </a:solidFill>
          <a:latin typeface="Verdana" pitchFamily="34" charset="0"/>
        </a:defRPr>
      </a:lvl5pPr>
      <a:lvl6pPr marL="457200" algn="ctr" rtl="0" eaLnBrk="1" fontAlgn="base" hangingPunct="1">
        <a:spcBef>
          <a:spcPct val="0"/>
        </a:spcBef>
        <a:spcAft>
          <a:spcPct val="0"/>
        </a:spcAft>
        <a:defRPr sz="3200" b="1">
          <a:solidFill>
            <a:schemeClr val="bg1"/>
          </a:solidFill>
          <a:latin typeface="Verdana" pitchFamily="34" charset="0"/>
        </a:defRPr>
      </a:lvl6pPr>
      <a:lvl7pPr marL="914400" algn="ctr" rtl="0" eaLnBrk="1" fontAlgn="base" hangingPunct="1">
        <a:spcBef>
          <a:spcPct val="0"/>
        </a:spcBef>
        <a:spcAft>
          <a:spcPct val="0"/>
        </a:spcAft>
        <a:defRPr sz="3200" b="1">
          <a:solidFill>
            <a:schemeClr val="bg1"/>
          </a:solidFill>
          <a:latin typeface="Verdana" pitchFamily="34" charset="0"/>
        </a:defRPr>
      </a:lvl7pPr>
      <a:lvl8pPr marL="1371600" algn="ctr" rtl="0" eaLnBrk="1" fontAlgn="base" hangingPunct="1">
        <a:spcBef>
          <a:spcPct val="0"/>
        </a:spcBef>
        <a:spcAft>
          <a:spcPct val="0"/>
        </a:spcAft>
        <a:defRPr sz="3200" b="1">
          <a:solidFill>
            <a:schemeClr val="bg1"/>
          </a:solidFill>
          <a:latin typeface="Verdana" pitchFamily="34" charset="0"/>
        </a:defRPr>
      </a:lvl8pPr>
      <a:lvl9pPr marL="1828800" algn="ctr" rtl="0" eaLnBrk="1" fontAlgn="base" hangingPunct="1">
        <a:spcBef>
          <a:spcPct val="0"/>
        </a:spcBef>
        <a:spcAft>
          <a:spcPct val="0"/>
        </a:spcAft>
        <a:defRPr sz="3200" b="1">
          <a:solidFill>
            <a:schemeClr val="bg1"/>
          </a:solidFill>
          <a:latin typeface="Verdana" pitchFamily="34" charset="0"/>
        </a:defRPr>
      </a:lvl9pPr>
    </p:titleStyle>
    <p:bodyStyle>
      <a:lvl1pPr marL="363538" indent="-363538" algn="l" rtl="0" eaLnBrk="1" fontAlgn="base" hangingPunct="1">
        <a:spcBef>
          <a:spcPct val="20000"/>
        </a:spcBef>
        <a:spcAft>
          <a:spcPct val="0"/>
        </a:spcAft>
        <a:buClr>
          <a:srgbClr val="00607A"/>
        </a:buClr>
        <a:buFont typeface="Wingdings" pitchFamily="2" charset="2"/>
        <a:buChar char="l"/>
        <a:defRPr sz="3200">
          <a:solidFill>
            <a:srgbClr val="00607A"/>
          </a:solidFill>
          <a:latin typeface="+mn-lt"/>
          <a:ea typeface="+mn-ea"/>
          <a:cs typeface="+mn-cs"/>
        </a:defRPr>
      </a:lvl1pPr>
      <a:lvl2pPr marL="715963" indent="-352425" algn="l" rtl="0" eaLnBrk="1" fontAlgn="base" hangingPunct="1">
        <a:spcBef>
          <a:spcPct val="20000"/>
        </a:spcBef>
        <a:spcAft>
          <a:spcPct val="0"/>
        </a:spcAft>
        <a:buClr>
          <a:srgbClr val="00607A"/>
        </a:buClr>
        <a:buFont typeface="Wingdings" pitchFamily="2" charset="2"/>
        <a:buChar char="n"/>
        <a:defRPr sz="2800">
          <a:solidFill>
            <a:srgbClr val="00607A"/>
          </a:solidFill>
          <a:latin typeface="+mn-lt"/>
        </a:defRPr>
      </a:lvl2pPr>
      <a:lvl3pPr marL="1079500" indent="-363538" algn="l" rtl="0" eaLnBrk="1" fontAlgn="base" hangingPunct="1">
        <a:spcBef>
          <a:spcPct val="20000"/>
        </a:spcBef>
        <a:spcAft>
          <a:spcPct val="0"/>
        </a:spcAft>
        <a:buClr>
          <a:srgbClr val="00607A"/>
        </a:buClr>
        <a:buFont typeface="Wingdings" pitchFamily="2" charset="2"/>
        <a:buChar char="u"/>
        <a:defRPr sz="2400">
          <a:solidFill>
            <a:srgbClr val="00607A"/>
          </a:solidFill>
          <a:latin typeface="+mn-lt"/>
        </a:defRPr>
      </a:lvl3pPr>
      <a:lvl4pPr marL="1431925" indent="-352425" algn="l" rtl="0" eaLnBrk="1" fontAlgn="base" hangingPunct="1">
        <a:spcBef>
          <a:spcPct val="20000"/>
        </a:spcBef>
        <a:spcAft>
          <a:spcPct val="0"/>
        </a:spcAft>
        <a:buChar char="–"/>
        <a:defRPr sz="2000">
          <a:solidFill>
            <a:srgbClr val="00607A"/>
          </a:solidFill>
          <a:latin typeface="+mn-lt"/>
        </a:defRPr>
      </a:lvl4pPr>
      <a:lvl5pPr marL="1795463" indent="-363538" algn="l" rtl="0" eaLnBrk="1" fontAlgn="base" hangingPunct="1">
        <a:spcBef>
          <a:spcPct val="20000"/>
        </a:spcBef>
        <a:spcAft>
          <a:spcPct val="0"/>
        </a:spcAft>
        <a:buFont typeface="Wingdings" pitchFamily="2" charset="2"/>
        <a:buChar char="ü"/>
        <a:defRPr sz="2000">
          <a:solidFill>
            <a:srgbClr val="00607A"/>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8.e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9.emf"/></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403648" y="5445224"/>
            <a:ext cx="6553200" cy="1268760"/>
          </a:xfrm>
        </p:spPr>
        <p:txBody>
          <a:bodyPr/>
          <a:lstStyle/>
          <a:p>
            <a:r>
              <a:rPr lang="zh-CN" altLang="en-US" dirty="0"/>
              <a:t>荣国平</a:t>
            </a:r>
            <a:endParaRPr lang="en-US" altLang="zh-CN" dirty="0"/>
          </a:p>
          <a:p>
            <a:r>
              <a:rPr lang="zh-CN" altLang="en-US" dirty="0"/>
              <a:t>南京大学软件学院</a:t>
            </a:r>
            <a:endParaRPr lang="en-US" altLang="zh-CN" dirty="0"/>
          </a:p>
          <a:p>
            <a:r>
              <a:rPr lang="en-US" altLang="zh-CN" dirty="0"/>
              <a:t>2020</a:t>
            </a:r>
            <a:r>
              <a:rPr lang="zh-CN" altLang="en-US" dirty="0"/>
              <a:t>年 秋</a:t>
            </a:r>
            <a:endParaRPr lang="en-US" altLang="zh-CN" dirty="0"/>
          </a:p>
          <a:p>
            <a:endParaRPr lang="zh-CN" altLang="en-US" dirty="0"/>
          </a:p>
        </p:txBody>
      </p:sp>
      <p:sp>
        <p:nvSpPr>
          <p:cNvPr id="2" name="标题 1"/>
          <p:cNvSpPr>
            <a:spLocks noGrp="1"/>
          </p:cNvSpPr>
          <p:nvPr>
            <p:ph type="ctrTitle" sz="quarter"/>
          </p:nvPr>
        </p:nvSpPr>
        <p:spPr>
          <a:xfrm>
            <a:off x="1785918" y="2130425"/>
            <a:ext cx="7106562" cy="1470025"/>
          </a:xfrm>
        </p:spPr>
        <p:txBody>
          <a:bodyPr/>
          <a:lstStyle/>
          <a:p>
            <a:r>
              <a:rPr lang="zh-CN" altLang="en-US" dirty="0"/>
              <a:t>软件过程与管理 第三讲</a:t>
            </a:r>
            <a:br>
              <a:rPr lang="en-US" altLang="zh-CN" dirty="0"/>
            </a:br>
            <a:r>
              <a:rPr lang="zh-CN" altLang="en-US" dirty="0"/>
              <a:t>团队动力学</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738" name="Rectangle 2"/>
          <p:cNvSpPr>
            <a:spLocks noGrp="1" noChangeArrowheads="1"/>
          </p:cNvSpPr>
          <p:nvPr>
            <p:ph type="title"/>
          </p:nvPr>
        </p:nvSpPr>
        <p:spPr bwMode="auto">
          <a:xfrm>
            <a:off x="683568" y="188640"/>
            <a:ext cx="7772400" cy="587152"/>
          </a:xfrm>
          <a:noFill/>
          <a:ln>
            <a:miter lim="800000"/>
            <a:headEnd/>
            <a:tailEnd/>
          </a:ln>
        </p:spPr>
        <p:txBody>
          <a:bodyPr vert="horz" wrap="square" lIns="91440" tIns="45720" rIns="91440" bIns="45720" numCol="1" anchor="t" anchorCtr="0" compatLnSpc="1">
            <a:prstTxWarp prst="textNoShape">
              <a:avLst/>
            </a:prstTxWarp>
          </a:bodyPr>
          <a:lstStyle/>
          <a:p>
            <a:r>
              <a:rPr lang="zh-CN" altLang="en-US">
                <a:latin typeface="黑体" pitchFamily="49" charset="-122"/>
                <a:ea typeface="黑体" pitchFamily="49" charset="-122"/>
              </a:rPr>
              <a:t>马斯洛的需求层次理论</a:t>
            </a:r>
          </a:p>
        </p:txBody>
      </p:sp>
      <p:sp>
        <p:nvSpPr>
          <p:cNvPr id="500739" name="Rectangle 3"/>
          <p:cNvSpPr>
            <a:spLocks noGrp="1" noChangeArrowheads="1"/>
          </p:cNvSpPr>
          <p:nvPr>
            <p:ph idx="1"/>
          </p:nvPr>
        </p:nvSpPr>
        <p:spPr/>
        <p:txBody>
          <a:bodyPr/>
          <a:lstStyle/>
          <a:p>
            <a:r>
              <a:rPr lang="zh-CN" altLang="en-US" dirty="0">
                <a:latin typeface="黑体" pitchFamily="49" charset="-122"/>
                <a:ea typeface="黑体" pitchFamily="49" charset="-122"/>
              </a:rPr>
              <a:t>自我实现是最高的层次</a:t>
            </a:r>
          </a:p>
          <a:p>
            <a:r>
              <a:rPr lang="zh-CN" altLang="en-US" dirty="0">
                <a:latin typeface="黑体" pitchFamily="49" charset="-122"/>
                <a:ea typeface="黑体" pitchFamily="49" charset="-122"/>
              </a:rPr>
              <a:t>激励来自为没有满足的需求而努力奋斗</a:t>
            </a:r>
          </a:p>
          <a:p>
            <a:r>
              <a:rPr lang="zh-CN" altLang="en-US" dirty="0">
                <a:latin typeface="黑体" pitchFamily="49" charset="-122"/>
                <a:ea typeface="黑体" pitchFamily="49" charset="-122"/>
              </a:rPr>
              <a:t>低层次的需求必须在高层次需求满足之前得到满足</a:t>
            </a:r>
          </a:p>
          <a:p>
            <a:r>
              <a:rPr lang="zh-CN" altLang="en-US" dirty="0">
                <a:latin typeface="黑体" pitchFamily="49" charset="-122"/>
                <a:ea typeface="黑体" pitchFamily="49" charset="-122"/>
              </a:rPr>
              <a:t>满足高层次的需求的途径比满足低层次的途径更为广泛</a:t>
            </a:r>
          </a:p>
        </p:txBody>
      </p:sp>
    </p:spTree>
    <p:extLst>
      <p:ext uri="{BB962C8B-B14F-4D97-AF65-F5344CB8AC3E}">
        <p14:creationId xmlns:p14="http://schemas.microsoft.com/office/powerpoint/2010/main" val="30649668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8" name="Rectangle 6"/>
          <p:cNvSpPr>
            <a:spLocks noGrp="1" noChangeArrowheads="1"/>
          </p:cNvSpPr>
          <p:nvPr>
            <p:ph type="title"/>
          </p:nvPr>
        </p:nvSpPr>
        <p:spPr/>
        <p:txBody>
          <a:bodyPr/>
          <a:lstStyle/>
          <a:p>
            <a:r>
              <a:rPr lang="zh-CN" altLang="en-US" dirty="0">
                <a:ea typeface="宋体" charset="-122"/>
              </a:rPr>
              <a:t>领导者激励手段</a:t>
            </a:r>
            <a:r>
              <a:rPr lang="en-US" altLang="zh-CN" dirty="0">
                <a:ea typeface="宋体" charset="-122"/>
              </a:rPr>
              <a:t>-2</a:t>
            </a:r>
          </a:p>
        </p:txBody>
      </p:sp>
      <p:sp>
        <p:nvSpPr>
          <p:cNvPr id="131079" name="Rectangle 7"/>
          <p:cNvSpPr>
            <a:spLocks noGrp="1" noChangeArrowheads="1"/>
          </p:cNvSpPr>
          <p:nvPr>
            <p:ph type="body" idx="1"/>
          </p:nvPr>
        </p:nvSpPr>
        <p:spPr/>
        <p:txBody>
          <a:bodyPr/>
          <a:lstStyle/>
          <a:p>
            <a:r>
              <a:rPr lang="zh-CN" altLang="en-US" sz="2800" dirty="0">
                <a:ea typeface="宋体" charset="-122"/>
              </a:rPr>
              <a:t>交易型领导方式</a:t>
            </a:r>
            <a:endParaRPr lang="en-US" altLang="zh-CN" sz="2800" dirty="0">
              <a:ea typeface="宋体" charset="-122"/>
            </a:endParaRPr>
          </a:p>
          <a:p>
            <a:pPr lvl="1"/>
            <a:r>
              <a:rPr lang="zh-CN" altLang="en-US" sz="2400" dirty="0">
                <a:ea typeface="宋体" charset="-122"/>
              </a:rPr>
              <a:t>承诺奖励激励</a:t>
            </a:r>
            <a:endParaRPr lang="en-US" altLang="zh-CN" sz="2400" dirty="0">
              <a:ea typeface="宋体" charset="-122"/>
            </a:endParaRPr>
          </a:p>
          <a:p>
            <a:pPr lvl="1"/>
            <a:r>
              <a:rPr lang="zh-CN" altLang="en-US" sz="2400" dirty="0">
                <a:ea typeface="宋体" charset="-122"/>
              </a:rPr>
              <a:t>人们通常能找到新的方式来获得奖励，同时少做工作。</a:t>
            </a:r>
            <a:endParaRPr lang="en-US" altLang="zh-CN" sz="2400" dirty="0">
              <a:ea typeface="宋体" charset="-122"/>
            </a:endParaRPr>
          </a:p>
          <a:p>
            <a:pPr lvl="1"/>
            <a:r>
              <a:rPr lang="zh-CN" altLang="en-US" sz="2400" dirty="0">
                <a:ea typeface="宋体" charset="-122"/>
              </a:rPr>
              <a:t>威逼和利诱属于交易型领导方式。</a:t>
            </a:r>
            <a:endParaRPr lang="en-US" altLang="zh-CN" sz="2400" dirty="0">
              <a:ea typeface="宋体" charset="-122"/>
            </a:endParaRPr>
          </a:p>
          <a:p>
            <a:r>
              <a:rPr lang="zh-CN" altLang="en-US" sz="2800" dirty="0">
                <a:ea typeface="宋体" charset="-122"/>
              </a:rPr>
              <a:t>转变型领导方式</a:t>
            </a:r>
            <a:endParaRPr lang="en-US" altLang="zh-CN" sz="2800" dirty="0">
              <a:ea typeface="宋体" charset="-122"/>
            </a:endParaRPr>
          </a:p>
          <a:p>
            <a:pPr lvl="1"/>
            <a:r>
              <a:rPr lang="zh-CN" altLang="en-US" sz="2400" dirty="0">
                <a:ea typeface="宋体" charset="-122"/>
              </a:rPr>
              <a:t>用成就激励</a:t>
            </a:r>
            <a:endParaRPr lang="en-US" altLang="zh-CN" sz="2400" dirty="0">
              <a:ea typeface="宋体" charset="-122"/>
            </a:endParaRPr>
          </a:p>
          <a:p>
            <a:pPr lvl="1"/>
            <a:r>
              <a:rPr lang="zh-CN" altLang="en-US" sz="2400" dirty="0">
                <a:ea typeface="宋体" charset="-122"/>
              </a:rPr>
              <a:t>鼓励承诺属于转变型领导方式。</a:t>
            </a:r>
            <a:endParaRPr lang="en-US" altLang="zh-CN" sz="2400" dirty="0">
              <a:ea typeface="宋体" charset="-122"/>
            </a:endParaRPr>
          </a:p>
          <a:p>
            <a:r>
              <a:rPr lang="zh-CN" altLang="en-US" sz="2800" dirty="0">
                <a:ea typeface="宋体" charset="-122"/>
              </a:rPr>
              <a:t>由于交易型领导方式很少能产生成功的并且有创造性的团队，因此转变型领导方式是首选。</a:t>
            </a:r>
            <a:endParaRPr lang="en-US" altLang="zh-CN" sz="2800" dirty="0">
              <a:ea typeface="宋体" charset="-122"/>
            </a:endParaRPr>
          </a:p>
        </p:txBody>
      </p:sp>
    </p:spTree>
    <p:extLst>
      <p:ext uri="{BB962C8B-B14F-4D97-AF65-F5344CB8AC3E}">
        <p14:creationId xmlns:p14="http://schemas.microsoft.com/office/powerpoint/2010/main" val="32179294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102" name="Rectangle 6"/>
          <p:cNvSpPr>
            <a:spLocks noGrp="1" noChangeArrowheads="1"/>
          </p:cNvSpPr>
          <p:nvPr>
            <p:ph type="title"/>
          </p:nvPr>
        </p:nvSpPr>
        <p:spPr>
          <a:xfrm>
            <a:off x="683568" y="0"/>
            <a:ext cx="7358062" cy="908720"/>
          </a:xfrm>
        </p:spPr>
        <p:txBody>
          <a:bodyPr/>
          <a:lstStyle/>
          <a:p>
            <a:r>
              <a:rPr lang="zh-CN" altLang="en-US" dirty="0">
                <a:ea typeface="宋体" charset="-122"/>
              </a:rPr>
              <a:t>承诺形式的激励</a:t>
            </a:r>
            <a:r>
              <a:rPr lang="en-US" altLang="zh-CN" dirty="0">
                <a:ea typeface="宋体" charset="-122"/>
              </a:rPr>
              <a:t> - 1</a:t>
            </a:r>
          </a:p>
        </p:txBody>
      </p:sp>
      <p:sp>
        <p:nvSpPr>
          <p:cNvPr id="132103" name="Rectangle 7"/>
          <p:cNvSpPr>
            <a:spLocks noGrp="1" noChangeArrowheads="1"/>
          </p:cNvSpPr>
          <p:nvPr>
            <p:ph type="body" idx="1"/>
          </p:nvPr>
        </p:nvSpPr>
        <p:spPr>
          <a:xfrm>
            <a:off x="0" y="1052737"/>
            <a:ext cx="9144000" cy="5348064"/>
          </a:xfrm>
        </p:spPr>
        <p:txBody>
          <a:bodyPr/>
          <a:lstStyle/>
          <a:p>
            <a:r>
              <a:rPr lang="zh-CN" altLang="en-US" sz="2800" dirty="0">
                <a:ea typeface="宋体" charset="-122"/>
              </a:rPr>
              <a:t>在个人级别，有很大的差异</a:t>
            </a:r>
            <a:endParaRPr lang="en-US" altLang="zh-CN" sz="2800" dirty="0">
              <a:ea typeface="宋体" charset="-122"/>
            </a:endParaRPr>
          </a:p>
          <a:p>
            <a:pPr lvl="1"/>
            <a:r>
              <a:rPr lang="zh-CN" altLang="en-US" dirty="0">
                <a:ea typeface="宋体" charset="-122"/>
              </a:rPr>
              <a:t>有些人对待承诺十分认真。</a:t>
            </a:r>
            <a:endParaRPr lang="en-US" altLang="zh-CN" dirty="0">
              <a:ea typeface="宋体" charset="-122"/>
            </a:endParaRPr>
          </a:p>
          <a:p>
            <a:pPr lvl="1"/>
            <a:r>
              <a:rPr lang="zh-CN" altLang="en-US" dirty="0">
                <a:ea typeface="宋体" charset="-122"/>
              </a:rPr>
              <a:t>有些人对待承诺十分轻率。</a:t>
            </a:r>
            <a:endParaRPr lang="en-US" altLang="zh-CN" dirty="0">
              <a:ea typeface="宋体" charset="-122"/>
            </a:endParaRPr>
          </a:p>
          <a:p>
            <a:r>
              <a:rPr lang="zh-CN" altLang="en-US" sz="2800" dirty="0">
                <a:ea typeface="宋体" charset="-122"/>
              </a:rPr>
              <a:t>当满足以下情况，团队承诺比个人承诺的激励作用更大</a:t>
            </a:r>
            <a:endParaRPr lang="en-US" altLang="zh-CN" sz="2800" dirty="0">
              <a:ea typeface="宋体" charset="-122"/>
            </a:endParaRPr>
          </a:p>
          <a:p>
            <a:pPr lvl="1"/>
            <a:r>
              <a:rPr lang="zh-CN" altLang="en-US" sz="2400" dirty="0">
                <a:ea typeface="宋体" charset="-122"/>
              </a:rPr>
              <a:t>所有团队成员共同参与作出承诺。</a:t>
            </a:r>
            <a:endParaRPr lang="en-US" altLang="zh-CN" sz="2400" dirty="0">
              <a:ea typeface="宋体" charset="-122"/>
            </a:endParaRPr>
          </a:p>
          <a:p>
            <a:pPr lvl="1"/>
            <a:r>
              <a:rPr lang="zh-CN" altLang="en-US" sz="2400" dirty="0">
                <a:ea typeface="宋体" charset="-122"/>
              </a:rPr>
              <a:t>团队依赖于每一位成员履行自己的承诺。</a:t>
            </a:r>
            <a:endParaRPr lang="en-US" altLang="zh-CN" sz="2400" dirty="0">
              <a:ea typeface="宋体" charset="-122"/>
            </a:endParaRPr>
          </a:p>
        </p:txBody>
      </p:sp>
    </p:spTree>
    <p:extLst>
      <p:ext uri="{BB962C8B-B14F-4D97-AF65-F5344CB8AC3E}">
        <p14:creationId xmlns:p14="http://schemas.microsoft.com/office/powerpoint/2010/main" val="25881034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a:xfrm>
            <a:off x="467544" y="-9624"/>
            <a:ext cx="7358062" cy="990352"/>
          </a:xfrm>
        </p:spPr>
        <p:txBody>
          <a:bodyPr/>
          <a:lstStyle/>
          <a:p>
            <a:r>
              <a:rPr lang="zh-CN" altLang="en-US" dirty="0">
                <a:ea typeface="宋体" charset="-122"/>
              </a:rPr>
              <a:t>承诺形式的激励</a:t>
            </a:r>
            <a:r>
              <a:rPr lang="en-US" altLang="zh-CN" dirty="0">
                <a:ea typeface="宋体" charset="-122"/>
              </a:rPr>
              <a:t> - 2</a:t>
            </a:r>
          </a:p>
        </p:txBody>
      </p:sp>
      <p:sp>
        <p:nvSpPr>
          <p:cNvPr id="136195" name="Rectangle 3"/>
          <p:cNvSpPr>
            <a:spLocks noGrp="1" noChangeArrowheads="1"/>
          </p:cNvSpPr>
          <p:nvPr>
            <p:ph type="body" idx="1"/>
          </p:nvPr>
        </p:nvSpPr>
        <p:spPr/>
        <p:txBody>
          <a:bodyPr/>
          <a:lstStyle/>
          <a:p>
            <a:r>
              <a:rPr lang="zh-CN" altLang="en-US" dirty="0">
                <a:ea typeface="宋体" charset="-122"/>
              </a:rPr>
              <a:t>一个软件开发团队在制定承诺时，要保证</a:t>
            </a:r>
            <a:endParaRPr lang="en-US" altLang="zh-CN" dirty="0">
              <a:ea typeface="宋体" charset="-122"/>
            </a:endParaRPr>
          </a:p>
          <a:p>
            <a:pPr lvl="1"/>
            <a:r>
              <a:rPr lang="zh-CN" altLang="en-US" dirty="0">
                <a:ea typeface="宋体" charset="-122"/>
              </a:rPr>
              <a:t>承诺是自愿的</a:t>
            </a:r>
            <a:endParaRPr lang="en-US" altLang="zh-CN" dirty="0">
              <a:ea typeface="宋体" charset="-122"/>
            </a:endParaRPr>
          </a:p>
          <a:p>
            <a:pPr lvl="1"/>
            <a:r>
              <a:rPr lang="zh-CN" altLang="en-US" dirty="0">
                <a:ea typeface="宋体" charset="-122"/>
              </a:rPr>
              <a:t>承诺是公开的</a:t>
            </a:r>
            <a:endParaRPr lang="en-US" altLang="zh-CN" dirty="0">
              <a:ea typeface="宋体" charset="-122"/>
            </a:endParaRPr>
          </a:p>
          <a:p>
            <a:pPr lvl="1"/>
            <a:r>
              <a:rPr lang="zh-CN" altLang="en-US" dirty="0">
                <a:ea typeface="宋体" charset="-122"/>
              </a:rPr>
              <a:t>承诺是可信（行）的</a:t>
            </a:r>
            <a:endParaRPr lang="en-US" altLang="zh-CN" dirty="0">
              <a:ea typeface="宋体" charset="-122"/>
            </a:endParaRPr>
          </a:p>
          <a:p>
            <a:pPr lvl="1"/>
            <a:r>
              <a:rPr lang="zh-CN" altLang="en-US" dirty="0">
                <a:ea typeface="宋体" charset="-122"/>
              </a:rPr>
              <a:t>向团队承诺</a:t>
            </a:r>
            <a:endParaRPr lang="en-US" altLang="zh-CN" dirty="0">
              <a:ea typeface="宋体" charset="-122"/>
            </a:endParaRPr>
          </a:p>
        </p:txBody>
      </p:sp>
    </p:spTree>
    <p:extLst>
      <p:ext uri="{BB962C8B-B14F-4D97-AF65-F5344CB8AC3E}">
        <p14:creationId xmlns:p14="http://schemas.microsoft.com/office/powerpoint/2010/main" val="3141133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50" name="Rectangle 6"/>
          <p:cNvSpPr>
            <a:spLocks noGrp="1" noChangeArrowheads="1"/>
          </p:cNvSpPr>
          <p:nvPr>
            <p:ph type="title"/>
          </p:nvPr>
        </p:nvSpPr>
        <p:spPr/>
        <p:txBody>
          <a:bodyPr/>
          <a:lstStyle/>
          <a:p>
            <a:r>
              <a:rPr lang="zh-CN" altLang="en-US" dirty="0">
                <a:ea typeface="宋体" charset="-122"/>
              </a:rPr>
              <a:t>维持激励水平</a:t>
            </a:r>
            <a:endParaRPr lang="en-US" altLang="zh-CN" dirty="0">
              <a:ea typeface="宋体" charset="-122"/>
            </a:endParaRPr>
          </a:p>
        </p:txBody>
      </p:sp>
      <p:sp>
        <p:nvSpPr>
          <p:cNvPr id="134151" name="Rectangle 7"/>
          <p:cNvSpPr>
            <a:spLocks noGrp="1" noChangeArrowheads="1"/>
          </p:cNvSpPr>
          <p:nvPr>
            <p:ph type="body" idx="1"/>
          </p:nvPr>
        </p:nvSpPr>
        <p:spPr>
          <a:xfrm>
            <a:off x="457200" y="1052737"/>
            <a:ext cx="8686800" cy="5348064"/>
          </a:xfrm>
        </p:spPr>
        <p:txBody>
          <a:bodyPr/>
          <a:lstStyle/>
          <a:p>
            <a:r>
              <a:rPr lang="zh-CN" altLang="en-US" dirty="0">
                <a:ea typeface="宋体" charset="-122"/>
              </a:rPr>
              <a:t>维持激励需要及时的绩效反馈。</a:t>
            </a:r>
            <a:endParaRPr lang="en-US" altLang="zh-CN" dirty="0">
              <a:ea typeface="宋体" charset="-122"/>
            </a:endParaRPr>
          </a:p>
          <a:p>
            <a:r>
              <a:rPr lang="zh-CN" altLang="en-US" dirty="0">
                <a:ea typeface="宋体" charset="-122"/>
              </a:rPr>
              <a:t>这些反馈包括</a:t>
            </a:r>
            <a:endParaRPr lang="en-US" altLang="zh-CN" dirty="0">
              <a:ea typeface="宋体" charset="-122"/>
            </a:endParaRPr>
          </a:p>
          <a:p>
            <a:pPr lvl="1"/>
            <a:r>
              <a:rPr lang="zh-CN" altLang="en-US" dirty="0">
                <a:ea typeface="宋体" charset="-122"/>
              </a:rPr>
              <a:t>根据一个详细计划衡量进度</a:t>
            </a:r>
            <a:endParaRPr lang="en-US" altLang="zh-CN" dirty="0">
              <a:ea typeface="宋体" charset="-122"/>
            </a:endParaRPr>
          </a:p>
          <a:p>
            <a:pPr lvl="1"/>
            <a:r>
              <a:rPr lang="zh-CN" altLang="en-US" dirty="0">
                <a:ea typeface="宋体" charset="-122"/>
              </a:rPr>
              <a:t>当前计划不准确时重做计划，想想为什么？</a:t>
            </a:r>
            <a:endParaRPr lang="en-US" altLang="zh-CN" dirty="0">
              <a:ea typeface="宋体" charset="-122"/>
            </a:endParaRPr>
          </a:p>
          <a:p>
            <a:pPr lvl="1"/>
            <a:r>
              <a:rPr lang="zh-CN" altLang="en-US" dirty="0">
                <a:ea typeface="宋体" charset="-122"/>
              </a:rPr>
              <a:t>为漫长而富有挑战性的项目提供中间反馈，即里程碑，想想为什么？</a:t>
            </a:r>
            <a:endParaRPr lang="en-US" altLang="zh-CN" dirty="0">
              <a:ea typeface="宋体" charset="-122"/>
            </a:endParaRPr>
          </a:p>
        </p:txBody>
      </p:sp>
    </p:spTree>
    <p:extLst>
      <p:ext uri="{BB962C8B-B14F-4D97-AF65-F5344CB8AC3E}">
        <p14:creationId xmlns:p14="http://schemas.microsoft.com/office/powerpoint/2010/main" val="20907234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858" name="Rectangle 1026"/>
          <p:cNvSpPr>
            <a:spLocks noGrp="1" noChangeArrowheads="1"/>
          </p:cNvSpPr>
          <p:nvPr>
            <p:ph type="title"/>
          </p:nvPr>
        </p:nvSpPr>
        <p:spPr bwMode="auto">
          <a:xfrm>
            <a:off x="683568" y="188640"/>
            <a:ext cx="7772400" cy="720080"/>
          </a:xfrm>
          <a:noFill/>
          <a:ln>
            <a:miter lim="800000"/>
            <a:headEnd/>
            <a:tailEnd/>
          </a:ln>
        </p:spPr>
        <p:txBody>
          <a:bodyPr vert="horz" wrap="square" lIns="91440" tIns="45720" rIns="91440" bIns="45720" numCol="1" anchor="t" anchorCtr="0" compatLnSpc="1">
            <a:prstTxWarp prst="textNoShape">
              <a:avLst/>
            </a:prstTxWarp>
          </a:bodyPr>
          <a:lstStyle/>
          <a:p>
            <a:r>
              <a:rPr lang="zh-CN" altLang="en-US" dirty="0">
                <a:latin typeface="黑体" pitchFamily="49" charset="-122"/>
                <a:ea typeface="黑体" pitchFamily="49" charset="-122"/>
              </a:rPr>
              <a:t>其他激励相关理论</a:t>
            </a:r>
          </a:p>
        </p:txBody>
      </p:sp>
      <p:sp>
        <p:nvSpPr>
          <p:cNvPr id="505859" name="Rectangle 1027"/>
          <p:cNvSpPr>
            <a:spLocks noGrp="1" noChangeArrowheads="1"/>
          </p:cNvSpPr>
          <p:nvPr>
            <p:ph idx="1"/>
          </p:nvPr>
        </p:nvSpPr>
        <p:spPr/>
        <p:txBody>
          <a:bodyPr/>
          <a:lstStyle/>
          <a:p>
            <a:r>
              <a:rPr lang="zh-CN" altLang="en-US" sz="2800" dirty="0">
                <a:latin typeface="黑体" pitchFamily="49" charset="-122"/>
                <a:ea typeface="黑体" pitchFamily="49" charset="-122"/>
              </a:rPr>
              <a:t>海兹伯格的激励理论</a:t>
            </a:r>
          </a:p>
          <a:p>
            <a:pPr lvl="1"/>
            <a:r>
              <a:rPr lang="en-US" altLang="zh-CN" sz="2200" dirty="0"/>
              <a:t>Herzberg’s Motivational and Hygiene Factors</a:t>
            </a:r>
          </a:p>
          <a:p>
            <a:r>
              <a:rPr lang="zh-CN" altLang="en-US" sz="2800" dirty="0">
                <a:latin typeface="黑体" pitchFamily="49" charset="-122"/>
                <a:ea typeface="黑体" pitchFamily="49" charset="-122"/>
              </a:rPr>
              <a:t>麦克勒格的 </a:t>
            </a:r>
            <a:r>
              <a:rPr lang="en-US" altLang="zh-CN" sz="2800" dirty="0">
                <a:latin typeface="黑体" pitchFamily="49" charset="-122"/>
                <a:ea typeface="黑体" pitchFamily="49" charset="-122"/>
              </a:rPr>
              <a:t>X</a:t>
            </a:r>
            <a:r>
              <a:rPr lang="zh-CN" altLang="en-US" sz="2800" dirty="0">
                <a:latin typeface="黑体" pitchFamily="49" charset="-122"/>
                <a:ea typeface="黑体" pitchFamily="49" charset="-122"/>
              </a:rPr>
              <a:t>－理论 和 </a:t>
            </a:r>
            <a:r>
              <a:rPr lang="en-US" altLang="zh-CN" sz="2800" dirty="0">
                <a:latin typeface="黑体" pitchFamily="49" charset="-122"/>
                <a:ea typeface="黑体" pitchFamily="49" charset="-122"/>
              </a:rPr>
              <a:t>Y </a:t>
            </a:r>
            <a:r>
              <a:rPr lang="zh-CN" altLang="en-US" sz="2800" dirty="0">
                <a:latin typeface="黑体" pitchFamily="49" charset="-122"/>
                <a:ea typeface="黑体" pitchFamily="49" charset="-122"/>
              </a:rPr>
              <a:t>－理论 </a:t>
            </a:r>
          </a:p>
          <a:p>
            <a:pPr lvl="1"/>
            <a:r>
              <a:rPr lang="en-US" altLang="zh-CN" sz="2200" dirty="0"/>
              <a:t>McGregor’s Theory X and Y</a:t>
            </a:r>
          </a:p>
          <a:p>
            <a:r>
              <a:rPr lang="zh-CN" altLang="en-US" sz="2800" dirty="0">
                <a:latin typeface="黑体" pitchFamily="49" charset="-122"/>
                <a:ea typeface="黑体" pitchFamily="49" charset="-122"/>
              </a:rPr>
              <a:t>期望理论</a:t>
            </a:r>
          </a:p>
          <a:p>
            <a:pPr lvl="1"/>
            <a:r>
              <a:rPr lang="en-US" altLang="zh-CN" sz="2200" dirty="0"/>
              <a:t>Expectancy Theory</a:t>
            </a:r>
          </a:p>
          <a:p>
            <a:pPr>
              <a:buFont typeface="Monotype Sorts" charset="0"/>
              <a:buNone/>
            </a:pPr>
            <a:endParaRPr lang="en-US" altLang="zh-CN" sz="2400" dirty="0">
              <a:latin typeface="黑体" pitchFamily="49" charset="-122"/>
              <a:ea typeface="黑体" pitchFamily="49" charset="-122"/>
            </a:endParaRPr>
          </a:p>
        </p:txBody>
      </p:sp>
    </p:spTree>
    <p:extLst>
      <p:ext uri="{BB962C8B-B14F-4D97-AF65-F5344CB8AC3E}">
        <p14:creationId xmlns:p14="http://schemas.microsoft.com/office/powerpoint/2010/main" val="39498628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62" name="Rectangle 2"/>
          <p:cNvSpPr>
            <a:spLocks noGrp="1" noChangeArrowheads="1"/>
          </p:cNvSpPr>
          <p:nvPr>
            <p:ph type="title"/>
          </p:nvPr>
        </p:nvSpPr>
        <p:spPr bwMode="auto">
          <a:xfrm>
            <a:off x="683568" y="116632"/>
            <a:ext cx="7772400" cy="720080"/>
          </a:xfrm>
          <a:noFill/>
          <a:ln>
            <a:miter lim="800000"/>
            <a:headEnd/>
            <a:tailEnd/>
          </a:ln>
        </p:spPr>
        <p:txBody>
          <a:bodyPr vert="horz" wrap="square" lIns="91440" tIns="45720" rIns="91440" bIns="45720" numCol="1" anchor="t" anchorCtr="0" compatLnSpc="1">
            <a:prstTxWarp prst="textNoShape">
              <a:avLst/>
            </a:prstTxWarp>
          </a:bodyPr>
          <a:lstStyle/>
          <a:p>
            <a:r>
              <a:rPr lang="zh-CN" altLang="en-US" dirty="0">
                <a:latin typeface="黑体" pitchFamily="49" charset="-122"/>
                <a:ea typeface="黑体" pitchFamily="49" charset="-122"/>
              </a:rPr>
              <a:t>海兹伯格的激励理论</a:t>
            </a:r>
          </a:p>
        </p:txBody>
      </p:sp>
      <p:sp>
        <p:nvSpPr>
          <p:cNvPr id="501763" name="Rectangle 3"/>
          <p:cNvSpPr>
            <a:spLocks noGrp="1" noChangeArrowheads="1"/>
          </p:cNvSpPr>
          <p:nvPr>
            <p:ph idx="1"/>
          </p:nvPr>
        </p:nvSpPr>
        <p:spPr>
          <a:xfrm>
            <a:off x="457200" y="1196753"/>
            <a:ext cx="8229600" cy="5204048"/>
          </a:xfrm>
        </p:spPr>
        <p:txBody>
          <a:bodyPr/>
          <a:lstStyle/>
          <a:p>
            <a:r>
              <a:rPr lang="zh-CN" altLang="en-US" dirty="0">
                <a:latin typeface="黑体" pitchFamily="49" charset="-122"/>
                <a:ea typeface="黑体" pitchFamily="49" charset="-122"/>
              </a:rPr>
              <a:t>激励因素（内在因素）：</a:t>
            </a:r>
          </a:p>
          <a:p>
            <a:pPr lvl="1"/>
            <a:r>
              <a:rPr lang="zh-CN" altLang="en-US" dirty="0">
                <a:latin typeface="黑体" pitchFamily="49" charset="-122"/>
                <a:ea typeface="黑体" pitchFamily="49" charset="-122"/>
              </a:rPr>
              <a:t>成就感，责任感，晋升，被赏识、认可</a:t>
            </a:r>
          </a:p>
          <a:p>
            <a:r>
              <a:rPr lang="zh-CN" altLang="en-US" dirty="0">
                <a:latin typeface="黑体" pitchFamily="49" charset="-122"/>
                <a:ea typeface="黑体" pitchFamily="49" charset="-122"/>
              </a:rPr>
              <a:t>保健因素（外在因素）：</a:t>
            </a:r>
          </a:p>
          <a:p>
            <a:pPr lvl="1"/>
            <a:r>
              <a:rPr lang="zh-CN" altLang="en-US" dirty="0">
                <a:latin typeface="黑体" pitchFamily="49" charset="-122"/>
                <a:ea typeface="黑体" pitchFamily="49" charset="-122"/>
              </a:rPr>
              <a:t>工作环境，薪金，工作关系，安全等</a:t>
            </a:r>
          </a:p>
        </p:txBody>
      </p:sp>
    </p:spTree>
    <p:extLst>
      <p:ext uri="{BB962C8B-B14F-4D97-AF65-F5344CB8AC3E}">
        <p14:creationId xmlns:p14="http://schemas.microsoft.com/office/powerpoint/2010/main" val="18212675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786" name="Rectangle 2"/>
          <p:cNvSpPr>
            <a:spLocks noGrp="1" noChangeArrowheads="1"/>
          </p:cNvSpPr>
          <p:nvPr>
            <p:ph type="title"/>
          </p:nvPr>
        </p:nvSpPr>
        <p:spPr bwMode="auto">
          <a:xfrm>
            <a:off x="683568" y="116632"/>
            <a:ext cx="7772400" cy="720080"/>
          </a:xfrm>
          <a:noFill/>
          <a:ln>
            <a:miter lim="800000"/>
            <a:headEnd/>
            <a:tailEnd/>
          </a:ln>
        </p:spPr>
        <p:txBody>
          <a:bodyPr vert="horz" wrap="square" lIns="91440" tIns="45720" rIns="91440" bIns="45720" numCol="1" anchor="t" anchorCtr="0" compatLnSpc="1">
            <a:prstTxWarp prst="textNoShape">
              <a:avLst/>
            </a:prstTxWarp>
          </a:bodyPr>
          <a:lstStyle/>
          <a:p>
            <a:r>
              <a:rPr lang="zh-CN" altLang="en-US" dirty="0">
                <a:latin typeface="黑体" pitchFamily="49" charset="-122"/>
                <a:ea typeface="黑体" pitchFamily="49" charset="-122"/>
              </a:rPr>
              <a:t>麦克勒格的 </a:t>
            </a:r>
            <a:r>
              <a:rPr lang="en-US" altLang="zh-CN" dirty="0">
                <a:latin typeface="黑体" pitchFamily="49" charset="-122"/>
                <a:ea typeface="黑体" pitchFamily="49" charset="-122"/>
              </a:rPr>
              <a:t>X</a:t>
            </a:r>
            <a:r>
              <a:rPr lang="zh-CN" altLang="en-US" dirty="0">
                <a:latin typeface="黑体" pitchFamily="49" charset="-122"/>
                <a:ea typeface="黑体" pitchFamily="49" charset="-122"/>
              </a:rPr>
              <a:t>－理论</a:t>
            </a:r>
          </a:p>
        </p:txBody>
      </p:sp>
      <p:sp>
        <p:nvSpPr>
          <p:cNvPr id="502787" name="Rectangle 3"/>
          <p:cNvSpPr>
            <a:spLocks noGrp="1" noChangeArrowheads="1"/>
          </p:cNvSpPr>
          <p:nvPr>
            <p:ph idx="1"/>
          </p:nvPr>
        </p:nvSpPr>
        <p:spPr>
          <a:xfrm>
            <a:off x="0" y="1052737"/>
            <a:ext cx="9144000" cy="5348064"/>
          </a:xfrm>
        </p:spPr>
        <p:txBody>
          <a:bodyPr/>
          <a:lstStyle/>
          <a:p>
            <a:r>
              <a:rPr lang="zh-CN" altLang="en-US" dirty="0">
                <a:latin typeface="黑体" pitchFamily="49" charset="-122"/>
                <a:ea typeface="黑体" pitchFamily="49" charset="-122"/>
              </a:rPr>
              <a:t>不喜欢他们的工作并努力逃避工作</a:t>
            </a:r>
          </a:p>
          <a:p>
            <a:r>
              <a:rPr lang="zh-CN" altLang="en-US" dirty="0">
                <a:latin typeface="黑体" pitchFamily="49" charset="-122"/>
                <a:ea typeface="黑体" pitchFamily="49" charset="-122"/>
              </a:rPr>
              <a:t>缺乏进取心，没有解决问题与创造的能力</a:t>
            </a:r>
          </a:p>
          <a:p>
            <a:r>
              <a:rPr lang="zh-CN" altLang="en-US" dirty="0">
                <a:latin typeface="黑体" pitchFamily="49" charset="-122"/>
                <a:ea typeface="黑体" pitchFamily="49" charset="-122"/>
              </a:rPr>
              <a:t>更喜欢经常的指导，避免承担责任，缺乏主动性</a:t>
            </a:r>
          </a:p>
          <a:p>
            <a:r>
              <a:rPr lang="zh-CN" altLang="en-US" dirty="0">
                <a:latin typeface="黑体" pitchFamily="49" charset="-122"/>
                <a:ea typeface="黑体" pitchFamily="49" charset="-122"/>
              </a:rPr>
              <a:t>自我中心，对组织需求反应淡漠，反对变革</a:t>
            </a:r>
          </a:p>
          <a:p>
            <a:r>
              <a:rPr lang="zh-CN" altLang="en-US" dirty="0">
                <a:latin typeface="黑体" pitchFamily="49" charset="-122"/>
                <a:ea typeface="黑体" pitchFamily="49" charset="-122"/>
              </a:rPr>
              <a:t>用马斯洛的底层需求（生理和安全）进行激励</a:t>
            </a:r>
          </a:p>
        </p:txBody>
      </p:sp>
    </p:spTree>
    <p:extLst>
      <p:ext uri="{BB962C8B-B14F-4D97-AF65-F5344CB8AC3E}">
        <p14:creationId xmlns:p14="http://schemas.microsoft.com/office/powerpoint/2010/main" val="7267492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3810" name="Rectangle 2"/>
          <p:cNvSpPr>
            <a:spLocks noGrp="1" noChangeArrowheads="1"/>
          </p:cNvSpPr>
          <p:nvPr>
            <p:ph type="title"/>
          </p:nvPr>
        </p:nvSpPr>
        <p:spPr bwMode="auto">
          <a:xfrm>
            <a:off x="683568" y="44624"/>
            <a:ext cx="7772400" cy="720080"/>
          </a:xfrm>
          <a:noFill/>
          <a:ln>
            <a:miter lim="800000"/>
            <a:headEnd/>
            <a:tailEnd/>
          </a:ln>
        </p:spPr>
        <p:txBody>
          <a:bodyPr vert="horz" wrap="square" lIns="91440" tIns="45720" rIns="91440" bIns="45720" numCol="1" anchor="t" anchorCtr="0" compatLnSpc="1">
            <a:prstTxWarp prst="textNoShape">
              <a:avLst/>
            </a:prstTxWarp>
          </a:bodyPr>
          <a:lstStyle/>
          <a:p>
            <a:r>
              <a:rPr lang="zh-CN" altLang="en-US" dirty="0">
                <a:latin typeface="黑体" pitchFamily="49" charset="-122"/>
                <a:ea typeface="黑体" pitchFamily="49" charset="-122"/>
              </a:rPr>
              <a:t>麦克勒格的 </a:t>
            </a:r>
            <a:r>
              <a:rPr lang="en-US" altLang="zh-CN" dirty="0">
                <a:latin typeface="黑体" pitchFamily="49" charset="-122"/>
                <a:ea typeface="黑体" pitchFamily="49" charset="-122"/>
              </a:rPr>
              <a:t>Y </a:t>
            </a:r>
            <a:r>
              <a:rPr lang="zh-CN" altLang="en-US" dirty="0">
                <a:latin typeface="黑体" pitchFamily="49" charset="-122"/>
                <a:ea typeface="黑体" pitchFamily="49" charset="-122"/>
              </a:rPr>
              <a:t>－理论</a:t>
            </a:r>
          </a:p>
        </p:txBody>
      </p:sp>
      <p:sp>
        <p:nvSpPr>
          <p:cNvPr id="503811" name="Rectangle 3"/>
          <p:cNvSpPr>
            <a:spLocks noGrp="1" noChangeArrowheads="1"/>
          </p:cNvSpPr>
          <p:nvPr>
            <p:ph idx="1"/>
          </p:nvPr>
        </p:nvSpPr>
        <p:spPr>
          <a:xfrm>
            <a:off x="0" y="1052737"/>
            <a:ext cx="9144000" cy="5348064"/>
          </a:xfrm>
        </p:spPr>
        <p:txBody>
          <a:bodyPr/>
          <a:lstStyle/>
          <a:p>
            <a:r>
              <a:rPr lang="zh-CN" altLang="en-US" dirty="0">
                <a:latin typeface="黑体" pitchFamily="49" charset="-122"/>
                <a:ea typeface="黑体" pitchFamily="49" charset="-122"/>
              </a:rPr>
              <a:t>如果给予适当的激励和支持性的工作氛围，会达到很高的绩效预期</a:t>
            </a:r>
          </a:p>
          <a:p>
            <a:r>
              <a:rPr lang="zh-CN" altLang="en-US" dirty="0">
                <a:latin typeface="黑体" pitchFamily="49" charset="-122"/>
                <a:ea typeface="黑体" pitchFamily="49" charset="-122"/>
              </a:rPr>
              <a:t>具有创造力，想象力，雄心和信心来实现组织目标</a:t>
            </a:r>
          </a:p>
          <a:p>
            <a:r>
              <a:rPr lang="zh-CN" altLang="en-US" dirty="0">
                <a:latin typeface="黑体" pitchFamily="49" charset="-122"/>
                <a:ea typeface="黑体" pitchFamily="49" charset="-122"/>
              </a:rPr>
              <a:t>能够自我约束，自我导向与控制，渴望承担责任</a:t>
            </a:r>
          </a:p>
          <a:p>
            <a:r>
              <a:rPr lang="zh-CN" altLang="en-US" dirty="0">
                <a:latin typeface="黑体" pitchFamily="49" charset="-122"/>
                <a:ea typeface="黑体" pitchFamily="49" charset="-122"/>
              </a:rPr>
              <a:t>用马斯洛的高层需求（自尊和自我实现）进行激励</a:t>
            </a:r>
          </a:p>
          <a:p>
            <a:endParaRPr lang="zh-CN" altLang="en-US" dirty="0">
              <a:latin typeface="黑体" pitchFamily="49" charset="-122"/>
              <a:ea typeface="黑体" pitchFamily="49" charset="-122"/>
            </a:endParaRPr>
          </a:p>
          <a:p>
            <a:endParaRPr lang="en-US" altLang="zh-CN" dirty="0">
              <a:latin typeface="黑体" pitchFamily="49" charset="-122"/>
              <a:ea typeface="黑体" pitchFamily="49" charset="-122"/>
            </a:endParaRPr>
          </a:p>
        </p:txBody>
      </p:sp>
    </p:spTree>
    <p:extLst>
      <p:ext uri="{BB962C8B-B14F-4D97-AF65-F5344CB8AC3E}">
        <p14:creationId xmlns:p14="http://schemas.microsoft.com/office/powerpoint/2010/main" val="15058279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834" name="Rectangle 1026"/>
          <p:cNvSpPr>
            <a:spLocks noGrp="1" noChangeArrowheads="1"/>
          </p:cNvSpPr>
          <p:nvPr>
            <p:ph type="title"/>
          </p:nvPr>
        </p:nvSpPr>
        <p:spPr bwMode="auto">
          <a:xfrm>
            <a:off x="467544" y="188640"/>
            <a:ext cx="7772400" cy="552694"/>
          </a:xfrm>
          <a:noFill/>
          <a:ln>
            <a:miter lim="800000"/>
            <a:headEnd/>
            <a:tailEnd/>
          </a:ln>
        </p:spPr>
        <p:txBody>
          <a:bodyPr vert="horz" wrap="square" lIns="91440" tIns="45720" rIns="91440" bIns="45720" numCol="1" anchor="t" anchorCtr="0" compatLnSpc="1">
            <a:prstTxWarp prst="textNoShape">
              <a:avLst/>
            </a:prstTxWarp>
          </a:bodyPr>
          <a:lstStyle/>
          <a:p>
            <a:r>
              <a:rPr lang="zh-CN" altLang="en-US" sz="4000" dirty="0">
                <a:latin typeface="黑体" pitchFamily="49" charset="-122"/>
                <a:ea typeface="黑体" pitchFamily="49" charset="-122"/>
              </a:rPr>
              <a:t>期望理论（</a:t>
            </a:r>
            <a:r>
              <a:rPr lang="en-US" altLang="zh-CN" sz="4000" dirty="0">
                <a:latin typeface="黑体" pitchFamily="49" charset="-122"/>
                <a:ea typeface="黑体" pitchFamily="49" charset="-122"/>
              </a:rPr>
              <a:t>Expectancy Theory</a:t>
            </a:r>
            <a:r>
              <a:rPr lang="zh-CN" altLang="en-US" sz="4000" dirty="0">
                <a:latin typeface="黑体" pitchFamily="49" charset="-122"/>
                <a:ea typeface="黑体" pitchFamily="49" charset="-122"/>
              </a:rPr>
              <a:t>）</a:t>
            </a:r>
          </a:p>
        </p:txBody>
      </p:sp>
      <p:sp>
        <p:nvSpPr>
          <p:cNvPr id="504835" name="Rectangle 1027"/>
          <p:cNvSpPr>
            <a:spLocks noGrp="1" noChangeArrowheads="1"/>
          </p:cNvSpPr>
          <p:nvPr>
            <p:ph idx="1"/>
          </p:nvPr>
        </p:nvSpPr>
        <p:spPr>
          <a:xfrm>
            <a:off x="457200" y="1124745"/>
            <a:ext cx="8229600" cy="5276056"/>
          </a:xfrm>
        </p:spPr>
        <p:txBody>
          <a:bodyPr/>
          <a:lstStyle/>
          <a:p>
            <a:r>
              <a:rPr lang="zh-CN" altLang="en-US" dirty="0">
                <a:latin typeface="黑体" pitchFamily="49" charset="-122"/>
                <a:ea typeface="黑体" pitchFamily="49" charset="-122"/>
              </a:rPr>
              <a:t>人们在下列情况下能够受到激励并且出大量成果 </a:t>
            </a:r>
            <a:r>
              <a:rPr lang="en-US" altLang="zh-CN" dirty="0">
                <a:latin typeface="黑体" pitchFamily="49" charset="-122"/>
                <a:ea typeface="黑体" pitchFamily="49" charset="-122"/>
              </a:rPr>
              <a:t>M</a:t>
            </a:r>
            <a:r>
              <a:rPr lang="zh-CN" altLang="en-US" dirty="0">
                <a:latin typeface="黑体" pitchFamily="49" charset="-122"/>
                <a:ea typeface="黑体" pitchFamily="49" charset="-122"/>
              </a:rPr>
              <a:t> </a:t>
            </a:r>
            <a:r>
              <a:rPr lang="en-US" altLang="zh-CN" dirty="0">
                <a:latin typeface="黑体" pitchFamily="49" charset="-122"/>
                <a:ea typeface="黑体" pitchFamily="49" charset="-122"/>
              </a:rPr>
              <a:t>=</a:t>
            </a:r>
            <a:r>
              <a:rPr lang="zh-CN" altLang="en-US" dirty="0">
                <a:latin typeface="黑体" pitchFamily="49" charset="-122"/>
                <a:ea typeface="黑体" pitchFamily="49" charset="-122"/>
              </a:rPr>
              <a:t> </a:t>
            </a:r>
            <a:r>
              <a:rPr lang="en-US" altLang="zh-CN" dirty="0">
                <a:latin typeface="黑体" pitchFamily="49" charset="-122"/>
                <a:ea typeface="黑体" pitchFamily="49" charset="-122"/>
              </a:rPr>
              <a:t>V</a:t>
            </a:r>
            <a:r>
              <a:rPr lang="zh-CN" altLang="en-US" dirty="0">
                <a:latin typeface="黑体" pitchFamily="49" charset="-122"/>
                <a:ea typeface="黑体" pitchFamily="49" charset="-122"/>
              </a:rPr>
              <a:t> * </a:t>
            </a:r>
            <a:r>
              <a:rPr lang="en-US" altLang="zh-CN" dirty="0">
                <a:latin typeface="黑体" pitchFamily="49" charset="-122"/>
                <a:ea typeface="黑体" pitchFamily="49" charset="-122"/>
              </a:rPr>
              <a:t>E</a:t>
            </a:r>
            <a:endParaRPr lang="zh-CN" altLang="en-US" dirty="0">
              <a:latin typeface="黑体" pitchFamily="49" charset="-122"/>
              <a:ea typeface="黑体" pitchFamily="49" charset="-122"/>
            </a:endParaRPr>
          </a:p>
          <a:p>
            <a:pPr lvl="1"/>
            <a:r>
              <a:rPr lang="zh-CN" altLang="en-US" dirty="0">
                <a:latin typeface="黑体" pitchFamily="49" charset="-122"/>
                <a:ea typeface="黑体" pitchFamily="49" charset="-122"/>
              </a:rPr>
              <a:t>相信他们的努力很可能会产生成功的结果</a:t>
            </a:r>
            <a:r>
              <a:rPr lang="en-US" altLang="zh-CN" dirty="0">
                <a:latin typeface="黑体" pitchFamily="49" charset="-122"/>
                <a:ea typeface="黑体" pitchFamily="49" charset="-122"/>
              </a:rPr>
              <a:t>(V)</a:t>
            </a:r>
            <a:endParaRPr lang="zh-CN" altLang="en-US" dirty="0">
              <a:latin typeface="黑体" pitchFamily="49" charset="-122"/>
              <a:ea typeface="黑体" pitchFamily="49" charset="-122"/>
            </a:endParaRPr>
          </a:p>
          <a:p>
            <a:pPr lvl="1"/>
            <a:r>
              <a:rPr lang="zh-CN" altLang="en-US" dirty="0">
                <a:latin typeface="黑体" pitchFamily="49" charset="-122"/>
                <a:ea typeface="黑体" pitchFamily="49" charset="-122"/>
              </a:rPr>
              <a:t>他们也相信自己会因为成功得到相应的回报</a:t>
            </a:r>
            <a:r>
              <a:rPr lang="en-US" altLang="zh-CN" dirty="0">
                <a:latin typeface="黑体" pitchFamily="49" charset="-122"/>
                <a:ea typeface="黑体" pitchFamily="49" charset="-122"/>
              </a:rPr>
              <a:t>(E)</a:t>
            </a:r>
            <a:endParaRPr lang="zh-CN" altLang="en-US" dirty="0">
              <a:latin typeface="黑体" pitchFamily="49" charset="-122"/>
              <a:ea typeface="黑体" pitchFamily="49" charset="-122"/>
            </a:endParaRPr>
          </a:p>
        </p:txBody>
      </p:sp>
      <p:sp>
        <p:nvSpPr>
          <p:cNvPr id="5" name="灯片编号占位符 4"/>
          <p:cNvSpPr>
            <a:spLocks noGrp="1"/>
          </p:cNvSpPr>
          <p:nvPr>
            <p:ph type="sldNum" sz="quarter" idx="4294967295"/>
          </p:nvPr>
        </p:nvSpPr>
        <p:spPr>
          <a:xfrm>
            <a:off x="6553200" y="6356350"/>
            <a:ext cx="2133600" cy="365125"/>
          </a:xfrm>
          <a:prstGeom prst="rect">
            <a:avLst/>
          </a:prstGeom>
        </p:spPr>
        <p:txBody>
          <a:bodyPr/>
          <a:lstStyle/>
          <a:p>
            <a:fld id="{D7942C44-FA44-4DE8-B9D3-E95869E25018}" type="slidenum">
              <a:rPr lang="en-US" altLang="zh-CN"/>
              <a:pPr/>
              <a:t>19</a:t>
            </a:fld>
            <a:endParaRPr lang="en-US" altLang="zh-CN"/>
          </a:p>
        </p:txBody>
      </p:sp>
      <p:pic>
        <p:nvPicPr>
          <p:cNvPr id="2" name="图片 1">
            <a:extLst>
              <a:ext uri="{FF2B5EF4-FFF2-40B4-BE49-F238E27FC236}">
                <a16:creationId xmlns:a16="http://schemas.microsoft.com/office/drawing/2014/main" id="{FF1A2B24-8914-8741-9693-EE19B95CF625}"/>
              </a:ext>
            </a:extLst>
          </p:cNvPr>
          <p:cNvPicPr>
            <a:picLocks noChangeAspect="1"/>
          </p:cNvPicPr>
          <p:nvPr/>
        </p:nvPicPr>
        <p:blipFill>
          <a:blip r:embed="rId3"/>
          <a:stretch>
            <a:fillRect/>
          </a:stretch>
        </p:blipFill>
        <p:spPr>
          <a:xfrm>
            <a:off x="1195137" y="3561145"/>
            <a:ext cx="7035517" cy="2172110"/>
          </a:xfrm>
          <a:prstGeom prst="rect">
            <a:avLst/>
          </a:prstGeom>
        </p:spPr>
      </p:pic>
    </p:spTree>
    <p:extLst>
      <p:ext uri="{BB962C8B-B14F-4D97-AF65-F5344CB8AC3E}">
        <p14:creationId xmlns:p14="http://schemas.microsoft.com/office/powerpoint/2010/main" val="30307544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内容</a:t>
            </a:r>
          </a:p>
        </p:txBody>
      </p:sp>
      <p:sp>
        <p:nvSpPr>
          <p:cNvPr id="3" name="内容占位符 2"/>
          <p:cNvSpPr>
            <a:spLocks noGrp="1"/>
          </p:cNvSpPr>
          <p:nvPr>
            <p:ph idx="1"/>
          </p:nvPr>
        </p:nvSpPr>
        <p:spPr>
          <a:xfrm>
            <a:off x="179512" y="1052736"/>
            <a:ext cx="8507288" cy="5062300"/>
          </a:xfrm>
        </p:spPr>
        <p:txBody>
          <a:bodyPr/>
          <a:lstStyle/>
          <a:p>
            <a:pPr marL="363538" lvl="1" indent="-363538">
              <a:buFont typeface="Wingdings" pitchFamily="2" charset="2"/>
              <a:buChar char="l"/>
            </a:pPr>
            <a:r>
              <a:rPr lang="zh-CN" altLang="en-US" sz="3200" dirty="0">
                <a:latin typeface="+mn-lt"/>
                <a:cs typeface="+mn-cs"/>
              </a:rPr>
              <a:t>自主团队</a:t>
            </a:r>
            <a:endParaRPr lang="en-US" altLang="zh-CN" sz="3200" dirty="0">
              <a:latin typeface="+mn-lt"/>
              <a:cs typeface="+mn-cs"/>
            </a:endParaRPr>
          </a:p>
          <a:p>
            <a:pPr marL="363538" lvl="1" indent="-363538">
              <a:buFont typeface="Wingdings" pitchFamily="2" charset="2"/>
              <a:buChar char="l"/>
            </a:pPr>
            <a:r>
              <a:rPr lang="en-US" altLang="zh-CN" sz="3200" dirty="0">
                <a:latin typeface="+mn-lt"/>
                <a:cs typeface="+mn-cs"/>
              </a:rPr>
              <a:t>TSP</a:t>
            </a:r>
            <a:r>
              <a:rPr lang="zh-CN" altLang="en-US" sz="3200" dirty="0">
                <a:latin typeface="+mn-lt"/>
                <a:cs typeface="+mn-cs"/>
              </a:rPr>
              <a:t>对自主团队的实现</a:t>
            </a:r>
            <a:endParaRPr lang="en-US" altLang="zh-CN" sz="3200" dirty="0">
              <a:latin typeface="+mn-lt"/>
              <a:cs typeface="+mn-cs"/>
            </a:endParaRPr>
          </a:p>
          <a:p>
            <a:pPr marL="363538" lvl="1" indent="-363538">
              <a:buFont typeface="Wingdings" pitchFamily="2" charset="2"/>
              <a:buChar char="l"/>
            </a:pPr>
            <a:r>
              <a:rPr lang="en-US" altLang="zh-CN" sz="3200" dirty="0">
                <a:latin typeface="+mn-lt"/>
                <a:cs typeface="+mn-cs"/>
              </a:rPr>
              <a:t>SCRUM</a:t>
            </a:r>
            <a:r>
              <a:rPr lang="zh-CN" altLang="en-US" sz="3200" dirty="0">
                <a:latin typeface="+mn-lt"/>
                <a:cs typeface="+mn-cs"/>
              </a:rPr>
              <a:t>中的角色</a:t>
            </a:r>
            <a:endParaRPr lang="en-US" altLang="zh-CN" sz="3200" dirty="0">
              <a:latin typeface="+mn-lt"/>
              <a:cs typeface="+mn-cs"/>
            </a:endParaRPr>
          </a:p>
        </p:txBody>
      </p:sp>
    </p:spTree>
    <p:extLst>
      <p:ext uri="{BB962C8B-B14F-4D97-AF65-F5344CB8AC3E}">
        <p14:creationId xmlns:p14="http://schemas.microsoft.com/office/powerpoint/2010/main" val="16252520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076CA5-56BB-2540-B3E1-7BAB5B65A214}"/>
              </a:ext>
            </a:extLst>
          </p:cNvPr>
          <p:cNvSpPr>
            <a:spLocks noGrp="1"/>
          </p:cNvSpPr>
          <p:nvPr>
            <p:ph type="title"/>
          </p:nvPr>
        </p:nvSpPr>
        <p:spPr/>
        <p:txBody>
          <a:bodyPr/>
          <a:lstStyle/>
          <a:p>
            <a:r>
              <a:rPr kumimoji="1" lang="zh-CN" altLang="en-US" dirty="0"/>
              <a:t>提升成功把握的两种方式</a:t>
            </a:r>
          </a:p>
        </p:txBody>
      </p:sp>
      <p:sp>
        <p:nvSpPr>
          <p:cNvPr id="3" name="内容占位符 2">
            <a:extLst>
              <a:ext uri="{FF2B5EF4-FFF2-40B4-BE49-F238E27FC236}">
                <a16:creationId xmlns:a16="http://schemas.microsoft.com/office/drawing/2014/main" id="{B8BC4E0B-2614-DF45-98A7-2100457F7009}"/>
              </a:ext>
            </a:extLst>
          </p:cNvPr>
          <p:cNvSpPr>
            <a:spLocks noGrp="1"/>
          </p:cNvSpPr>
          <p:nvPr>
            <p:ph idx="1"/>
          </p:nvPr>
        </p:nvSpPr>
        <p:spPr>
          <a:xfrm>
            <a:off x="457200" y="1052737"/>
            <a:ext cx="3322712" cy="5348064"/>
          </a:xfrm>
        </p:spPr>
        <p:txBody>
          <a:bodyPr/>
          <a:lstStyle/>
          <a:p>
            <a:r>
              <a:rPr kumimoji="1" lang="zh-CN" altLang="en-US" dirty="0"/>
              <a:t>“现实扭曲立场”</a:t>
            </a:r>
            <a:endParaRPr kumimoji="1" lang="en-US" altLang="zh-CN" dirty="0"/>
          </a:p>
          <a:p>
            <a:endParaRPr kumimoji="1" lang="en-US" altLang="zh-CN" dirty="0"/>
          </a:p>
          <a:p>
            <a:endParaRPr kumimoji="1" lang="en-US" altLang="zh-CN" dirty="0"/>
          </a:p>
          <a:p>
            <a:endParaRPr kumimoji="1" lang="en-US" altLang="zh-CN" dirty="0"/>
          </a:p>
          <a:p>
            <a:endParaRPr kumimoji="1" lang="en-US" altLang="zh-CN" dirty="0"/>
          </a:p>
          <a:p>
            <a:r>
              <a:rPr kumimoji="1" lang="zh-CN" altLang="en-US" dirty="0"/>
              <a:t>数据！</a:t>
            </a:r>
          </a:p>
        </p:txBody>
      </p:sp>
      <p:pic>
        <p:nvPicPr>
          <p:cNvPr id="4" name="图片 3">
            <a:extLst>
              <a:ext uri="{FF2B5EF4-FFF2-40B4-BE49-F238E27FC236}">
                <a16:creationId xmlns:a16="http://schemas.microsoft.com/office/drawing/2014/main" id="{A98297E0-8ECA-704D-ABF2-F15DFF42969C}"/>
              </a:ext>
            </a:extLst>
          </p:cNvPr>
          <p:cNvPicPr>
            <a:picLocks noChangeAspect="1"/>
          </p:cNvPicPr>
          <p:nvPr/>
        </p:nvPicPr>
        <p:blipFill>
          <a:blip r:embed="rId2"/>
          <a:stretch>
            <a:fillRect/>
          </a:stretch>
        </p:blipFill>
        <p:spPr>
          <a:xfrm>
            <a:off x="5364088" y="1104114"/>
            <a:ext cx="3322712" cy="4649771"/>
          </a:xfrm>
          <a:prstGeom prst="rect">
            <a:avLst/>
          </a:prstGeom>
        </p:spPr>
      </p:pic>
    </p:spTree>
    <p:extLst>
      <p:ext uri="{BB962C8B-B14F-4D97-AF65-F5344CB8AC3E}">
        <p14:creationId xmlns:p14="http://schemas.microsoft.com/office/powerpoint/2010/main" val="29147519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自主团队</a:t>
            </a:r>
          </a:p>
        </p:txBody>
      </p:sp>
      <p:sp>
        <p:nvSpPr>
          <p:cNvPr id="3" name="内容占位符 2"/>
          <p:cNvSpPr>
            <a:spLocks noGrp="1"/>
          </p:cNvSpPr>
          <p:nvPr>
            <p:ph idx="1"/>
          </p:nvPr>
        </p:nvSpPr>
        <p:spPr/>
        <p:txBody>
          <a:bodyPr/>
          <a:lstStyle/>
          <a:p>
            <a:r>
              <a:rPr lang="zh-CN" altLang="en-US" dirty="0"/>
              <a:t>团队的定义</a:t>
            </a:r>
            <a:endParaRPr lang="en-US" altLang="zh-CN" dirty="0"/>
          </a:p>
          <a:p>
            <a:r>
              <a:rPr lang="zh-CN" altLang="zh-CN" dirty="0"/>
              <a:t>自主团队具备如下的特点：</a:t>
            </a:r>
          </a:p>
          <a:p>
            <a:pPr lvl="1"/>
            <a:r>
              <a:rPr lang="zh-CN" altLang="zh-CN" dirty="0"/>
              <a:t>自行定义项目的目标</a:t>
            </a:r>
          </a:p>
          <a:p>
            <a:pPr lvl="1"/>
            <a:r>
              <a:rPr lang="zh-CN" altLang="zh-CN" dirty="0"/>
              <a:t>自行决定团队组成形式以及成员的角色</a:t>
            </a:r>
          </a:p>
          <a:p>
            <a:pPr lvl="1"/>
            <a:r>
              <a:rPr lang="zh-CN" altLang="zh-CN" dirty="0"/>
              <a:t>自行决定项目的开发策略</a:t>
            </a:r>
          </a:p>
          <a:p>
            <a:pPr lvl="1"/>
            <a:r>
              <a:rPr lang="zh-CN" altLang="zh-CN" dirty="0"/>
              <a:t>自行定义项目的开发过程</a:t>
            </a:r>
          </a:p>
          <a:p>
            <a:pPr lvl="1"/>
            <a:r>
              <a:rPr lang="zh-CN" altLang="zh-CN" dirty="0"/>
              <a:t>自行制定项目的开发计划</a:t>
            </a:r>
          </a:p>
          <a:p>
            <a:pPr lvl="1"/>
            <a:r>
              <a:rPr lang="zh-CN" altLang="zh-CN" dirty="0"/>
              <a:t>自行度量、管理和控制项目工作</a:t>
            </a:r>
          </a:p>
          <a:p>
            <a:endParaRPr lang="zh-CN" altLang="en-US" dirty="0"/>
          </a:p>
        </p:txBody>
      </p:sp>
    </p:spTree>
    <p:extLst>
      <p:ext uri="{BB962C8B-B14F-4D97-AF65-F5344CB8AC3E}">
        <p14:creationId xmlns:p14="http://schemas.microsoft.com/office/powerpoint/2010/main" val="25371576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自主团队的外部环境</a:t>
            </a:r>
            <a:r>
              <a:rPr lang="en-US" altLang="zh-CN" dirty="0"/>
              <a:t>(1)</a:t>
            </a:r>
            <a:endParaRPr lang="zh-CN" altLang="en-US" dirty="0"/>
          </a:p>
        </p:txBody>
      </p:sp>
      <p:sp>
        <p:nvSpPr>
          <p:cNvPr id="3" name="内容占位符 2"/>
          <p:cNvSpPr>
            <a:spLocks noGrp="1"/>
          </p:cNvSpPr>
          <p:nvPr>
            <p:ph idx="1"/>
          </p:nvPr>
        </p:nvSpPr>
        <p:spPr>
          <a:xfrm>
            <a:off x="179512" y="1268760"/>
            <a:ext cx="8870230" cy="4896544"/>
          </a:xfrm>
        </p:spPr>
        <p:txBody>
          <a:bodyPr/>
          <a:lstStyle/>
          <a:p>
            <a:r>
              <a:rPr lang="zh-CN" altLang="zh-CN" sz="2800" dirty="0"/>
              <a:t>项目启动阶段获得管理层的支持</a:t>
            </a:r>
            <a:endParaRPr lang="en-US" altLang="zh-CN" sz="2800" dirty="0"/>
          </a:p>
          <a:p>
            <a:pPr lvl="1"/>
            <a:r>
              <a:rPr lang="zh-CN" altLang="zh-CN" sz="2400" dirty="0"/>
              <a:t>项目小组应当体现出已经尽最大的可能在满足管理层的需求的工作态度。</a:t>
            </a:r>
          </a:p>
          <a:p>
            <a:pPr lvl="1"/>
            <a:r>
              <a:rPr lang="zh-CN" altLang="zh-CN" sz="2400" dirty="0"/>
              <a:t>项目小组应当在计划中体现定期需要向管理层报告的内容。</a:t>
            </a:r>
          </a:p>
          <a:p>
            <a:pPr lvl="1"/>
            <a:r>
              <a:rPr lang="zh-CN" altLang="zh-CN" sz="2400" dirty="0"/>
              <a:t>项目小组应当向管理层证明他们所制定的工作计划是合理的。</a:t>
            </a:r>
          </a:p>
          <a:p>
            <a:pPr lvl="1"/>
            <a:r>
              <a:rPr lang="zh-CN" altLang="zh-CN" sz="2400" dirty="0"/>
              <a:t>项目小组应当在计划中体现为了追求高质量而开展的工作。</a:t>
            </a:r>
          </a:p>
          <a:p>
            <a:pPr lvl="1"/>
            <a:r>
              <a:rPr lang="zh-CN" altLang="zh-CN" sz="2400" dirty="0"/>
              <a:t>项目小组应当在工作计划中允许必要的项目变更。</a:t>
            </a:r>
          </a:p>
          <a:p>
            <a:pPr lvl="1"/>
            <a:r>
              <a:rPr lang="zh-CN" altLang="zh-CN" sz="2400" dirty="0"/>
              <a:t>项目小组应当向管理层寻求必要的帮助。</a:t>
            </a:r>
          </a:p>
        </p:txBody>
      </p:sp>
    </p:spTree>
    <p:extLst>
      <p:ext uri="{BB962C8B-B14F-4D97-AF65-F5344CB8AC3E}">
        <p14:creationId xmlns:p14="http://schemas.microsoft.com/office/powerpoint/2010/main" val="25371576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自主团队的外部环境</a:t>
            </a:r>
            <a:r>
              <a:rPr lang="en-US" altLang="zh-CN" dirty="0"/>
              <a:t>(2)</a:t>
            </a:r>
            <a:endParaRPr lang="zh-CN" altLang="en-US" dirty="0"/>
          </a:p>
        </p:txBody>
      </p:sp>
      <p:sp>
        <p:nvSpPr>
          <p:cNvPr id="3" name="内容占位符 2"/>
          <p:cNvSpPr>
            <a:spLocks noGrp="1"/>
          </p:cNvSpPr>
          <p:nvPr>
            <p:ph idx="1"/>
          </p:nvPr>
        </p:nvSpPr>
        <p:spPr>
          <a:xfrm>
            <a:off x="179512" y="1124744"/>
            <a:ext cx="8784976" cy="5161756"/>
          </a:xfrm>
        </p:spPr>
        <p:txBody>
          <a:bodyPr/>
          <a:lstStyle/>
          <a:p>
            <a:r>
              <a:rPr lang="zh-CN" altLang="zh-CN" dirty="0"/>
              <a:t>在项目进展过程中获得管理层的支持</a:t>
            </a:r>
            <a:endParaRPr lang="en-US" altLang="zh-CN" dirty="0"/>
          </a:p>
          <a:p>
            <a:pPr lvl="1"/>
            <a:r>
              <a:rPr lang="zh-CN" altLang="zh-CN" dirty="0"/>
              <a:t>项目小组应当严格遵循定义好的开发过程开展项目开发工作。</a:t>
            </a:r>
          </a:p>
          <a:p>
            <a:pPr lvl="1"/>
            <a:r>
              <a:rPr lang="zh-CN" altLang="zh-CN" dirty="0"/>
              <a:t>项目小组应当维护和更新项目成员的个人计划和团队计划。</a:t>
            </a:r>
          </a:p>
          <a:p>
            <a:pPr lvl="1"/>
            <a:r>
              <a:rPr lang="zh-CN" altLang="zh-CN" dirty="0"/>
              <a:t>项目小组应当对产品质量进行管理。</a:t>
            </a:r>
          </a:p>
          <a:p>
            <a:pPr lvl="1"/>
            <a:r>
              <a:rPr lang="zh-CN" altLang="zh-CN" dirty="0"/>
              <a:t>项目小组应当跟踪项目进展，并定期向管理层报告。</a:t>
            </a:r>
            <a:endParaRPr lang="en-US" altLang="zh-CN" dirty="0"/>
          </a:p>
          <a:p>
            <a:pPr lvl="1"/>
            <a:r>
              <a:rPr lang="zh-CN" altLang="zh-CN" dirty="0"/>
              <a:t>项目小组应当持续地向管理层展现优异的项目表现。</a:t>
            </a:r>
            <a:endParaRPr lang="zh-CN" altLang="en-US" dirty="0"/>
          </a:p>
        </p:txBody>
      </p:sp>
    </p:spTree>
    <p:extLst>
      <p:ext uri="{BB962C8B-B14F-4D97-AF65-F5344CB8AC3E}">
        <p14:creationId xmlns:p14="http://schemas.microsoft.com/office/powerpoint/2010/main" val="25371576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TSP</a:t>
            </a:r>
            <a:r>
              <a:rPr lang="zh-CN" altLang="zh-CN" dirty="0"/>
              <a:t>对自主团队的支持</a:t>
            </a:r>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1016856145"/>
              </p:ext>
            </p:extLst>
          </p:nvPr>
        </p:nvGraphicFramePr>
        <p:xfrm>
          <a:off x="1043608" y="1052736"/>
          <a:ext cx="6696744" cy="5615223"/>
        </p:xfrm>
        <a:graphic>
          <a:graphicData uri="http://schemas.openxmlformats.org/presentationml/2006/ole">
            <mc:AlternateContent xmlns:mc="http://schemas.openxmlformats.org/markup-compatibility/2006">
              <mc:Choice xmlns:v="urn:schemas-microsoft-com:vml" Requires="v">
                <p:oleObj spid="_x0000_s15391" r:id="rId3" imgW="9500760" imgH="7978680" progId="">
                  <p:embed/>
                </p:oleObj>
              </mc:Choice>
              <mc:Fallback>
                <p:oleObj r:id="rId3" imgW="9500760" imgH="7978680" progId="">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3608" y="1052736"/>
                        <a:ext cx="6696744" cy="5615223"/>
                      </a:xfrm>
                      <a:prstGeom prst="rect">
                        <a:avLst/>
                      </a:prstGeom>
                      <a:solidFill>
                        <a:schemeClr val="bg1"/>
                      </a:solidFill>
                    </p:spPr>
                  </p:pic>
                </p:oleObj>
              </mc:Fallback>
            </mc:AlternateContent>
          </a:graphicData>
        </a:graphic>
      </p:graphicFrame>
    </p:spTree>
    <p:extLst>
      <p:ext uri="{BB962C8B-B14F-4D97-AF65-F5344CB8AC3E}">
        <p14:creationId xmlns:p14="http://schemas.microsoft.com/office/powerpoint/2010/main" val="25371576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TSP Launch</a:t>
            </a:r>
            <a:endParaRPr lang="zh-CN" alt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4254986593"/>
              </p:ext>
            </p:extLst>
          </p:nvPr>
        </p:nvGraphicFramePr>
        <p:xfrm>
          <a:off x="251520" y="1556792"/>
          <a:ext cx="8748426" cy="4176464"/>
        </p:xfrm>
        <a:graphic>
          <a:graphicData uri="http://schemas.openxmlformats.org/presentationml/2006/ole">
            <mc:AlternateContent xmlns:mc="http://schemas.openxmlformats.org/markup-compatibility/2006">
              <mc:Choice xmlns:v="urn:schemas-microsoft-com:vml" Requires="v">
                <p:oleObj spid="_x0000_s16415" r:id="rId3" imgW="5722650" imgH="2725408" progId="Visio.Drawing.11">
                  <p:embed/>
                </p:oleObj>
              </mc:Choice>
              <mc:Fallback>
                <p:oleObj r:id="rId3" imgW="5722650" imgH="2725408"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520" y="1556792"/>
                        <a:ext cx="8748426" cy="4176464"/>
                      </a:xfrm>
                      <a:prstGeom prst="rect">
                        <a:avLst/>
                      </a:prstGeom>
                      <a:solidFill>
                        <a:schemeClr val="bg1"/>
                      </a:solidFill>
                    </p:spPr>
                  </p:pic>
                </p:oleObj>
              </mc:Fallback>
            </mc:AlternateContent>
          </a:graphicData>
        </a:graphic>
      </p:graphicFrame>
    </p:spTree>
    <p:extLst>
      <p:ext uri="{BB962C8B-B14F-4D97-AF65-F5344CB8AC3E}">
        <p14:creationId xmlns:p14="http://schemas.microsoft.com/office/powerpoint/2010/main" val="25371576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承诺文化的建立与团队激励</a:t>
            </a:r>
            <a:endParaRPr lang="zh-CN" altLang="en-US" dirty="0"/>
          </a:p>
        </p:txBody>
      </p:sp>
      <p:sp>
        <p:nvSpPr>
          <p:cNvPr id="3" name="内容占位符 2"/>
          <p:cNvSpPr>
            <a:spLocks noGrp="1"/>
          </p:cNvSpPr>
          <p:nvPr>
            <p:ph idx="1"/>
          </p:nvPr>
        </p:nvSpPr>
        <p:spPr>
          <a:xfrm>
            <a:off x="251520" y="980728"/>
            <a:ext cx="8640960" cy="5688632"/>
          </a:xfrm>
        </p:spPr>
        <p:txBody>
          <a:bodyPr/>
          <a:lstStyle/>
          <a:p>
            <a:r>
              <a:rPr lang="zh-CN" altLang="zh-CN" dirty="0"/>
              <a:t>通常用以激励团队成员的方式有三种：“威逼”、“利诱”以及鼓励承诺</a:t>
            </a:r>
            <a:endParaRPr lang="en-US" altLang="zh-CN" dirty="0"/>
          </a:p>
          <a:p>
            <a:r>
              <a:rPr lang="zh-CN" altLang="zh-CN" dirty="0"/>
              <a:t>按照马斯洛关于人的需求层次的理论，人的需求大致分成五个不同的层次。</a:t>
            </a:r>
            <a:endParaRPr lang="en-US" altLang="zh-CN" dirty="0"/>
          </a:p>
          <a:p>
            <a:pPr lvl="1"/>
            <a:r>
              <a:rPr lang="zh-CN" altLang="zh-CN" dirty="0"/>
              <a:t>第一层：生理需求</a:t>
            </a:r>
          </a:p>
          <a:p>
            <a:pPr lvl="1"/>
            <a:r>
              <a:rPr lang="zh-CN" altLang="zh-CN" dirty="0"/>
              <a:t>第二次：安全感</a:t>
            </a:r>
          </a:p>
          <a:p>
            <a:pPr lvl="1"/>
            <a:r>
              <a:rPr lang="zh-CN" altLang="zh-CN" dirty="0"/>
              <a:t>第三层：爱和归属感</a:t>
            </a:r>
          </a:p>
          <a:p>
            <a:pPr lvl="1"/>
            <a:r>
              <a:rPr lang="zh-CN" altLang="zh-CN" dirty="0"/>
              <a:t>第四层：获得尊敬</a:t>
            </a:r>
          </a:p>
          <a:p>
            <a:pPr lvl="1"/>
            <a:r>
              <a:rPr lang="zh-CN" altLang="zh-CN" dirty="0"/>
              <a:t>第五层：自我实现</a:t>
            </a:r>
          </a:p>
          <a:p>
            <a:endParaRPr lang="zh-CN" altLang="en-US" dirty="0"/>
          </a:p>
        </p:txBody>
      </p:sp>
    </p:spTree>
    <p:extLst>
      <p:ext uri="{BB962C8B-B14F-4D97-AF65-F5344CB8AC3E}">
        <p14:creationId xmlns:p14="http://schemas.microsoft.com/office/powerpoint/2010/main" val="25371576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典型</a:t>
            </a:r>
            <a:r>
              <a:rPr lang="en-US" altLang="zh-CN" dirty="0"/>
              <a:t>TSP</a:t>
            </a:r>
            <a:r>
              <a:rPr lang="zh-CN" altLang="zh-CN" dirty="0"/>
              <a:t>角色</a:t>
            </a:r>
            <a:endParaRPr lang="zh-CN" altLang="en-US" dirty="0"/>
          </a:p>
        </p:txBody>
      </p:sp>
      <p:sp>
        <p:nvSpPr>
          <p:cNvPr id="3" name="内容占位符 2"/>
          <p:cNvSpPr>
            <a:spLocks noGrp="1"/>
          </p:cNvSpPr>
          <p:nvPr>
            <p:ph idx="1"/>
          </p:nvPr>
        </p:nvSpPr>
        <p:spPr>
          <a:xfrm>
            <a:off x="179512" y="1052736"/>
            <a:ext cx="8712968" cy="5233764"/>
          </a:xfrm>
        </p:spPr>
        <p:txBody>
          <a:bodyPr/>
          <a:lstStyle/>
          <a:p>
            <a:pPr lvl="0"/>
            <a:r>
              <a:rPr lang="zh-CN" altLang="en-US" dirty="0"/>
              <a:t>项目组长</a:t>
            </a:r>
            <a:endParaRPr lang="en-US" altLang="zh-CN" dirty="0"/>
          </a:p>
          <a:p>
            <a:pPr lvl="0"/>
            <a:r>
              <a:rPr lang="zh-CN" altLang="en-US" dirty="0"/>
              <a:t>计划经理</a:t>
            </a:r>
            <a:endParaRPr lang="en-US" altLang="zh-CN" dirty="0"/>
          </a:p>
          <a:p>
            <a:pPr lvl="0"/>
            <a:r>
              <a:rPr lang="zh-CN" altLang="en-US" dirty="0"/>
              <a:t>开发经理</a:t>
            </a:r>
            <a:endParaRPr lang="en-US" altLang="zh-CN" dirty="0"/>
          </a:p>
          <a:p>
            <a:pPr lvl="0"/>
            <a:r>
              <a:rPr lang="zh-CN" altLang="en-US" dirty="0"/>
              <a:t>质量经理</a:t>
            </a:r>
            <a:endParaRPr lang="en-US" altLang="zh-CN" dirty="0"/>
          </a:p>
          <a:p>
            <a:pPr lvl="0"/>
            <a:r>
              <a:rPr lang="zh-CN" altLang="en-US" dirty="0"/>
              <a:t>过程经理</a:t>
            </a:r>
            <a:endParaRPr lang="en-US" altLang="zh-CN" dirty="0"/>
          </a:p>
          <a:p>
            <a:pPr lvl="0"/>
            <a:r>
              <a:rPr lang="zh-CN" altLang="en-US" dirty="0"/>
              <a:t>支持经理</a:t>
            </a:r>
            <a:endParaRPr lang="en-US" altLang="zh-CN" dirty="0"/>
          </a:p>
          <a:p>
            <a:pPr lvl="0"/>
            <a:r>
              <a:rPr lang="zh-CN" altLang="en-US" dirty="0"/>
              <a:t>开发人员</a:t>
            </a:r>
          </a:p>
        </p:txBody>
      </p:sp>
    </p:spTree>
    <p:extLst>
      <p:ext uri="{BB962C8B-B14F-4D97-AF65-F5344CB8AC3E}">
        <p14:creationId xmlns:p14="http://schemas.microsoft.com/office/powerpoint/2010/main" val="35135407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领导者与经理的区别</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2794534510"/>
              </p:ext>
            </p:extLst>
          </p:nvPr>
        </p:nvGraphicFramePr>
        <p:xfrm>
          <a:off x="1187624" y="1988841"/>
          <a:ext cx="7416824" cy="3744414"/>
        </p:xfrm>
        <a:graphic>
          <a:graphicData uri="http://schemas.openxmlformats.org/drawingml/2006/table">
            <a:tbl>
              <a:tblPr firstRow="1" firstCol="1" bandRow="1">
                <a:tableStyleId>{3C2FFA5D-87B4-456A-9821-1D502468CF0F}</a:tableStyleId>
              </a:tblPr>
              <a:tblGrid>
                <a:gridCol w="3708412">
                  <a:extLst>
                    <a:ext uri="{9D8B030D-6E8A-4147-A177-3AD203B41FA5}">
                      <a16:colId xmlns:a16="http://schemas.microsoft.com/office/drawing/2014/main" val="20000"/>
                    </a:ext>
                  </a:extLst>
                </a:gridCol>
                <a:gridCol w="3708412">
                  <a:extLst>
                    <a:ext uri="{9D8B030D-6E8A-4147-A177-3AD203B41FA5}">
                      <a16:colId xmlns:a16="http://schemas.microsoft.com/office/drawing/2014/main" val="20001"/>
                    </a:ext>
                  </a:extLst>
                </a:gridCol>
              </a:tblGrid>
              <a:tr h="476406">
                <a:tc>
                  <a:txBody>
                    <a:bodyPr/>
                    <a:lstStyle/>
                    <a:p>
                      <a:pPr indent="266700" algn="just">
                        <a:spcAft>
                          <a:spcPts val="0"/>
                        </a:spcAft>
                      </a:pPr>
                      <a:r>
                        <a:rPr lang="zh-CN" sz="2400" kern="100" dirty="0">
                          <a:effectLst/>
                        </a:rPr>
                        <a:t>角色经理</a:t>
                      </a:r>
                      <a:endParaRPr lang="zh-CN" sz="2400" kern="100" dirty="0">
                        <a:effectLst/>
                        <a:latin typeface="Calibri"/>
                        <a:ea typeface="宋体"/>
                        <a:cs typeface="Times New Roman"/>
                      </a:endParaRPr>
                    </a:p>
                  </a:txBody>
                  <a:tcPr marL="68580" marR="68580" marT="0" marB="0"/>
                </a:tc>
                <a:tc>
                  <a:txBody>
                    <a:bodyPr/>
                    <a:lstStyle/>
                    <a:p>
                      <a:pPr indent="266700" algn="just">
                        <a:spcAft>
                          <a:spcPts val="0"/>
                        </a:spcAft>
                      </a:pPr>
                      <a:r>
                        <a:rPr lang="zh-CN" sz="2400" kern="100" dirty="0">
                          <a:effectLst/>
                        </a:rPr>
                        <a:t>团队领导者</a:t>
                      </a:r>
                      <a:endParaRPr lang="zh-CN" sz="2400" kern="100" dirty="0">
                        <a:effectLst/>
                        <a:latin typeface="Calibri"/>
                        <a:ea typeface="宋体"/>
                        <a:cs typeface="Times New Roman"/>
                      </a:endParaRPr>
                    </a:p>
                  </a:txBody>
                  <a:tcPr marL="68580" marR="68580" marT="0" marB="0"/>
                </a:tc>
                <a:extLst>
                  <a:ext uri="{0D108BD9-81ED-4DB2-BD59-A6C34878D82A}">
                    <a16:rowId xmlns:a16="http://schemas.microsoft.com/office/drawing/2014/main" val="10000"/>
                  </a:ext>
                </a:extLst>
              </a:tr>
              <a:tr h="454128">
                <a:tc>
                  <a:txBody>
                    <a:bodyPr/>
                    <a:lstStyle/>
                    <a:p>
                      <a:pPr indent="266700" algn="just">
                        <a:spcAft>
                          <a:spcPts val="0"/>
                        </a:spcAft>
                      </a:pPr>
                      <a:r>
                        <a:rPr lang="zh-CN" sz="2000" kern="100">
                          <a:effectLst/>
                        </a:rPr>
                        <a:t>告知</a:t>
                      </a:r>
                      <a:endParaRPr lang="zh-CN" sz="2000" kern="100">
                        <a:effectLst/>
                        <a:latin typeface="Calibri"/>
                        <a:ea typeface="宋体"/>
                        <a:cs typeface="Times New Roman"/>
                      </a:endParaRPr>
                    </a:p>
                  </a:txBody>
                  <a:tcPr marL="68580" marR="68580" marT="0" marB="0"/>
                </a:tc>
                <a:tc>
                  <a:txBody>
                    <a:bodyPr/>
                    <a:lstStyle/>
                    <a:p>
                      <a:pPr indent="266700" algn="just">
                        <a:spcAft>
                          <a:spcPts val="0"/>
                        </a:spcAft>
                      </a:pPr>
                      <a:r>
                        <a:rPr lang="zh-CN" sz="2000" kern="100">
                          <a:effectLst/>
                        </a:rPr>
                        <a:t>倾听</a:t>
                      </a:r>
                      <a:endParaRPr lang="zh-CN" sz="2000" kern="100">
                        <a:effectLst/>
                        <a:latin typeface="Calibri"/>
                        <a:ea typeface="宋体"/>
                        <a:cs typeface="Times New Roman"/>
                      </a:endParaRPr>
                    </a:p>
                  </a:txBody>
                  <a:tcPr marL="68580" marR="68580" marT="0" marB="0"/>
                </a:tc>
                <a:extLst>
                  <a:ext uri="{0D108BD9-81ED-4DB2-BD59-A6C34878D82A}">
                    <a16:rowId xmlns:a16="http://schemas.microsoft.com/office/drawing/2014/main" val="10001"/>
                  </a:ext>
                </a:extLst>
              </a:tr>
              <a:tr h="476406">
                <a:tc>
                  <a:txBody>
                    <a:bodyPr/>
                    <a:lstStyle/>
                    <a:p>
                      <a:pPr indent="266700" algn="just">
                        <a:spcAft>
                          <a:spcPts val="0"/>
                        </a:spcAft>
                      </a:pPr>
                      <a:r>
                        <a:rPr lang="zh-CN" sz="2000" kern="100">
                          <a:effectLst/>
                        </a:rPr>
                        <a:t>指导</a:t>
                      </a:r>
                      <a:endParaRPr lang="zh-CN" sz="2000" kern="100">
                        <a:effectLst/>
                        <a:latin typeface="Calibri"/>
                        <a:ea typeface="宋体"/>
                        <a:cs typeface="Times New Roman"/>
                      </a:endParaRPr>
                    </a:p>
                  </a:txBody>
                  <a:tcPr marL="68580" marR="68580" marT="0" marB="0"/>
                </a:tc>
                <a:tc>
                  <a:txBody>
                    <a:bodyPr/>
                    <a:lstStyle/>
                    <a:p>
                      <a:pPr indent="266700" algn="just">
                        <a:spcAft>
                          <a:spcPts val="0"/>
                        </a:spcAft>
                      </a:pPr>
                      <a:r>
                        <a:rPr lang="zh-CN" sz="2000" kern="100" dirty="0">
                          <a:effectLst/>
                        </a:rPr>
                        <a:t>询问</a:t>
                      </a:r>
                      <a:endParaRPr lang="zh-CN" sz="2000" kern="100" dirty="0">
                        <a:effectLst/>
                        <a:latin typeface="Calibri"/>
                        <a:ea typeface="宋体"/>
                        <a:cs typeface="Times New Roman"/>
                      </a:endParaRPr>
                    </a:p>
                  </a:txBody>
                  <a:tcPr marL="68580" marR="68580" marT="0" marB="0"/>
                </a:tc>
                <a:extLst>
                  <a:ext uri="{0D108BD9-81ED-4DB2-BD59-A6C34878D82A}">
                    <a16:rowId xmlns:a16="http://schemas.microsoft.com/office/drawing/2014/main" val="10002"/>
                  </a:ext>
                </a:extLst>
              </a:tr>
              <a:tr h="454128">
                <a:tc>
                  <a:txBody>
                    <a:bodyPr/>
                    <a:lstStyle/>
                    <a:p>
                      <a:pPr indent="266700" algn="just">
                        <a:spcAft>
                          <a:spcPts val="0"/>
                        </a:spcAft>
                      </a:pPr>
                      <a:r>
                        <a:rPr lang="zh-CN" sz="2000" kern="100">
                          <a:effectLst/>
                        </a:rPr>
                        <a:t>说服</a:t>
                      </a:r>
                      <a:endParaRPr lang="zh-CN" sz="2000" kern="100">
                        <a:effectLst/>
                        <a:latin typeface="Calibri"/>
                        <a:ea typeface="宋体"/>
                        <a:cs typeface="Times New Roman"/>
                      </a:endParaRPr>
                    </a:p>
                  </a:txBody>
                  <a:tcPr marL="68580" marR="68580" marT="0" marB="0"/>
                </a:tc>
                <a:tc>
                  <a:txBody>
                    <a:bodyPr/>
                    <a:lstStyle/>
                    <a:p>
                      <a:pPr indent="266700" algn="just">
                        <a:spcAft>
                          <a:spcPts val="0"/>
                        </a:spcAft>
                      </a:pPr>
                      <a:r>
                        <a:rPr lang="zh-CN" sz="2000" kern="100">
                          <a:effectLst/>
                        </a:rPr>
                        <a:t>激励</a:t>
                      </a:r>
                      <a:r>
                        <a:rPr lang="en-US" sz="2000" kern="100">
                          <a:effectLst/>
                        </a:rPr>
                        <a:t>/</a:t>
                      </a:r>
                      <a:r>
                        <a:rPr lang="zh-CN" sz="2000" kern="100">
                          <a:effectLst/>
                        </a:rPr>
                        <a:t>挑战</a:t>
                      </a:r>
                      <a:endParaRPr lang="zh-CN" sz="2000" kern="100">
                        <a:effectLst/>
                        <a:latin typeface="Calibri"/>
                        <a:ea typeface="宋体"/>
                        <a:cs typeface="Times New Roman"/>
                      </a:endParaRPr>
                    </a:p>
                  </a:txBody>
                  <a:tcPr marL="68580" marR="68580" marT="0" marB="0"/>
                </a:tc>
                <a:extLst>
                  <a:ext uri="{0D108BD9-81ED-4DB2-BD59-A6C34878D82A}">
                    <a16:rowId xmlns:a16="http://schemas.microsoft.com/office/drawing/2014/main" val="10003"/>
                  </a:ext>
                </a:extLst>
              </a:tr>
              <a:tr h="476406">
                <a:tc>
                  <a:txBody>
                    <a:bodyPr/>
                    <a:lstStyle/>
                    <a:p>
                      <a:pPr indent="266700" algn="just">
                        <a:spcAft>
                          <a:spcPts val="0"/>
                        </a:spcAft>
                      </a:pPr>
                      <a:r>
                        <a:rPr lang="zh-CN" sz="2000" kern="100" dirty="0">
                          <a:effectLst/>
                        </a:rPr>
                        <a:t>决定</a:t>
                      </a:r>
                      <a:endParaRPr lang="zh-CN" sz="2000" kern="100" dirty="0">
                        <a:effectLst/>
                        <a:latin typeface="Calibri"/>
                        <a:ea typeface="宋体"/>
                        <a:cs typeface="Times New Roman"/>
                      </a:endParaRPr>
                    </a:p>
                  </a:txBody>
                  <a:tcPr marL="68580" marR="68580" marT="0" marB="0"/>
                </a:tc>
                <a:tc>
                  <a:txBody>
                    <a:bodyPr/>
                    <a:lstStyle/>
                    <a:p>
                      <a:pPr indent="266700" algn="just">
                        <a:spcAft>
                          <a:spcPts val="0"/>
                        </a:spcAft>
                      </a:pPr>
                      <a:r>
                        <a:rPr lang="zh-CN" sz="2000" kern="100" dirty="0">
                          <a:effectLst/>
                        </a:rPr>
                        <a:t>促进达成一致</a:t>
                      </a:r>
                      <a:endParaRPr lang="zh-CN" sz="2000" kern="100" dirty="0">
                        <a:effectLst/>
                        <a:latin typeface="Calibri"/>
                        <a:ea typeface="宋体"/>
                        <a:cs typeface="Times New Roman"/>
                      </a:endParaRPr>
                    </a:p>
                  </a:txBody>
                  <a:tcPr marL="68580" marR="68580" marT="0" marB="0"/>
                </a:tc>
                <a:extLst>
                  <a:ext uri="{0D108BD9-81ED-4DB2-BD59-A6C34878D82A}">
                    <a16:rowId xmlns:a16="http://schemas.microsoft.com/office/drawing/2014/main" val="10004"/>
                  </a:ext>
                </a:extLst>
              </a:tr>
              <a:tr h="454128">
                <a:tc>
                  <a:txBody>
                    <a:bodyPr/>
                    <a:lstStyle/>
                    <a:p>
                      <a:pPr indent="266700" algn="just">
                        <a:spcAft>
                          <a:spcPts val="0"/>
                        </a:spcAft>
                      </a:pPr>
                      <a:r>
                        <a:rPr lang="zh-CN" sz="2000" kern="100" dirty="0">
                          <a:effectLst/>
                        </a:rPr>
                        <a:t>控制</a:t>
                      </a:r>
                      <a:endParaRPr lang="zh-CN" sz="2000" kern="100" dirty="0">
                        <a:effectLst/>
                        <a:latin typeface="Calibri"/>
                        <a:ea typeface="宋体"/>
                        <a:cs typeface="Times New Roman"/>
                      </a:endParaRPr>
                    </a:p>
                  </a:txBody>
                  <a:tcPr marL="68580" marR="68580" marT="0" marB="0"/>
                </a:tc>
                <a:tc>
                  <a:txBody>
                    <a:bodyPr/>
                    <a:lstStyle/>
                    <a:p>
                      <a:pPr indent="266700" algn="just">
                        <a:spcAft>
                          <a:spcPts val="0"/>
                        </a:spcAft>
                      </a:pPr>
                      <a:r>
                        <a:rPr lang="zh-CN" sz="2000" kern="100">
                          <a:effectLst/>
                        </a:rPr>
                        <a:t>教练</a:t>
                      </a:r>
                      <a:endParaRPr lang="zh-CN" sz="2000" kern="100">
                        <a:effectLst/>
                        <a:latin typeface="Calibri"/>
                        <a:ea typeface="宋体"/>
                        <a:cs typeface="Times New Roman"/>
                      </a:endParaRPr>
                    </a:p>
                  </a:txBody>
                  <a:tcPr marL="68580" marR="68580" marT="0" marB="0"/>
                </a:tc>
                <a:extLst>
                  <a:ext uri="{0D108BD9-81ED-4DB2-BD59-A6C34878D82A}">
                    <a16:rowId xmlns:a16="http://schemas.microsoft.com/office/drawing/2014/main" val="10005"/>
                  </a:ext>
                </a:extLst>
              </a:tr>
              <a:tr h="476406">
                <a:tc>
                  <a:txBody>
                    <a:bodyPr/>
                    <a:lstStyle/>
                    <a:p>
                      <a:pPr indent="266700" algn="just">
                        <a:spcAft>
                          <a:spcPts val="0"/>
                        </a:spcAft>
                      </a:pPr>
                      <a:r>
                        <a:rPr lang="zh-CN" sz="2000" kern="100">
                          <a:effectLst/>
                        </a:rPr>
                        <a:t>监控</a:t>
                      </a:r>
                      <a:endParaRPr lang="zh-CN" sz="2000" kern="100">
                        <a:effectLst/>
                        <a:latin typeface="Calibri"/>
                        <a:ea typeface="宋体"/>
                        <a:cs typeface="Times New Roman"/>
                      </a:endParaRPr>
                    </a:p>
                  </a:txBody>
                  <a:tcPr marL="68580" marR="68580" marT="0" marB="0"/>
                </a:tc>
                <a:tc>
                  <a:txBody>
                    <a:bodyPr/>
                    <a:lstStyle/>
                    <a:p>
                      <a:pPr indent="266700" algn="just">
                        <a:spcAft>
                          <a:spcPts val="0"/>
                        </a:spcAft>
                      </a:pPr>
                      <a:r>
                        <a:rPr lang="zh-CN" sz="2000" kern="100">
                          <a:effectLst/>
                        </a:rPr>
                        <a:t>授权</a:t>
                      </a:r>
                      <a:endParaRPr lang="zh-CN" sz="2000" kern="100">
                        <a:effectLst/>
                        <a:latin typeface="Calibri"/>
                        <a:ea typeface="宋体"/>
                        <a:cs typeface="Times New Roman"/>
                      </a:endParaRPr>
                    </a:p>
                  </a:txBody>
                  <a:tcPr marL="68580" marR="68580" marT="0" marB="0"/>
                </a:tc>
                <a:extLst>
                  <a:ext uri="{0D108BD9-81ED-4DB2-BD59-A6C34878D82A}">
                    <a16:rowId xmlns:a16="http://schemas.microsoft.com/office/drawing/2014/main" val="10006"/>
                  </a:ext>
                </a:extLst>
              </a:tr>
              <a:tr h="476406">
                <a:tc>
                  <a:txBody>
                    <a:bodyPr/>
                    <a:lstStyle/>
                    <a:p>
                      <a:pPr indent="266700" algn="just">
                        <a:spcAft>
                          <a:spcPts val="0"/>
                        </a:spcAft>
                      </a:pPr>
                      <a:r>
                        <a:rPr lang="zh-CN" sz="2000" kern="100">
                          <a:effectLst/>
                        </a:rPr>
                        <a:t>设定目标</a:t>
                      </a:r>
                      <a:endParaRPr lang="zh-CN" sz="2000" kern="100">
                        <a:effectLst/>
                        <a:latin typeface="Calibri"/>
                        <a:ea typeface="宋体"/>
                        <a:cs typeface="Times New Roman"/>
                      </a:endParaRPr>
                    </a:p>
                  </a:txBody>
                  <a:tcPr marL="68580" marR="68580" marT="0" marB="0"/>
                </a:tc>
                <a:tc>
                  <a:txBody>
                    <a:bodyPr/>
                    <a:lstStyle/>
                    <a:p>
                      <a:pPr indent="266700" algn="just">
                        <a:spcAft>
                          <a:spcPts val="0"/>
                        </a:spcAft>
                      </a:pPr>
                      <a:r>
                        <a:rPr lang="zh-CN" sz="2000" kern="100" dirty="0">
                          <a:effectLst/>
                        </a:rPr>
                        <a:t>挑战</a:t>
                      </a:r>
                      <a:endParaRPr lang="zh-CN" sz="2000" kern="100" dirty="0">
                        <a:effectLst/>
                        <a:latin typeface="Calibri"/>
                        <a:ea typeface="宋体"/>
                        <a:cs typeface="Times New Roman"/>
                      </a:endParaRPr>
                    </a:p>
                  </a:txBody>
                  <a:tcPr marL="68580" marR="68580" marT="0" marB="0"/>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5371576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典型</a:t>
            </a:r>
            <a:r>
              <a:rPr lang="en-US" altLang="zh-CN" dirty="0"/>
              <a:t>TSP</a:t>
            </a:r>
            <a:r>
              <a:rPr lang="zh-CN" altLang="zh-CN" dirty="0"/>
              <a:t>角色</a:t>
            </a:r>
            <a:r>
              <a:rPr lang="en-US" altLang="zh-CN" dirty="0"/>
              <a:t>—TL</a:t>
            </a:r>
            <a:endParaRPr lang="zh-CN" altLang="en-US" dirty="0"/>
          </a:p>
        </p:txBody>
      </p:sp>
      <p:sp>
        <p:nvSpPr>
          <p:cNvPr id="3" name="内容占位符 2"/>
          <p:cNvSpPr>
            <a:spLocks noGrp="1"/>
          </p:cNvSpPr>
          <p:nvPr>
            <p:ph idx="1"/>
          </p:nvPr>
        </p:nvSpPr>
        <p:spPr>
          <a:xfrm>
            <a:off x="179512" y="1052736"/>
            <a:ext cx="8712968" cy="5233764"/>
          </a:xfrm>
        </p:spPr>
        <p:txBody>
          <a:bodyPr/>
          <a:lstStyle/>
          <a:p>
            <a:pPr lvl="0"/>
            <a:r>
              <a:rPr lang="zh-CN" altLang="zh-CN" dirty="0"/>
              <a:t>项目组长的目标和衡量指标</a:t>
            </a:r>
            <a:endParaRPr lang="en-US" altLang="zh-CN" dirty="0"/>
          </a:p>
          <a:p>
            <a:pPr lvl="1"/>
            <a:r>
              <a:rPr lang="zh-CN" altLang="zh-CN" dirty="0"/>
              <a:t>项目组长应当建设和维持高效率的团队。</a:t>
            </a:r>
          </a:p>
          <a:p>
            <a:pPr lvl="1"/>
            <a:r>
              <a:rPr lang="zh-CN" altLang="zh-CN" dirty="0"/>
              <a:t>项目组长应当激励团队成员积极工作。</a:t>
            </a:r>
          </a:p>
          <a:p>
            <a:pPr lvl="1"/>
            <a:r>
              <a:rPr lang="zh-CN" altLang="zh-CN" dirty="0"/>
              <a:t>项目组长应当合理处理团队成员的问题。</a:t>
            </a:r>
          </a:p>
          <a:p>
            <a:pPr lvl="1"/>
            <a:r>
              <a:rPr lang="zh-CN" altLang="zh-CN" dirty="0"/>
              <a:t>项目组长应当</a:t>
            </a:r>
            <a:r>
              <a:rPr lang="zh-CN" altLang="en-US" dirty="0"/>
              <a:t>向</a:t>
            </a:r>
            <a:r>
              <a:rPr lang="zh-CN" altLang="zh-CN" dirty="0"/>
              <a:t>管理层提供项目进度相关的完整信息。</a:t>
            </a:r>
          </a:p>
          <a:p>
            <a:pPr lvl="1"/>
            <a:r>
              <a:rPr lang="zh-CN" altLang="zh-CN" dirty="0"/>
              <a:t>项目组长应当充当合格的会议组织者和协调者。</a:t>
            </a:r>
          </a:p>
          <a:p>
            <a:pPr lvl="1"/>
            <a:endParaRPr lang="zh-CN" altLang="en-US" dirty="0"/>
          </a:p>
        </p:txBody>
      </p:sp>
    </p:spTree>
    <p:extLst>
      <p:ext uri="{BB962C8B-B14F-4D97-AF65-F5344CB8AC3E}">
        <p14:creationId xmlns:p14="http://schemas.microsoft.com/office/powerpoint/2010/main" val="25371576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软件开发是知识工作</a:t>
            </a:r>
          </a:p>
        </p:txBody>
      </p:sp>
      <p:sp>
        <p:nvSpPr>
          <p:cNvPr id="3" name="内容占位符 2"/>
          <p:cNvSpPr>
            <a:spLocks noGrp="1"/>
          </p:cNvSpPr>
          <p:nvPr>
            <p:ph idx="1"/>
          </p:nvPr>
        </p:nvSpPr>
        <p:spPr>
          <a:xfrm>
            <a:off x="457200" y="1052737"/>
            <a:ext cx="5915000" cy="5348064"/>
          </a:xfrm>
        </p:spPr>
        <p:txBody>
          <a:bodyPr/>
          <a:lstStyle/>
          <a:p>
            <a:r>
              <a:rPr lang="zh-CN" altLang="en-US" sz="2800" dirty="0">
                <a:ea typeface="宋体" charset="-122"/>
              </a:rPr>
              <a:t>软件开发是一项既复杂又富有创造性的知识工作</a:t>
            </a:r>
            <a:endParaRPr lang="en-US" altLang="zh-CN" sz="2800" dirty="0">
              <a:ea typeface="宋体" charset="-122"/>
            </a:endParaRPr>
          </a:p>
          <a:p>
            <a:r>
              <a:rPr lang="zh-CN" altLang="en-US" sz="2800" dirty="0">
                <a:ea typeface="宋体" charset="-122"/>
              </a:rPr>
              <a:t>软件开发</a:t>
            </a:r>
            <a:r>
              <a:rPr lang="en-US" altLang="zh-CN" sz="2800" dirty="0">
                <a:ea typeface="宋体" charset="-122"/>
              </a:rPr>
              <a:t>——</a:t>
            </a:r>
            <a:r>
              <a:rPr lang="zh-CN" altLang="en-US" sz="2800" dirty="0">
                <a:ea typeface="宋体" charset="-122"/>
              </a:rPr>
              <a:t>智力劳动</a:t>
            </a:r>
            <a:endParaRPr lang="en-US" altLang="zh-CN" sz="2800" dirty="0">
              <a:ea typeface="宋体" charset="-122"/>
            </a:endParaRPr>
          </a:p>
          <a:p>
            <a:pPr lvl="1"/>
            <a:r>
              <a:rPr lang="zh-CN" altLang="en-US" sz="2400" dirty="0">
                <a:ea typeface="宋体" charset="-122"/>
              </a:rPr>
              <a:t>处理和讨论极其抽象的概念</a:t>
            </a:r>
            <a:endParaRPr lang="en-US" altLang="zh-CN" sz="2400" dirty="0">
              <a:ea typeface="宋体" charset="-122"/>
            </a:endParaRPr>
          </a:p>
          <a:p>
            <a:pPr lvl="1"/>
            <a:r>
              <a:rPr lang="zh-CN" altLang="en-US" sz="2400" dirty="0">
                <a:ea typeface="宋体" charset="-122"/>
              </a:rPr>
              <a:t>把不同的部分（不可见）整合成一个可以工作的系统</a:t>
            </a:r>
            <a:endParaRPr lang="en-US" altLang="zh-CN" sz="2400" dirty="0">
              <a:ea typeface="宋体" charset="-122"/>
            </a:endParaRPr>
          </a:p>
          <a:p>
            <a:r>
              <a:rPr lang="zh-CN" altLang="en-US" sz="2800" dirty="0">
                <a:ea typeface="宋体" charset="-122"/>
              </a:rPr>
              <a:t>这就要求从事软件开发的工程师</a:t>
            </a:r>
            <a:endParaRPr lang="en-US" altLang="zh-CN" sz="2800" dirty="0">
              <a:ea typeface="宋体" charset="-122"/>
            </a:endParaRPr>
          </a:p>
          <a:p>
            <a:pPr lvl="1"/>
            <a:r>
              <a:rPr lang="zh-CN" altLang="en-US" sz="2400" dirty="0">
                <a:ea typeface="宋体" charset="-122"/>
              </a:rPr>
              <a:t>必须全身心地参与工作</a:t>
            </a:r>
            <a:endParaRPr lang="en-US" altLang="zh-CN" sz="2400" dirty="0">
              <a:ea typeface="宋体" charset="-122"/>
            </a:endParaRPr>
          </a:p>
          <a:p>
            <a:pPr lvl="1"/>
            <a:r>
              <a:rPr lang="zh-CN" altLang="en-US" sz="2400" u="sng" dirty="0">
                <a:ea typeface="宋体" charset="-122"/>
              </a:rPr>
              <a:t>主观意愿</a:t>
            </a:r>
            <a:r>
              <a:rPr lang="zh-CN" altLang="en-US" sz="2400" dirty="0">
                <a:ea typeface="宋体" charset="-122"/>
              </a:rPr>
              <a:t>上努力追求卓越</a:t>
            </a:r>
            <a:endParaRPr lang="en-US" altLang="zh-CN" sz="2400" dirty="0">
              <a:ea typeface="宋体" charset="-122"/>
            </a:endParaRPr>
          </a:p>
          <a:p>
            <a:r>
              <a:rPr lang="zh-CN" altLang="en-US" sz="2800" dirty="0">
                <a:ea typeface="宋体" charset="-122"/>
              </a:rPr>
              <a:t>这就要求管理者激励并且维持激励</a:t>
            </a:r>
          </a:p>
          <a:p>
            <a:pPr lvl="1"/>
            <a:r>
              <a:rPr lang="zh-CN" altLang="en-US" sz="2400" dirty="0">
                <a:ea typeface="宋体" charset="-122"/>
              </a:rPr>
              <a:t>激励手段</a:t>
            </a:r>
          </a:p>
          <a:p>
            <a:pPr lvl="1"/>
            <a:r>
              <a:rPr lang="zh-CN" altLang="en-US" sz="2400" dirty="0">
                <a:ea typeface="宋体" charset="-122"/>
              </a:rPr>
              <a:t>维持激励手段</a:t>
            </a:r>
          </a:p>
          <a:p>
            <a:pPr lvl="1"/>
            <a:endParaRPr lang="en-US" altLang="zh-CN" sz="2400" dirty="0">
              <a:ea typeface="宋体" charset="-122"/>
            </a:endParaRPr>
          </a:p>
          <a:p>
            <a:pPr marL="363538" lvl="1" indent="0">
              <a:buNone/>
            </a:pPr>
            <a:endParaRPr lang="en-US" altLang="zh-CN" dirty="0">
              <a:ea typeface="宋体" charset="-122"/>
            </a:endParaRPr>
          </a:p>
        </p:txBody>
      </p:sp>
      <p:pic>
        <p:nvPicPr>
          <p:cNvPr id="4" name="Picture 8" descr="thinker"/>
          <p:cNvPicPr>
            <a:picLocks noChangeAspect="1" noChangeArrowheads="1"/>
          </p:cNvPicPr>
          <p:nvPr/>
        </p:nvPicPr>
        <p:blipFill>
          <a:blip r:embed="rId2" cstate="print"/>
          <a:srcRect/>
          <a:stretch>
            <a:fillRect/>
          </a:stretch>
        </p:blipFill>
        <p:spPr bwMode="auto">
          <a:xfrm>
            <a:off x="6397001" y="908720"/>
            <a:ext cx="2761158" cy="3105437"/>
          </a:xfrm>
          <a:prstGeom prst="rect">
            <a:avLst/>
          </a:prstGeom>
          <a:noFill/>
        </p:spPr>
      </p:pic>
    </p:spTree>
    <p:extLst>
      <p:ext uri="{BB962C8B-B14F-4D97-AF65-F5344CB8AC3E}">
        <p14:creationId xmlns:p14="http://schemas.microsoft.com/office/powerpoint/2010/main" val="17922251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典型</a:t>
            </a:r>
            <a:r>
              <a:rPr lang="en-US" altLang="zh-CN" dirty="0"/>
              <a:t>TL</a:t>
            </a:r>
            <a:r>
              <a:rPr lang="zh-CN" altLang="en-US" dirty="0"/>
              <a:t>技能</a:t>
            </a:r>
          </a:p>
        </p:txBody>
      </p:sp>
      <p:sp>
        <p:nvSpPr>
          <p:cNvPr id="3" name="内容占位符 2"/>
          <p:cNvSpPr>
            <a:spLocks noGrp="1"/>
          </p:cNvSpPr>
          <p:nvPr>
            <p:ph idx="1"/>
          </p:nvPr>
        </p:nvSpPr>
        <p:spPr/>
        <p:txBody>
          <a:bodyPr/>
          <a:lstStyle/>
          <a:p>
            <a:r>
              <a:rPr lang="zh-CN" altLang="zh-CN" dirty="0"/>
              <a:t>你是天生的领导者</a:t>
            </a:r>
            <a:endParaRPr lang="en-US" altLang="zh-CN" dirty="0"/>
          </a:p>
          <a:p>
            <a:r>
              <a:rPr lang="zh-CN" altLang="zh-CN" dirty="0"/>
              <a:t>你有能力识别问题的关键并且做出客观的决策</a:t>
            </a:r>
            <a:endParaRPr lang="en-US" altLang="zh-CN" dirty="0"/>
          </a:p>
          <a:p>
            <a:pPr lvl="0"/>
            <a:r>
              <a:rPr lang="zh-CN" altLang="zh-CN" dirty="0"/>
              <a:t>你不介意偶尔充当“恶人”</a:t>
            </a:r>
          </a:p>
          <a:p>
            <a:r>
              <a:rPr lang="zh-CN" altLang="zh-CN" dirty="0"/>
              <a:t>你尊敬你的团队成员</a:t>
            </a:r>
            <a:endParaRPr lang="zh-CN" altLang="en-US" dirty="0"/>
          </a:p>
        </p:txBody>
      </p:sp>
    </p:spTree>
    <p:extLst>
      <p:ext uri="{BB962C8B-B14F-4D97-AF65-F5344CB8AC3E}">
        <p14:creationId xmlns:p14="http://schemas.microsoft.com/office/powerpoint/2010/main" val="25371576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TL </a:t>
            </a:r>
            <a:r>
              <a:rPr lang="zh-CN" altLang="en-US" dirty="0"/>
              <a:t>工作内容</a:t>
            </a:r>
          </a:p>
        </p:txBody>
      </p:sp>
      <p:sp>
        <p:nvSpPr>
          <p:cNvPr id="3" name="内容占位符 2"/>
          <p:cNvSpPr>
            <a:spLocks noGrp="1"/>
          </p:cNvSpPr>
          <p:nvPr>
            <p:ph idx="1"/>
          </p:nvPr>
        </p:nvSpPr>
        <p:spPr/>
        <p:txBody>
          <a:bodyPr/>
          <a:lstStyle/>
          <a:p>
            <a:r>
              <a:rPr lang="zh-CN" altLang="zh-CN" dirty="0"/>
              <a:t>激励团队成员努力工作</a:t>
            </a:r>
            <a:endParaRPr lang="en-US" altLang="zh-CN" dirty="0"/>
          </a:p>
          <a:p>
            <a:r>
              <a:rPr lang="zh-CN" altLang="zh-CN" dirty="0"/>
              <a:t>主持项目周例会</a:t>
            </a:r>
            <a:endParaRPr lang="en-US" altLang="zh-CN" dirty="0"/>
          </a:p>
          <a:p>
            <a:r>
              <a:rPr lang="zh-CN" altLang="zh-CN" dirty="0"/>
              <a:t>每周汇报项目状态</a:t>
            </a:r>
            <a:endParaRPr lang="en-US" altLang="zh-CN" dirty="0"/>
          </a:p>
          <a:p>
            <a:r>
              <a:rPr lang="zh-CN" altLang="zh-CN" dirty="0"/>
              <a:t>分配工作任务</a:t>
            </a:r>
            <a:endParaRPr lang="en-US" altLang="zh-CN" dirty="0"/>
          </a:p>
          <a:p>
            <a:r>
              <a:rPr lang="zh-CN" altLang="zh-CN" dirty="0"/>
              <a:t>维护项目资料</a:t>
            </a:r>
            <a:endParaRPr lang="en-US" altLang="zh-CN" dirty="0"/>
          </a:p>
          <a:p>
            <a:r>
              <a:rPr lang="zh-CN" altLang="zh-CN" dirty="0"/>
              <a:t>组织项目总结</a:t>
            </a:r>
            <a:endParaRPr lang="zh-CN" altLang="en-US" dirty="0"/>
          </a:p>
        </p:txBody>
      </p:sp>
    </p:spTree>
    <p:extLst>
      <p:ext uri="{BB962C8B-B14F-4D97-AF65-F5344CB8AC3E}">
        <p14:creationId xmlns:p14="http://schemas.microsoft.com/office/powerpoint/2010/main" val="25371576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计划经理</a:t>
            </a:r>
          </a:p>
        </p:txBody>
      </p:sp>
      <p:sp>
        <p:nvSpPr>
          <p:cNvPr id="3" name="内容占位符 2"/>
          <p:cNvSpPr>
            <a:spLocks noGrp="1"/>
          </p:cNvSpPr>
          <p:nvPr>
            <p:ph idx="1"/>
          </p:nvPr>
        </p:nvSpPr>
        <p:spPr/>
        <p:txBody>
          <a:bodyPr/>
          <a:lstStyle/>
          <a:p>
            <a:r>
              <a:rPr lang="zh-CN" altLang="zh-CN" dirty="0"/>
              <a:t>开发完整的、准确的团队计划和个人计划</a:t>
            </a:r>
            <a:endParaRPr lang="en-US" altLang="zh-CN" dirty="0"/>
          </a:p>
          <a:p>
            <a:r>
              <a:rPr lang="zh-CN" altLang="zh-CN" dirty="0"/>
              <a:t>每周准确的报告项目小组状态</a:t>
            </a:r>
            <a:endParaRPr lang="zh-CN" altLang="en-US" dirty="0"/>
          </a:p>
        </p:txBody>
      </p:sp>
    </p:spTree>
    <p:extLst>
      <p:ext uri="{BB962C8B-B14F-4D97-AF65-F5344CB8AC3E}">
        <p14:creationId xmlns:p14="http://schemas.microsoft.com/office/powerpoint/2010/main" val="25371576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计划经理典型技能</a:t>
            </a:r>
          </a:p>
        </p:txBody>
      </p:sp>
      <p:sp>
        <p:nvSpPr>
          <p:cNvPr id="3" name="内容占位符 2"/>
          <p:cNvSpPr>
            <a:spLocks noGrp="1"/>
          </p:cNvSpPr>
          <p:nvPr>
            <p:ph idx="1"/>
          </p:nvPr>
        </p:nvSpPr>
        <p:spPr/>
        <p:txBody>
          <a:bodyPr/>
          <a:lstStyle/>
          <a:p>
            <a:r>
              <a:rPr lang="zh-CN" altLang="zh-CN" dirty="0"/>
              <a:t>最为重要的一点是，你做事有条理和逻辑</a:t>
            </a:r>
            <a:endParaRPr lang="en-US" altLang="zh-CN" dirty="0"/>
          </a:p>
          <a:p>
            <a:r>
              <a:rPr lang="zh-CN" altLang="zh-CN" dirty="0"/>
              <a:t>你对于过程数据非常感兴趣，期待通过每周输入的数据来了解项目当前状况</a:t>
            </a:r>
            <a:endParaRPr lang="en-US" altLang="zh-CN" dirty="0"/>
          </a:p>
          <a:p>
            <a:r>
              <a:rPr lang="zh-CN" altLang="zh-CN" dirty="0"/>
              <a:t>你认为计划非常重要，也愿意要求团队成员跟踪和度量他们的工作</a:t>
            </a:r>
            <a:endParaRPr lang="zh-CN" altLang="en-US" dirty="0"/>
          </a:p>
        </p:txBody>
      </p:sp>
    </p:spTree>
    <p:extLst>
      <p:ext uri="{BB962C8B-B14F-4D97-AF65-F5344CB8AC3E}">
        <p14:creationId xmlns:p14="http://schemas.microsoft.com/office/powerpoint/2010/main" val="25371576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计划经理的主要工作内容</a:t>
            </a:r>
            <a:endParaRPr lang="zh-CN" altLang="en-US" dirty="0"/>
          </a:p>
        </p:txBody>
      </p:sp>
      <p:sp>
        <p:nvSpPr>
          <p:cNvPr id="3" name="内容占位符 2"/>
          <p:cNvSpPr>
            <a:spLocks noGrp="1"/>
          </p:cNvSpPr>
          <p:nvPr>
            <p:ph idx="1"/>
          </p:nvPr>
        </p:nvSpPr>
        <p:spPr/>
        <p:txBody>
          <a:bodyPr/>
          <a:lstStyle/>
          <a:p>
            <a:r>
              <a:rPr lang="zh-CN" altLang="zh-CN" dirty="0"/>
              <a:t>带领项目小组开发项目计划</a:t>
            </a:r>
            <a:endParaRPr lang="en-US" altLang="zh-CN" dirty="0"/>
          </a:p>
          <a:p>
            <a:r>
              <a:rPr lang="zh-CN" altLang="zh-CN" dirty="0"/>
              <a:t>带领项目小组平衡计划</a:t>
            </a:r>
            <a:endParaRPr lang="en-US" altLang="zh-CN" dirty="0"/>
          </a:p>
          <a:p>
            <a:r>
              <a:rPr lang="zh-CN" altLang="zh-CN" dirty="0"/>
              <a:t>跟踪项目进度</a:t>
            </a:r>
            <a:endParaRPr lang="en-US" altLang="zh-CN" dirty="0"/>
          </a:p>
          <a:p>
            <a:r>
              <a:rPr lang="zh-CN" altLang="zh-CN" dirty="0"/>
              <a:t>参与项目总结</a:t>
            </a:r>
            <a:endParaRPr lang="zh-CN" altLang="en-US" dirty="0"/>
          </a:p>
        </p:txBody>
      </p:sp>
    </p:spTree>
    <p:extLst>
      <p:ext uri="{BB962C8B-B14F-4D97-AF65-F5344CB8AC3E}">
        <p14:creationId xmlns:p14="http://schemas.microsoft.com/office/powerpoint/2010/main" val="25371576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2"/>
            <a:r>
              <a:rPr lang="zh-CN" altLang="zh-CN" b="1" dirty="0"/>
              <a:t>开发经理</a:t>
            </a:r>
            <a:endParaRPr lang="zh-CN" altLang="en-US" dirty="0"/>
          </a:p>
        </p:txBody>
      </p:sp>
      <p:sp>
        <p:nvSpPr>
          <p:cNvPr id="3" name="内容占位符 2"/>
          <p:cNvSpPr>
            <a:spLocks noGrp="1"/>
          </p:cNvSpPr>
          <p:nvPr>
            <p:ph idx="1"/>
          </p:nvPr>
        </p:nvSpPr>
        <p:spPr/>
        <p:txBody>
          <a:bodyPr/>
          <a:lstStyle/>
          <a:p>
            <a:r>
              <a:rPr lang="zh-CN" altLang="zh-CN" dirty="0"/>
              <a:t>开发优秀的软件产品</a:t>
            </a:r>
            <a:endParaRPr lang="en-US" altLang="zh-CN" dirty="0"/>
          </a:p>
          <a:p>
            <a:r>
              <a:rPr lang="zh-CN" altLang="zh-CN" dirty="0"/>
              <a:t>充分利用团队成员的技能</a:t>
            </a:r>
            <a:endParaRPr lang="zh-CN" altLang="en-US" dirty="0"/>
          </a:p>
        </p:txBody>
      </p:sp>
    </p:spTree>
    <p:extLst>
      <p:ext uri="{BB962C8B-B14F-4D97-AF65-F5344CB8AC3E}">
        <p14:creationId xmlns:p14="http://schemas.microsoft.com/office/powerpoint/2010/main" val="25371576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有助于开发经理的技能</a:t>
            </a:r>
            <a:endParaRPr lang="zh-CN" altLang="en-US" dirty="0"/>
          </a:p>
        </p:txBody>
      </p:sp>
      <p:sp>
        <p:nvSpPr>
          <p:cNvPr id="3" name="内容占位符 2"/>
          <p:cNvSpPr>
            <a:spLocks noGrp="1"/>
          </p:cNvSpPr>
          <p:nvPr>
            <p:ph idx="1"/>
          </p:nvPr>
        </p:nvSpPr>
        <p:spPr>
          <a:xfrm>
            <a:off x="107504" y="1124744"/>
            <a:ext cx="8856984" cy="5161756"/>
          </a:xfrm>
        </p:spPr>
        <p:txBody>
          <a:bodyPr/>
          <a:lstStyle/>
          <a:p>
            <a:r>
              <a:rPr lang="zh-CN" altLang="zh-CN" dirty="0"/>
              <a:t>你喜欢创造事物</a:t>
            </a:r>
            <a:endParaRPr lang="en-US" altLang="zh-CN" dirty="0"/>
          </a:p>
          <a:p>
            <a:r>
              <a:rPr lang="zh-CN" altLang="zh-CN" dirty="0"/>
              <a:t>你愿意成为软件工程师，并且喜欢带领团队开展设计和开发工作</a:t>
            </a:r>
            <a:endParaRPr lang="en-US" altLang="zh-CN" dirty="0"/>
          </a:p>
          <a:p>
            <a:r>
              <a:rPr lang="zh-CN" altLang="zh-CN" dirty="0"/>
              <a:t>你具备足够的背景可以胜任设计师的工作，并且可以领导设计团队开展工作</a:t>
            </a:r>
            <a:endParaRPr lang="en-US" altLang="zh-CN" dirty="0"/>
          </a:p>
          <a:p>
            <a:r>
              <a:rPr lang="zh-CN" altLang="zh-CN" dirty="0"/>
              <a:t>你熟悉主流的设计工具</a:t>
            </a:r>
            <a:endParaRPr lang="en-US" altLang="zh-CN" dirty="0"/>
          </a:p>
          <a:p>
            <a:r>
              <a:rPr lang="zh-CN" altLang="zh-CN" dirty="0"/>
              <a:t>你愿意倾听和接受其他人的设计思想</a:t>
            </a:r>
            <a:endParaRPr lang="zh-CN" altLang="en-US" dirty="0"/>
          </a:p>
        </p:txBody>
      </p:sp>
    </p:spTree>
    <p:extLst>
      <p:ext uri="{BB962C8B-B14F-4D97-AF65-F5344CB8AC3E}">
        <p14:creationId xmlns:p14="http://schemas.microsoft.com/office/powerpoint/2010/main" val="25371576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开发经理的主要工作内容</a:t>
            </a:r>
            <a:endParaRPr lang="zh-CN" altLang="en-US" dirty="0"/>
          </a:p>
        </p:txBody>
      </p:sp>
      <p:sp>
        <p:nvSpPr>
          <p:cNvPr id="3" name="内容占位符 2"/>
          <p:cNvSpPr>
            <a:spLocks noGrp="1"/>
          </p:cNvSpPr>
          <p:nvPr>
            <p:ph idx="1"/>
          </p:nvPr>
        </p:nvSpPr>
        <p:spPr>
          <a:xfrm>
            <a:off x="179512" y="1052736"/>
            <a:ext cx="8856984" cy="5544616"/>
          </a:xfrm>
        </p:spPr>
        <p:txBody>
          <a:bodyPr/>
          <a:lstStyle/>
          <a:p>
            <a:pPr lvl="0"/>
            <a:r>
              <a:rPr lang="zh-CN" altLang="zh-CN" sz="2800" dirty="0"/>
              <a:t>带领团队制定开发策略。</a:t>
            </a:r>
          </a:p>
          <a:p>
            <a:pPr lvl="0"/>
            <a:r>
              <a:rPr lang="zh-CN" altLang="zh-CN" sz="2800" dirty="0"/>
              <a:t>带领团队开展产品规模估算和所需时间资源的估算。</a:t>
            </a:r>
          </a:p>
          <a:p>
            <a:pPr lvl="0"/>
            <a:r>
              <a:rPr lang="zh-CN" altLang="zh-CN" sz="2800" dirty="0"/>
              <a:t>带领团队开发需求规格说明。</a:t>
            </a:r>
          </a:p>
          <a:p>
            <a:pPr lvl="0"/>
            <a:r>
              <a:rPr lang="zh-CN" altLang="zh-CN" sz="2800" dirty="0"/>
              <a:t>带领团队开发高层设计。</a:t>
            </a:r>
          </a:p>
          <a:p>
            <a:pPr lvl="0"/>
            <a:r>
              <a:rPr lang="zh-CN" altLang="zh-CN" sz="2800" dirty="0"/>
              <a:t>带领团队开发设计规格说明。</a:t>
            </a:r>
          </a:p>
          <a:p>
            <a:pPr lvl="0"/>
            <a:r>
              <a:rPr lang="zh-CN" altLang="zh-CN" sz="2800" dirty="0"/>
              <a:t>带领团队实现软件产品。</a:t>
            </a:r>
          </a:p>
          <a:p>
            <a:pPr lvl="0"/>
            <a:r>
              <a:rPr lang="zh-CN" altLang="zh-CN" sz="2800" dirty="0"/>
              <a:t>带领团队开展集成测试和系统测试。</a:t>
            </a:r>
          </a:p>
          <a:p>
            <a:pPr lvl="0"/>
            <a:r>
              <a:rPr lang="zh-CN" altLang="zh-CN" sz="2800" dirty="0"/>
              <a:t>带领团队开发用户支持文档。</a:t>
            </a:r>
          </a:p>
          <a:p>
            <a:r>
              <a:rPr lang="zh-CN" altLang="zh-CN" sz="2800" dirty="0"/>
              <a:t>参与项目总结</a:t>
            </a:r>
            <a:endParaRPr lang="zh-CN" altLang="en-US" sz="2800" dirty="0"/>
          </a:p>
        </p:txBody>
      </p:sp>
    </p:spTree>
    <p:extLst>
      <p:ext uri="{BB962C8B-B14F-4D97-AF65-F5344CB8AC3E}">
        <p14:creationId xmlns:p14="http://schemas.microsoft.com/office/powerpoint/2010/main" val="253715763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质量经理</a:t>
            </a:r>
            <a:endParaRPr lang="zh-CN" altLang="en-US" dirty="0"/>
          </a:p>
        </p:txBody>
      </p:sp>
      <p:sp>
        <p:nvSpPr>
          <p:cNvPr id="3" name="内容占位符 2"/>
          <p:cNvSpPr>
            <a:spLocks noGrp="1"/>
          </p:cNvSpPr>
          <p:nvPr>
            <p:ph idx="1"/>
          </p:nvPr>
        </p:nvSpPr>
        <p:spPr/>
        <p:txBody>
          <a:bodyPr/>
          <a:lstStyle/>
          <a:p>
            <a:r>
              <a:rPr lang="zh-CN" altLang="zh-CN" dirty="0"/>
              <a:t>项目团队严格按照质量计划开展工作，开发出高质量的软件产品</a:t>
            </a:r>
            <a:endParaRPr lang="en-US" altLang="zh-CN" dirty="0"/>
          </a:p>
          <a:p>
            <a:r>
              <a:rPr lang="zh-CN" altLang="zh-CN" dirty="0"/>
              <a:t>所有的小组评审工作都正常开展，并且都形成了评审报告</a:t>
            </a:r>
            <a:endParaRPr lang="zh-CN" altLang="en-US" dirty="0"/>
          </a:p>
        </p:txBody>
      </p:sp>
    </p:spTree>
    <p:extLst>
      <p:ext uri="{BB962C8B-B14F-4D97-AF65-F5344CB8AC3E}">
        <p14:creationId xmlns:p14="http://schemas.microsoft.com/office/powerpoint/2010/main" val="25371576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有助于质量经理的技能</a:t>
            </a:r>
            <a:endParaRPr lang="zh-CN" altLang="en-US" dirty="0"/>
          </a:p>
        </p:txBody>
      </p:sp>
      <p:sp>
        <p:nvSpPr>
          <p:cNvPr id="3" name="内容占位符 2"/>
          <p:cNvSpPr>
            <a:spLocks noGrp="1"/>
          </p:cNvSpPr>
          <p:nvPr>
            <p:ph idx="1"/>
          </p:nvPr>
        </p:nvSpPr>
        <p:spPr/>
        <p:txBody>
          <a:bodyPr/>
          <a:lstStyle/>
          <a:p>
            <a:r>
              <a:rPr lang="zh-CN" altLang="zh-CN" dirty="0"/>
              <a:t>你关注软件产品的质量</a:t>
            </a:r>
            <a:endParaRPr lang="en-US" altLang="zh-CN" dirty="0"/>
          </a:p>
          <a:p>
            <a:r>
              <a:rPr lang="zh-CN" altLang="zh-CN" dirty="0"/>
              <a:t>你有评审方面的经验，熟悉各种评审方法</a:t>
            </a:r>
            <a:endParaRPr lang="en-US" altLang="zh-CN" dirty="0"/>
          </a:p>
          <a:p>
            <a:r>
              <a:rPr lang="zh-CN" altLang="zh-CN" dirty="0"/>
              <a:t>你有协调组织有效评审的能力</a:t>
            </a:r>
            <a:endParaRPr lang="zh-CN" altLang="en-US" dirty="0"/>
          </a:p>
        </p:txBody>
      </p:sp>
    </p:spTree>
    <p:extLst>
      <p:ext uri="{BB962C8B-B14F-4D97-AF65-F5344CB8AC3E}">
        <p14:creationId xmlns:p14="http://schemas.microsoft.com/office/powerpoint/2010/main" val="25371576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知识工作管理</a:t>
            </a:r>
          </a:p>
        </p:txBody>
      </p:sp>
      <p:sp>
        <p:nvSpPr>
          <p:cNvPr id="3" name="内容占位符 2"/>
          <p:cNvSpPr>
            <a:spLocks noGrp="1"/>
          </p:cNvSpPr>
          <p:nvPr>
            <p:ph idx="1"/>
          </p:nvPr>
        </p:nvSpPr>
        <p:spPr>
          <a:xfrm>
            <a:off x="107504" y="1052737"/>
            <a:ext cx="9036496" cy="5348064"/>
          </a:xfrm>
        </p:spPr>
        <p:txBody>
          <a:bodyPr/>
          <a:lstStyle/>
          <a:p>
            <a:r>
              <a:rPr lang="zh-CN" altLang="en-US" dirty="0"/>
              <a:t>管理知识工作的关键规则是：管理者无法管理工作者，知识工作者必须实现并且学会自我管理。</a:t>
            </a:r>
          </a:p>
          <a:p>
            <a:r>
              <a:rPr lang="zh-CN" altLang="en-US" dirty="0"/>
              <a:t>要自我管理，知识工作者必须</a:t>
            </a:r>
          </a:p>
          <a:p>
            <a:pPr lvl="1"/>
            <a:r>
              <a:rPr lang="zh-CN" altLang="en-US" dirty="0"/>
              <a:t>有积极性</a:t>
            </a:r>
          </a:p>
          <a:p>
            <a:pPr lvl="1"/>
            <a:r>
              <a:rPr lang="zh-CN" altLang="en-US" dirty="0"/>
              <a:t>能做出准确的估算和计划</a:t>
            </a:r>
          </a:p>
          <a:p>
            <a:pPr lvl="1"/>
            <a:r>
              <a:rPr lang="zh-CN" altLang="en-US" dirty="0"/>
              <a:t>懂得协商承诺</a:t>
            </a:r>
          </a:p>
          <a:p>
            <a:pPr lvl="1"/>
            <a:r>
              <a:rPr lang="zh-CN" altLang="en-US" dirty="0"/>
              <a:t>有效跟踪他们的计划</a:t>
            </a:r>
          </a:p>
          <a:p>
            <a:pPr lvl="1"/>
            <a:r>
              <a:rPr lang="zh-CN" altLang="en-US" dirty="0"/>
              <a:t>持续地按计划交付高质量产物</a:t>
            </a:r>
          </a:p>
          <a:p>
            <a:endParaRPr lang="zh-CN" altLang="en-US" dirty="0"/>
          </a:p>
        </p:txBody>
      </p:sp>
    </p:spTree>
    <p:extLst>
      <p:ext uri="{BB962C8B-B14F-4D97-AF65-F5344CB8AC3E}">
        <p14:creationId xmlns:p14="http://schemas.microsoft.com/office/powerpoint/2010/main" val="43013308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质量经理的主要工作内容</a:t>
            </a:r>
            <a:endParaRPr lang="zh-CN" altLang="en-US" dirty="0"/>
          </a:p>
        </p:txBody>
      </p:sp>
      <p:sp>
        <p:nvSpPr>
          <p:cNvPr id="3" name="内容占位符 2"/>
          <p:cNvSpPr>
            <a:spLocks noGrp="1"/>
          </p:cNvSpPr>
          <p:nvPr>
            <p:ph idx="1"/>
          </p:nvPr>
        </p:nvSpPr>
        <p:spPr/>
        <p:txBody>
          <a:bodyPr/>
          <a:lstStyle/>
          <a:p>
            <a:r>
              <a:rPr lang="zh-CN" altLang="zh-CN" dirty="0"/>
              <a:t>带领团队开发和跟踪质量计划</a:t>
            </a:r>
            <a:endParaRPr lang="en-US" altLang="zh-CN" dirty="0"/>
          </a:p>
          <a:p>
            <a:r>
              <a:rPr lang="zh-CN" altLang="zh-CN" dirty="0"/>
              <a:t>向项目组长警示质量问题</a:t>
            </a:r>
            <a:endParaRPr lang="en-US" altLang="zh-CN" dirty="0"/>
          </a:p>
          <a:p>
            <a:r>
              <a:rPr lang="zh-CN" altLang="zh-CN" dirty="0"/>
              <a:t>软件产品提交配置管理之前，对其进行评审，以消除质量问题</a:t>
            </a:r>
            <a:endParaRPr lang="en-US" altLang="zh-CN" dirty="0"/>
          </a:p>
          <a:p>
            <a:r>
              <a:rPr lang="zh-CN" altLang="zh-CN" dirty="0"/>
              <a:t>项目小组评审的组织者和协调者</a:t>
            </a:r>
            <a:endParaRPr lang="en-US" altLang="zh-CN" dirty="0"/>
          </a:p>
          <a:p>
            <a:r>
              <a:rPr lang="zh-CN" altLang="zh-CN" dirty="0"/>
              <a:t>参与项目总结</a:t>
            </a:r>
            <a:endParaRPr lang="zh-CN" altLang="en-US" dirty="0"/>
          </a:p>
        </p:txBody>
      </p:sp>
    </p:spTree>
    <p:extLst>
      <p:ext uri="{BB962C8B-B14F-4D97-AF65-F5344CB8AC3E}">
        <p14:creationId xmlns:p14="http://schemas.microsoft.com/office/powerpoint/2010/main" val="253715763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2"/>
            <a:r>
              <a:rPr lang="zh-CN" altLang="zh-CN" dirty="0"/>
              <a:t>过程经理</a:t>
            </a:r>
            <a:endParaRPr lang="zh-CN" altLang="en-US" dirty="0"/>
          </a:p>
        </p:txBody>
      </p:sp>
      <p:sp>
        <p:nvSpPr>
          <p:cNvPr id="3" name="内容占位符 2"/>
          <p:cNvSpPr>
            <a:spLocks noGrp="1"/>
          </p:cNvSpPr>
          <p:nvPr>
            <p:ph idx="1"/>
          </p:nvPr>
        </p:nvSpPr>
        <p:spPr/>
        <p:txBody>
          <a:bodyPr/>
          <a:lstStyle/>
          <a:p>
            <a:pPr lvl="0"/>
            <a:r>
              <a:rPr lang="zh-CN" altLang="zh-CN" dirty="0"/>
              <a:t>所有团队成员准确的记录、报告和跟踪过程数据。</a:t>
            </a:r>
          </a:p>
          <a:p>
            <a:pPr lvl="0"/>
            <a:r>
              <a:rPr lang="zh-CN" altLang="zh-CN" dirty="0"/>
              <a:t>所有的团队会议都有相应会议记录。</a:t>
            </a:r>
          </a:p>
        </p:txBody>
      </p:sp>
    </p:spTree>
    <p:extLst>
      <p:ext uri="{BB962C8B-B14F-4D97-AF65-F5344CB8AC3E}">
        <p14:creationId xmlns:p14="http://schemas.microsoft.com/office/powerpoint/2010/main" val="253715763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有助于过程经理的技能</a:t>
            </a:r>
            <a:endParaRPr lang="zh-CN" altLang="en-US" dirty="0"/>
          </a:p>
        </p:txBody>
      </p:sp>
      <p:sp>
        <p:nvSpPr>
          <p:cNvPr id="3" name="内容占位符 2"/>
          <p:cNvSpPr>
            <a:spLocks noGrp="1"/>
          </p:cNvSpPr>
          <p:nvPr>
            <p:ph idx="1"/>
          </p:nvPr>
        </p:nvSpPr>
        <p:spPr/>
        <p:txBody>
          <a:bodyPr/>
          <a:lstStyle/>
          <a:p>
            <a:r>
              <a:rPr lang="zh-CN" altLang="zh-CN" dirty="0"/>
              <a:t>你对过程定义、过程度量非常感兴趣</a:t>
            </a:r>
            <a:endParaRPr lang="en-US" altLang="zh-CN" dirty="0"/>
          </a:p>
          <a:p>
            <a:r>
              <a:rPr lang="zh-CN" altLang="zh-CN" dirty="0"/>
              <a:t>你对过程改进非常感兴趣</a:t>
            </a:r>
            <a:endParaRPr lang="zh-CN" altLang="en-US" dirty="0"/>
          </a:p>
        </p:txBody>
      </p:sp>
    </p:spTree>
    <p:extLst>
      <p:ext uri="{BB962C8B-B14F-4D97-AF65-F5344CB8AC3E}">
        <p14:creationId xmlns:p14="http://schemas.microsoft.com/office/powerpoint/2010/main" val="253715763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过程经理的主要工作内容</a:t>
            </a:r>
            <a:endParaRPr lang="zh-CN" altLang="en-US" dirty="0"/>
          </a:p>
        </p:txBody>
      </p:sp>
      <p:sp>
        <p:nvSpPr>
          <p:cNvPr id="3" name="内容占位符 2"/>
          <p:cNvSpPr>
            <a:spLocks noGrp="1"/>
          </p:cNvSpPr>
          <p:nvPr>
            <p:ph idx="1"/>
          </p:nvPr>
        </p:nvSpPr>
        <p:spPr/>
        <p:txBody>
          <a:bodyPr/>
          <a:lstStyle/>
          <a:p>
            <a:pPr lvl="0"/>
            <a:r>
              <a:rPr lang="zh-CN" altLang="zh-CN" dirty="0"/>
              <a:t>带领团队定义和记录开发过程并且支持过程改进。</a:t>
            </a:r>
          </a:p>
          <a:p>
            <a:pPr lvl="0"/>
            <a:r>
              <a:rPr lang="zh-CN" altLang="zh-CN" dirty="0"/>
              <a:t>建立和维护团队的开发标准。</a:t>
            </a:r>
          </a:p>
          <a:p>
            <a:pPr lvl="0"/>
            <a:r>
              <a:rPr lang="zh-CN" altLang="zh-CN" dirty="0"/>
              <a:t>记录和维护项目的会议记录。</a:t>
            </a:r>
          </a:p>
          <a:p>
            <a:pPr lvl="0"/>
            <a:r>
              <a:rPr lang="zh-CN" altLang="zh-CN" dirty="0"/>
              <a:t>参与项目总结。</a:t>
            </a:r>
          </a:p>
          <a:p>
            <a:endParaRPr lang="zh-CN" altLang="en-US" dirty="0"/>
          </a:p>
        </p:txBody>
      </p:sp>
    </p:spTree>
    <p:extLst>
      <p:ext uri="{BB962C8B-B14F-4D97-AF65-F5344CB8AC3E}">
        <p14:creationId xmlns:p14="http://schemas.microsoft.com/office/powerpoint/2010/main" val="253715763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支持经理</a:t>
            </a:r>
            <a:endParaRPr lang="zh-CN" altLang="en-US" dirty="0"/>
          </a:p>
        </p:txBody>
      </p:sp>
      <p:sp>
        <p:nvSpPr>
          <p:cNvPr id="3" name="内容占位符 2"/>
          <p:cNvSpPr>
            <a:spLocks noGrp="1"/>
          </p:cNvSpPr>
          <p:nvPr>
            <p:ph idx="1"/>
          </p:nvPr>
        </p:nvSpPr>
        <p:spPr/>
        <p:txBody>
          <a:bodyPr/>
          <a:lstStyle/>
          <a:p>
            <a:r>
              <a:rPr lang="zh-CN" altLang="zh-CN" dirty="0"/>
              <a:t>项目小组在整个开发过程中都有合适的工具和环境</a:t>
            </a:r>
            <a:endParaRPr lang="en-US" altLang="zh-CN" dirty="0"/>
          </a:p>
          <a:p>
            <a:r>
              <a:rPr lang="zh-CN" altLang="zh-CN" dirty="0"/>
              <a:t>对于基线产品，不存在非授权的变更</a:t>
            </a:r>
            <a:endParaRPr lang="en-US" altLang="zh-CN" dirty="0"/>
          </a:p>
          <a:p>
            <a:r>
              <a:rPr lang="zh-CN" altLang="zh-CN" dirty="0"/>
              <a:t>项目小组的风险和问题得到跟踪</a:t>
            </a:r>
            <a:endParaRPr lang="en-US" altLang="zh-CN" dirty="0"/>
          </a:p>
          <a:p>
            <a:r>
              <a:rPr lang="zh-CN" altLang="zh-CN" dirty="0"/>
              <a:t>项目小组在开发过程中满足复用目标</a:t>
            </a:r>
            <a:endParaRPr lang="zh-CN" altLang="en-US" dirty="0"/>
          </a:p>
        </p:txBody>
      </p:sp>
    </p:spTree>
    <p:extLst>
      <p:ext uri="{BB962C8B-B14F-4D97-AF65-F5344CB8AC3E}">
        <p14:creationId xmlns:p14="http://schemas.microsoft.com/office/powerpoint/2010/main" val="253715763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有助于支持经理的技能</a:t>
            </a:r>
            <a:endParaRPr lang="zh-CN" altLang="en-US" dirty="0"/>
          </a:p>
        </p:txBody>
      </p:sp>
      <p:sp>
        <p:nvSpPr>
          <p:cNvPr id="3" name="内容占位符 2"/>
          <p:cNvSpPr>
            <a:spLocks noGrp="1"/>
          </p:cNvSpPr>
          <p:nvPr>
            <p:ph idx="1"/>
          </p:nvPr>
        </p:nvSpPr>
        <p:spPr/>
        <p:txBody>
          <a:bodyPr/>
          <a:lstStyle/>
          <a:p>
            <a:pPr lvl="0"/>
            <a:r>
              <a:rPr lang="zh-CN" altLang="zh-CN" dirty="0"/>
              <a:t>你对于各种开发工具很感兴趣，熟悉各类工具的适用场合。</a:t>
            </a:r>
          </a:p>
          <a:p>
            <a:pPr lvl="0"/>
            <a:r>
              <a:rPr lang="zh-CN" altLang="zh-CN" dirty="0"/>
              <a:t>你对版本控制工具很熟悉，也熟悉配置管理流程。</a:t>
            </a:r>
          </a:p>
          <a:p>
            <a:pPr lvl="0"/>
            <a:r>
              <a:rPr lang="zh-CN" altLang="zh-CN" dirty="0"/>
              <a:t>对于本项目所有工具而言，你都是专家。</a:t>
            </a:r>
          </a:p>
        </p:txBody>
      </p:sp>
    </p:spTree>
    <p:extLst>
      <p:ext uri="{BB962C8B-B14F-4D97-AF65-F5344CB8AC3E}">
        <p14:creationId xmlns:p14="http://schemas.microsoft.com/office/powerpoint/2010/main" val="97599233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支持</a:t>
            </a:r>
            <a:r>
              <a:rPr lang="zh-CN" altLang="zh-CN"/>
              <a:t>经理</a:t>
            </a:r>
            <a:r>
              <a:rPr lang="zh-CN" altLang="zh-CN" dirty="0"/>
              <a:t>的主要工作内容</a:t>
            </a:r>
            <a:endParaRPr lang="zh-CN" altLang="en-US" dirty="0"/>
          </a:p>
        </p:txBody>
      </p:sp>
      <p:sp>
        <p:nvSpPr>
          <p:cNvPr id="3" name="内容占位符 2"/>
          <p:cNvSpPr>
            <a:spLocks noGrp="1"/>
          </p:cNvSpPr>
          <p:nvPr>
            <p:ph idx="1"/>
          </p:nvPr>
        </p:nvSpPr>
        <p:spPr>
          <a:xfrm>
            <a:off x="0" y="1052736"/>
            <a:ext cx="8964488" cy="5233764"/>
          </a:xfrm>
        </p:spPr>
        <p:txBody>
          <a:bodyPr/>
          <a:lstStyle/>
          <a:p>
            <a:pPr lvl="0"/>
            <a:r>
              <a:rPr lang="zh-CN" altLang="zh-CN" dirty="0"/>
              <a:t>带领团队识别开发过程中所需要的各类工具和设施。</a:t>
            </a:r>
          </a:p>
          <a:p>
            <a:pPr lvl="0"/>
            <a:r>
              <a:rPr lang="zh-CN" altLang="zh-CN" dirty="0"/>
              <a:t>主持配置管理委员会，管理配置管理系统。</a:t>
            </a:r>
          </a:p>
          <a:p>
            <a:pPr lvl="0"/>
            <a:r>
              <a:rPr lang="zh-CN" altLang="zh-CN" dirty="0"/>
              <a:t>维护软件项目的词汇表。</a:t>
            </a:r>
          </a:p>
          <a:p>
            <a:pPr lvl="0"/>
            <a:r>
              <a:rPr lang="zh-CN" altLang="zh-CN" dirty="0"/>
              <a:t>维护项目风险和问题跟踪系统。</a:t>
            </a:r>
          </a:p>
          <a:p>
            <a:pPr lvl="0"/>
            <a:r>
              <a:rPr lang="zh-CN" altLang="zh-CN" dirty="0"/>
              <a:t>支持软件开发过程中复用策略的应用。</a:t>
            </a:r>
          </a:p>
          <a:p>
            <a:r>
              <a:rPr lang="zh-CN" altLang="zh-CN" dirty="0"/>
              <a:t>参与项目总结。</a:t>
            </a:r>
            <a:endParaRPr lang="zh-CN" altLang="en-US" dirty="0"/>
          </a:p>
        </p:txBody>
      </p:sp>
    </p:spTree>
    <p:extLst>
      <p:ext uri="{BB962C8B-B14F-4D97-AF65-F5344CB8AC3E}">
        <p14:creationId xmlns:p14="http://schemas.microsoft.com/office/powerpoint/2010/main" val="253715763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典型</a:t>
            </a:r>
            <a:r>
              <a:rPr lang="en-US" altLang="zh-CN" dirty="0"/>
              <a:t>SCRUM</a:t>
            </a:r>
            <a:r>
              <a:rPr lang="zh-CN" altLang="en-US" dirty="0"/>
              <a:t>小组角色</a:t>
            </a:r>
          </a:p>
        </p:txBody>
      </p:sp>
      <p:sp>
        <p:nvSpPr>
          <p:cNvPr id="3" name="内容占位符 2"/>
          <p:cNvSpPr>
            <a:spLocks noGrp="1"/>
          </p:cNvSpPr>
          <p:nvPr>
            <p:ph idx="1"/>
          </p:nvPr>
        </p:nvSpPr>
        <p:spPr>
          <a:xfrm>
            <a:off x="0" y="1052736"/>
            <a:ext cx="8964488" cy="5233764"/>
          </a:xfrm>
        </p:spPr>
        <p:txBody>
          <a:bodyPr/>
          <a:lstStyle/>
          <a:p>
            <a:pPr lvl="0"/>
            <a:r>
              <a:rPr lang="zh-CN" altLang="en-US" dirty="0"/>
              <a:t>典型</a:t>
            </a:r>
            <a:r>
              <a:rPr lang="en-US" altLang="zh-CN" dirty="0"/>
              <a:t>SCRUM</a:t>
            </a:r>
            <a:r>
              <a:rPr lang="zh-CN" altLang="en-US" dirty="0"/>
              <a:t>团队由一名</a:t>
            </a:r>
            <a:r>
              <a:rPr lang="zh-CN" altLang="en-US" dirty="0">
                <a:solidFill>
                  <a:srgbClr val="FF0000"/>
                </a:solidFill>
              </a:rPr>
              <a:t>产品负责人</a:t>
            </a:r>
            <a:r>
              <a:rPr lang="zh-CN" altLang="en-US" dirty="0"/>
              <a:t>、</a:t>
            </a:r>
            <a:r>
              <a:rPr lang="zh-CN" altLang="en-US" dirty="0">
                <a:solidFill>
                  <a:srgbClr val="FF0000"/>
                </a:solidFill>
              </a:rPr>
              <a:t>开发团队</a:t>
            </a:r>
            <a:r>
              <a:rPr lang="zh-CN" altLang="en-US" dirty="0"/>
              <a:t>和一名</a:t>
            </a:r>
            <a:r>
              <a:rPr lang="en-US" altLang="zh-CN" dirty="0">
                <a:solidFill>
                  <a:srgbClr val="FF0000"/>
                </a:solidFill>
              </a:rPr>
              <a:t>SCRUM</a:t>
            </a:r>
            <a:r>
              <a:rPr lang="zh-CN" altLang="en-US" dirty="0">
                <a:solidFill>
                  <a:srgbClr val="FF0000"/>
                </a:solidFill>
              </a:rPr>
              <a:t> </a:t>
            </a:r>
            <a:r>
              <a:rPr lang="en-US" altLang="zh-CN" dirty="0">
                <a:solidFill>
                  <a:srgbClr val="FF0000"/>
                </a:solidFill>
              </a:rPr>
              <a:t>Master</a:t>
            </a:r>
            <a:r>
              <a:rPr lang="zh-CN" altLang="en-US" dirty="0"/>
              <a:t>组成</a:t>
            </a:r>
            <a:endParaRPr lang="en-US" altLang="zh-CN" dirty="0"/>
          </a:p>
          <a:p>
            <a:pPr lvl="0"/>
            <a:r>
              <a:rPr lang="en-US" altLang="zh-CN" dirty="0"/>
              <a:t>SCRUM</a:t>
            </a:r>
            <a:r>
              <a:rPr lang="zh-CN" altLang="en-US" dirty="0"/>
              <a:t>团队是跨职能的自组织团队</a:t>
            </a:r>
            <a:endParaRPr lang="en-US" altLang="zh-CN" dirty="0"/>
          </a:p>
          <a:p>
            <a:pPr lvl="0"/>
            <a:endParaRPr lang="zh-CN" altLang="en-US" dirty="0"/>
          </a:p>
        </p:txBody>
      </p:sp>
    </p:spTree>
    <p:extLst>
      <p:ext uri="{BB962C8B-B14F-4D97-AF65-F5344CB8AC3E}">
        <p14:creationId xmlns:p14="http://schemas.microsoft.com/office/powerpoint/2010/main" val="241457640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产品负责人职责和工作</a:t>
            </a:r>
          </a:p>
        </p:txBody>
      </p:sp>
      <p:sp>
        <p:nvSpPr>
          <p:cNvPr id="3" name="内容占位符 2"/>
          <p:cNvSpPr>
            <a:spLocks noGrp="1"/>
          </p:cNvSpPr>
          <p:nvPr>
            <p:ph idx="1"/>
          </p:nvPr>
        </p:nvSpPr>
        <p:spPr>
          <a:xfrm>
            <a:off x="0" y="1052736"/>
            <a:ext cx="8964488" cy="5233764"/>
          </a:xfrm>
        </p:spPr>
        <p:txBody>
          <a:bodyPr/>
          <a:lstStyle/>
          <a:p>
            <a:pPr lvl="0"/>
            <a:r>
              <a:rPr lang="zh-CN" altLang="en-US" dirty="0"/>
              <a:t>产品负责人的职责是将开发团队开发的产品价值最大化。 </a:t>
            </a:r>
            <a:endParaRPr lang="zh-CN" altLang="zh-CN" dirty="0"/>
          </a:p>
          <a:p>
            <a:pPr lvl="0"/>
            <a:r>
              <a:rPr lang="zh-CN" altLang="en-US" dirty="0"/>
              <a:t>产品负责人是负责管理产品待办列表的唯一负责人。产品待办列表的管理包括： </a:t>
            </a:r>
            <a:endParaRPr lang="en-US" altLang="zh-CN" dirty="0"/>
          </a:p>
          <a:p>
            <a:pPr lvl="1"/>
            <a:r>
              <a:rPr lang="zh-CN" altLang="en-US" sz="2400" dirty="0"/>
              <a:t>清晰地表述产品待办列表项；</a:t>
            </a:r>
          </a:p>
          <a:p>
            <a:pPr lvl="1"/>
            <a:r>
              <a:rPr lang="zh-CN" altLang="en-US" sz="2400" dirty="0"/>
              <a:t>对产品待办列表项进行排序，使其最好地实现目标和使命；</a:t>
            </a:r>
          </a:p>
          <a:p>
            <a:pPr lvl="1"/>
            <a:r>
              <a:rPr lang="zh-CN" altLang="en-US" sz="2400" dirty="0"/>
              <a:t>优化开发团队所执行工作的价值；</a:t>
            </a:r>
          </a:p>
          <a:p>
            <a:pPr lvl="1"/>
            <a:r>
              <a:rPr lang="en-US" altLang="zh-CN" sz="2400" dirty="0"/>
              <a:t>	</a:t>
            </a:r>
            <a:r>
              <a:rPr lang="zh-CN" altLang="en-US" sz="2400" dirty="0"/>
              <a:t>确保产品待办列表对所有人是可见、透明和清晰的，同时显示 </a:t>
            </a:r>
            <a:r>
              <a:rPr lang="en-US" altLang="zh-CN" sz="2400" dirty="0"/>
              <a:t>Scrum </a:t>
            </a:r>
            <a:r>
              <a:rPr lang="zh-CN" altLang="en-US" sz="2400" dirty="0"/>
              <a:t>团队下一步要做的工作；以及</a:t>
            </a:r>
          </a:p>
          <a:p>
            <a:pPr lvl="1"/>
            <a:r>
              <a:rPr lang="zh-CN" altLang="en-US" sz="2400" dirty="0"/>
              <a:t>确保开发团队对产品待办列表项有足够深的了解。</a:t>
            </a:r>
          </a:p>
        </p:txBody>
      </p:sp>
    </p:spTree>
    <p:extLst>
      <p:ext uri="{BB962C8B-B14F-4D97-AF65-F5344CB8AC3E}">
        <p14:creationId xmlns:p14="http://schemas.microsoft.com/office/powerpoint/2010/main" val="88071691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开发团队职责和工作</a:t>
            </a:r>
          </a:p>
        </p:txBody>
      </p:sp>
      <p:sp>
        <p:nvSpPr>
          <p:cNvPr id="3" name="内容占位符 2"/>
          <p:cNvSpPr>
            <a:spLocks noGrp="1"/>
          </p:cNvSpPr>
          <p:nvPr>
            <p:ph idx="1"/>
          </p:nvPr>
        </p:nvSpPr>
        <p:spPr>
          <a:xfrm>
            <a:off x="0" y="1052736"/>
            <a:ext cx="9144000" cy="5233764"/>
          </a:xfrm>
        </p:spPr>
        <p:txBody>
          <a:bodyPr/>
          <a:lstStyle/>
          <a:p>
            <a:pPr lvl="0"/>
            <a:r>
              <a:rPr lang="zh-CN" altLang="en-US" sz="2800" dirty="0"/>
              <a:t>负责在每个 </a:t>
            </a:r>
            <a:r>
              <a:rPr lang="en-US" altLang="zh-CN" sz="2800" dirty="0"/>
              <a:t>Sprint </a:t>
            </a:r>
            <a:r>
              <a:rPr lang="zh-CN" altLang="en-US" sz="2800" dirty="0"/>
              <a:t>结束时交付潜在可发布并且“完成”的产品增量。</a:t>
            </a:r>
            <a:endParaRPr lang="en-US" altLang="zh-CN" sz="2800" dirty="0"/>
          </a:p>
          <a:p>
            <a:pPr lvl="0"/>
            <a:r>
              <a:rPr lang="zh-CN" altLang="en-US" sz="2800" dirty="0"/>
              <a:t>开发团队由组织组建并得到授权，团队</a:t>
            </a:r>
            <a:r>
              <a:rPr lang="zh-CN" altLang="en-US" sz="2800" dirty="0">
                <a:solidFill>
                  <a:srgbClr val="FF0000"/>
                </a:solidFill>
              </a:rPr>
              <a:t>自己组织</a:t>
            </a:r>
            <a:r>
              <a:rPr lang="zh-CN" altLang="en-US" sz="2800" dirty="0"/>
              <a:t>和管理他们的工作。开发团队具有下列特点：</a:t>
            </a:r>
            <a:endParaRPr lang="en-US" altLang="zh-CN" sz="2800" dirty="0"/>
          </a:p>
          <a:p>
            <a:pPr lvl="1"/>
            <a:r>
              <a:rPr lang="zh-CN" altLang="en-US" sz="2000" dirty="0"/>
              <a:t>他们是自组织的。没有人（即使是 </a:t>
            </a:r>
            <a:r>
              <a:rPr lang="en-US" altLang="zh-CN" sz="2000" dirty="0"/>
              <a:t>Scrum Master</a:t>
            </a:r>
            <a:r>
              <a:rPr lang="zh-CN" altLang="en-US" sz="2000" dirty="0"/>
              <a:t>）有权告诉开发团队应该如何把产品待办列表变成潜在可发布的功能增量；</a:t>
            </a:r>
          </a:p>
          <a:p>
            <a:pPr lvl="1"/>
            <a:r>
              <a:rPr lang="zh-CN" altLang="en-US" sz="2000" dirty="0"/>
              <a:t>开发团队是跨职能的团队，团队作为一个整体，拥有创建产品增量所需的全部技能；</a:t>
            </a:r>
          </a:p>
          <a:p>
            <a:pPr lvl="1"/>
            <a:r>
              <a:rPr lang="en-US" altLang="zh-CN" sz="2000" dirty="0"/>
              <a:t>Scrum </a:t>
            </a:r>
            <a:r>
              <a:rPr lang="zh-CN" altLang="en-US" sz="2000" dirty="0"/>
              <a:t>不认可开发团队成员的任何头衔，不管其承担何种工作（他们都叫开发人员）。</a:t>
            </a:r>
          </a:p>
          <a:p>
            <a:pPr lvl="1"/>
            <a:r>
              <a:rPr lang="en-US" altLang="zh-CN" sz="2000" dirty="0"/>
              <a:t>Scrum </a:t>
            </a:r>
            <a:r>
              <a:rPr lang="zh-CN" altLang="en-US" sz="2000" dirty="0"/>
              <a:t>不认可开发团队中所谓的“子团队”，无论其需要处理的领域是诸如测试、架构、运维或业务分析；同时，</a:t>
            </a:r>
          </a:p>
          <a:p>
            <a:pPr lvl="1"/>
            <a:r>
              <a:rPr lang="zh-CN" altLang="en-US" sz="2000" dirty="0"/>
              <a:t>开发团队中的每个成员也许有特长和专注的领域，但是责任属于整个开发团队。 </a:t>
            </a:r>
            <a:endParaRPr lang="zh-CN" altLang="en-US" sz="2400" dirty="0"/>
          </a:p>
        </p:txBody>
      </p:sp>
    </p:spTree>
    <p:extLst>
      <p:ext uri="{BB962C8B-B14F-4D97-AF65-F5344CB8AC3E}">
        <p14:creationId xmlns:p14="http://schemas.microsoft.com/office/powerpoint/2010/main" val="2162951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带来的改变</a:t>
            </a:r>
          </a:p>
        </p:txBody>
      </p:sp>
      <p:sp>
        <p:nvSpPr>
          <p:cNvPr id="3" name="内容占位符 2"/>
          <p:cNvSpPr>
            <a:spLocks noGrp="1"/>
          </p:cNvSpPr>
          <p:nvPr>
            <p:ph idx="1"/>
          </p:nvPr>
        </p:nvSpPr>
        <p:spPr/>
        <p:txBody>
          <a:bodyPr/>
          <a:lstStyle/>
          <a:p>
            <a:r>
              <a:rPr lang="zh-CN" altLang="en-US" dirty="0"/>
              <a:t>需要什么样的团队协作？</a:t>
            </a:r>
            <a:endParaRPr lang="en-US" altLang="zh-CN" dirty="0"/>
          </a:p>
          <a:p>
            <a:r>
              <a:rPr lang="zh-CN" altLang="en-US" dirty="0"/>
              <a:t>什么样的领导者适合软件项目？如何激励？</a:t>
            </a:r>
            <a:endParaRPr lang="en-US" altLang="zh-CN" dirty="0"/>
          </a:p>
          <a:p>
            <a:r>
              <a:rPr lang="zh-CN" altLang="en-US" dirty="0"/>
              <a:t>估算、计划和跟踪中的心理因素</a:t>
            </a:r>
            <a:endParaRPr lang="en-US" altLang="zh-CN" dirty="0"/>
          </a:p>
          <a:p>
            <a:r>
              <a:rPr lang="zh-CN" altLang="en-US" dirty="0"/>
              <a:t>敏捷开发中的心理因素</a:t>
            </a:r>
            <a:endParaRPr lang="en-US" altLang="zh-CN" dirty="0"/>
          </a:p>
          <a:p>
            <a:r>
              <a:rPr lang="en-US" altLang="zh-CN" dirty="0"/>
              <a:t>UML</a:t>
            </a:r>
            <a:r>
              <a:rPr lang="zh-CN" altLang="en-US" dirty="0"/>
              <a:t>技术隐含的心理因素</a:t>
            </a:r>
            <a:endParaRPr lang="en-US" altLang="zh-CN" dirty="0"/>
          </a:p>
          <a:p>
            <a:endParaRPr lang="zh-CN" altLang="en-US" dirty="0"/>
          </a:p>
        </p:txBody>
      </p:sp>
    </p:spTree>
    <p:extLst>
      <p:ext uri="{BB962C8B-B14F-4D97-AF65-F5344CB8AC3E}">
        <p14:creationId xmlns:p14="http://schemas.microsoft.com/office/powerpoint/2010/main" val="82467960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Scrum Master</a:t>
            </a:r>
            <a:r>
              <a:rPr lang="zh-CN" altLang="en-US" dirty="0"/>
              <a:t>职责和工作  </a:t>
            </a:r>
            <a:r>
              <a:rPr lang="en-US" altLang="zh-CN" dirty="0"/>
              <a:t>(1)</a:t>
            </a:r>
            <a:endParaRPr lang="zh-CN" altLang="en-US" dirty="0"/>
          </a:p>
        </p:txBody>
      </p:sp>
      <p:sp>
        <p:nvSpPr>
          <p:cNvPr id="3" name="内容占位符 2"/>
          <p:cNvSpPr>
            <a:spLocks noGrp="1"/>
          </p:cNvSpPr>
          <p:nvPr>
            <p:ph idx="1"/>
          </p:nvPr>
        </p:nvSpPr>
        <p:spPr>
          <a:xfrm>
            <a:off x="0" y="1052736"/>
            <a:ext cx="8964488" cy="5233764"/>
          </a:xfrm>
        </p:spPr>
        <p:txBody>
          <a:bodyPr/>
          <a:lstStyle/>
          <a:p>
            <a:pPr lvl="0"/>
            <a:r>
              <a:rPr lang="zh-CN" altLang="en-US" sz="2800" dirty="0"/>
              <a:t>促进和支持 </a:t>
            </a:r>
            <a:r>
              <a:rPr lang="en-US" altLang="zh-CN" sz="2800" dirty="0"/>
              <a:t>SCRUM  </a:t>
            </a:r>
          </a:p>
          <a:p>
            <a:pPr lvl="0"/>
            <a:r>
              <a:rPr lang="zh-CN" altLang="en-US" sz="2800" dirty="0"/>
              <a:t>帮助每个人理解 </a:t>
            </a:r>
            <a:r>
              <a:rPr lang="en-US" altLang="zh-CN" sz="2800" dirty="0"/>
              <a:t>SCRUM </a:t>
            </a:r>
            <a:r>
              <a:rPr lang="zh-CN" altLang="en-US" sz="2800" dirty="0"/>
              <a:t>理论、实践、规则和价值</a:t>
            </a:r>
          </a:p>
          <a:p>
            <a:pPr lvl="0"/>
            <a:r>
              <a:rPr lang="en-US" altLang="zh-CN" sz="2800" dirty="0"/>
              <a:t>SCRUM Master </a:t>
            </a:r>
            <a:r>
              <a:rPr lang="zh-CN" altLang="en-US" sz="2800" dirty="0"/>
              <a:t>是一位服务型领导。</a:t>
            </a:r>
            <a:endParaRPr lang="en-US" altLang="zh-CN" sz="2800" dirty="0"/>
          </a:p>
          <a:p>
            <a:pPr lvl="1"/>
            <a:r>
              <a:rPr lang="zh-CN" altLang="en-US" sz="2400" dirty="0"/>
              <a:t>帮助 </a:t>
            </a:r>
            <a:r>
              <a:rPr lang="en-US" altLang="zh-CN" sz="2400" dirty="0"/>
              <a:t>SCRUM </a:t>
            </a:r>
            <a:r>
              <a:rPr lang="zh-CN" altLang="en-US" sz="2400" dirty="0"/>
              <a:t>团队之外的人了解如何与 </a:t>
            </a:r>
            <a:r>
              <a:rPr lang="en-US" altLang="zh-CN" sz="2400" dirty="0"/>
              <a:t>SCRUM </a:t>
            </a:r>
            <a:r>
              <a:rPr lang="zh-CN" altLang="en-US" sz="2400" dirty="0"/>
              <a:t>团队交互是有益的</a:t>
            </a:r>
            <a:endParaRPr lang="en-US" altLang="zh-CN" sz="2400" dirty="0"/>
          </a:p>
          <a:p>
            <a:pPr lvl="1"/>
            <a:r>
              <a:rPr lang="zh-CN" altLang="en-US" sz="2400" dirty="0"/>
              <a:t>改变</a:t>
            </a:r>
            <a:r>
              <a:rPr lang="en-US" altLang="zh-CN" sz="2400" dirty="0"/>
              <a:t>SCRUM </a:t>
            </a:r>
            <a:r>
              <a:rPr lang="zh-CN" altLang="en-US" sz="2400" dirty="0"/>
              <a:t>团队之外的人与 </a:t>
            </a:r>
            <a:r>
              <a:rPr lang="en-US" altLang="zh-CN" sz="2400" dirty="0"/>
              <a:t>SCRUM </a:t>
            </a:r>
            <a:r>
              <a:rPr lang="zh-CN" altLang="en-US" sz="2400" dirty="0"/>
              <a:t>团队的互动方式来最大化 </a:t>
            </a:r>
            <a:r>
              <a:rPr lang="en-US" altLang="zh-CN" sz="2400" dirty="0"/>
              <a:t>SCRUM </a:t>
            </a:r>
            <a:r>
              <a:rPr lang="zh-CN" altLang="en-US" sz="2400" dirty="0"/>
              <a:t>团队所创造的价值</a:t>
            </a:r>
            <a:r>
              <a:rPr lang="zh-CN" altLang="en-US" dirty="0"/>
              <a:t>。</a:t>
            </a:r>
            <a:endParaRPr lang="zh-CN" altLang="en-US" sz="2000" dirty="0"/>
          </a:p>
        </p:txBody>
      </p:sp>
    </p:spTree>
    <p:extLst>
      <p:ext uri="{BB962C8B-B14F-4D97-AF65-F5344CB8AC3E}">
        <p14:creationId xmlns:p14="http://schemas.microsoft.com/office/powerpoint/2010/main" val="429461751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Scrum Master</a:t>
            </a:r>
            <a:r>
              <a:rPr lang="zh-CN" altLang="en-US" dirty="0"/>
              <a:t>职责和工作  </a:t>
            </a:r>
            <a:r>
              <a:rPr lang="en-US" altLang="zh-CN" dirty="0"/>
              <a:t>(2)</a:t>
            </a:r>
            <a:endParaRPr lang="zh-CN" altLang="en-US" dirty="0"/>
          </a:p>
        </p:txBody>
      </p:sp>
      <p:sp>
        <p:nvSpPr>
          <p:cNvPr id="3" name="内容占位符 2"/>
          <p:cNvSpPr>
            <a:spLocks noGrp="1"/>
          </p:cNvSpPr>
          <p:nvPr>
            <p:ph idx="1"/>
          </p:nvPr>
        </p:nvSpPr>
        <p:spPr>
          <a:xfrm>
            <a:off x="0" y="1052736"/>
            <a:ext cx="8964488" cy="5233764"/>
          </a:xfrm>
        </p:spPr>
        <p:txBody>
          <a:bodyPr/>
          <a:lstStyle/>
          <a:p>
            <a:pPr lvl="0"/>
            <a:r>
              <a:rPr lang="en-US" altLang="zh-CN" sz="2800" dirty="0"/>
              <a:t>Scrum Master </a:t>
            </a:r>
            <a:r>
              <a:rPr lang="zh-CN" altLang="en-US" sz="2800" dirty="0"/>
              <a:t>服务于产品负责人，包括：</a:t>
            </a:r>
            <a:endParaRPr lang="en-US" altLang="zh-CN" sz="2800" dirty="0"/>
          </a:p>
          <a:p>
            <a:pPr lvl="1"/>
            <a:r>
              <a:rPr lang="zh-CN" altLang="en-US" sz="2400" dirty="0"/>
              <a:t>确保 </a:t>
            </a:r>
            <a:r>
              <a:rPr lang="en-US" altLang="zh-CN" sz="2400" dirty="0"/>
              <a:t>Scrum </a:t>
            </a:r>
            <a:r>
              <a:rPr lang="zh-CN" altLang="en-US" sz="2400" dirty="0"/>
              <a:t>团队中的每个人都尽可能地理解目标、范围和产品域；</a:t>
            </a:r>
          </a:p>
          <a:p>
            <a:pPr lvl="1"/>
            <a:r>
              <a:rPr lang="zh-CN" altLang="en-US" sz="2400" dirty="0"/>
              <a:t>找到有效管理产品待办列表的技巧；</a:t>
            </a:r>
          </a:p>
          <a:p>
            <a:pPr lvl="1"/>
            <a:r>
              <a:rPr lang="zh-CN" altLang="en-US" sz="2400" dirty="0"/>
              <a:t>帮助 </a:t>
            </a:r>
            <a:r>
              <a:rPr lang="en-US" altLang="zh-CN" sz="2400" dirty="0"/>
              <a:t>Scrum </a:t>
            </a:r>
            <a:r>
              <a:rPr lang="zh-CN" altLang="en-US" sz="2400" dirty="0"/>
              <a:t>团队理解为何需要清晰且简明的产品待办列表项；</a:t>
            </a:r>
          </a:p>
          <a:p>
            <a:pPr lvl="1"/>
            <a:r>
              <a:rPr lang="zh-CN" altLang="en-US" sz="2400" dirty="0"/>
              <a:t>理解在经验主义的环境中的产品规划；</a:t>
            </a:r>
            <a:endParaRPr lang="en-US" altLang="zh-CN" sz="2400" dirty="0"/>
          </a:p>
          <a:p>
            <a:pPr lvl="1"/>
            <a:r>
              <a:rPr lang="zh-CN" altLang="en-US" sz="2400" dirty="0"/>
              <a:t>确保产品负责人懂得如何来安排产品待办列表使其达到最大化价值；</a:t>
            </a:r>
          </a:p>
          <a:p>
            <a:pPr lvl="1"/>
            <a:r>
              <a:rPr lang="zh-CN" altLang="en-US" sz="2400" dirty="0"/>
              <a:t>理解并实践敏捷性；以及，</a:t>
            </a:r>
          </a:p>
          <a:p>
            <a:pPr lvl="1"/>
            <a:r>
              <a:rPr lang="zh-CN" altLang="en-US" sz="2400" dirty="0"/>
              <a:t>当被请求或需要时，引导 </a:t>
            </a:r>
            <a:r>
              <a:rPr lang="en-US" altLang="zh-CN" sz="2400" dirty="0"/>
              <a:t>Scrum </a:t>
            </a:r>
            <a:r>
              <a:rPr lang="zh-CN" altLang="en-US" sz="2400" dirty="0"/>
              <a:t>事件。</a:t>
            </a:r>
          </a:p>
        </p:txBody>
      </p:sp>
    </p:spTree>
    <p:extLst>
      <p:ext uri="{BB962C8B-B14F-4D97-AF65-F5344CB8AC3E}">
        <p14:creationId xmlns:p14="http://schemas.microsoft.com/office/powerpoint/2010/main" val="303044604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Scrum Master</a:t>
            </a:r>
            <a:r>
              <a:rPr lang="zh-CN" altLang="en-US" dirty="0"/>
              <a:t>职责和工作  </a:t>
            </a:r>
            <a:r>
              <a:rPr lang="en-US" altLang="zh-CN" dirty="0"/>
              <a:t>(3)</a:t>
            </a:r>
            <a:endParaRPr lang="zh-CN" altLang="en-US" dirty="0"/>
          </a:p>
        </p:txBody>
      </p:sp>
      <p:sp>
        <p:nvSpPr>
          <p:cNvPr id="3" name="内容占位符 2"/>
          <p:cNvSpPr>
            <a:spLocks noGrp="1"/>
          </p:cNvSpPr>
          <p:nvPr>
            <p:ph idx="1"/>
          </p:nvPr>
        </p:nvSpPr>
        <p:spPr>
          <a:xfrm>
            <a:off x="0" y="1052736"/>
            <a:ext cx="8964488" cy="5233764"/>
          </a:xfrm>
        </p:spPr>
        <p:txBody>
          <a:bodyPr/>
          <a:lstStyle/>
          <a:p>
            <a:pPr lvl="0"/>
            <a:r>
              <a:rPr lang="en-US" altLang="zh-CN" sz="2800" dirty="0"/>
              <a:t>Scrum Master </a:t>
            </a:r>
            <a:r>
              <a:rPr lang="zh-CN" altLang="en-US" sz="2800" dirty="0"/>
              <a:t>以各种方式服务于开发团队，包括</a:t>
            </a:r>
            <a:endParaRPr lang="en-US" altLang="zh-CN" sz="2800" dirty="0"/>
          </a:p>
          <a:p>
            <a:pPr lvl="1"/>
            <a:r>
              <a:rPr lang="zh-CN" altLang="en-US" sz="2400" dirty="0"/>
              <a:t>作为教练在自组织和跨职能方面给予开发团队以指导；</a:t>
            </a:r>
          </a:p>
          <a:p>
            <a:pPr lvl="1"/>
            <a:r>
              <a:rPr lang="zh-CN" altLang="en-US" sz="2400" dirty="0"/>
              <a:t>帮助开发团队创造高价值的产品；</a:t>
            </a:r>
          </a:p>
          <a:p>
            <a:pPr lvl="1"/>
            <a:r>
              <a:rPr lang="zh-CN" altLang="en-US" sz="2400" dirty="0"/>
              <a:t>移除开发团队工作进展中的障碍；</a:t>
            </a:r>
          </a:p>
          <a:p>
            <a:pPr lvl="1"/>
            <a:r>
              <a:rPr lang="zh-CN" altLang="en-US" sz="2400" dirty="0"/>
              <a:t>按被请求或需要时，引导 </a:t>
            </a:r>
            <a:r>
              <a:rPr lang="en-US" altLang="zh-CN" sz="2400" dirty="0"/>
              <a:t>Scrum </a:t>
            </a:r>
            <a:r>
              <a:rPr lang="zh-CN" altLang="en-US" sz="2400" dirty="0"/>
              <a:t>事件；以及，</a:t>
            </a:r>
          </a:p>
          <a:p>
            <a:pPr lvl="1"/>
            <a:r>
              <a:rPr lang="zh-CN" altLang="en-US" sz="2400" dirty="0"/>
              <a:t>在 </a:t>
            </a:r>
            <a:r>
              <a:rPr lang="en-US" altLang="zh-CN" sz="2400" dirty="0"/>
              <a:t>Scrum </a:t>
            </a:r>
            <a:r>
              <a:rPr lang="zh-CN" altLang="en-US" sz="2400" dirty="0"/>
              <a:t>还未完全采纳和理解的组织环境中，作为教练指导开发团队。</a:t>
            </a:r>
          </a:p>
        </p:txBody>
      </p:sp>
    </p:spTree>
    <p:extLst>
      <p:ext uri="{BB962C8B-B14F-4D97-AF65-F5344CB8AC3E}">
        <p14:creationId xmlns:p14="http://schemas.microsoft.com/office/powerpoint/2010/main" val="13135700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Scrum Master</a:t>
            </a:r>
            <a:r>
              <a:rPr lang="zh-CN" altLang="en-US" dirty="0"/>
              <a:t>职责和工作  </a:t>
            </a:r>
            <a:r>
              <a:rPr lang="en-US" altLang="zh-CN" dirty="0"/>
              <a:t>(4)</a:t>
            </a:r>
            <a:endParaRPr lang="zh-CN" altLang="en-US" dirty="0"/>
          </a:p>
        </p:txBody>
      </p:sp>
      <p:sp>
        <p:nvSpPr>
          <p:cNvPr id="3" name="内容占位符 2"/>
          <p:cNvSpPr>
            <a:spLocks noGrp="1"/>
          </p:cNvSpPr>
          <p:nvPr>
            <p:ph idx="1"/>
          </p:nvPr>
        </p:nvSpPr>
        <p:spPr>
          <a:xfrm>
            <a:off x="0" y="1052736"/>
            <a:ext cx="8964488" cy="5233764"/>
          </a:xfrm>
        </p:spPr>
        <p:txBody>
          <a:bodyPr/>
          <a:lstStyle/>
          <a:p>
            <a:pPr lvl="0"/>
            <a:r>
              <a:rPr lang="en-US" altLang="zh-CN" sz="2800" dirty="0"/>
              <a:t>Scrum Master </a:t>
            </a:r>
            <a:r>
              <a:rPr lang="zh-CN" altLang="en-US" sz="2800" dirty="0"/>
              <a:t>以各种方式服务于组织，包括：</a:t>
            </a:r>
            <a:endParaRPr lang="en-US" altLang="zh-CN" sz="2800" dirty="0"/>
          </a:p>
          <a:p>
            <a:pPr lvl="1"/>
            <a:r>
              <a:rPr lang="zh-CN" altLang="en-US" sz="2400" dirty="0"/>
              <a:t>带领并作为教练指导组织采纳 </a:t>
            </a:r>
            <a:r>
              <a:rPr lang="en-US" altLang="zh-CN" sz="2400" dirty="0"/>
              <a:t>Scrum</a:t>
            </a:r>
            <a:r>
              <a:rPr lang="zh-CN" altLang="en-US" sz="2400" dirty="0"/>
              <a:t>；</a:t>
            </a:r>
          </a:p>
          <a:p>
            <a:pPr lvl="1"/>
            <a:r>
              <a:rPr lang="zh-CN" altLang="en-US" sz="2400" dirty="0"/>
              <a:t>在组织范围内规划 </a:t>
            </a:r>
            <a:r>
              <a:rPr lang="en-US" altLang="zh-CN" sz="2400" dirty="0"/>
              <a:t>Scrum </a:t>
            </a:r>
            <a:r>
              <a:rPr lang="zh-CN" altLang="en-US" sz="2400" dirty="0"/>
              <a:t>的实施；</a:t>
            </a:r>
          </a:p>
          <a:p>
            <a:pPr lvl="1"/>
            <a:r>
              <a:rPr lang="zh-CN" altLang="en-US" sz="2400" dirty="0"/>
              <a:t>帮助员工和利益攸关者理解并实施 </a:t>
            </a:r>
            <a:r>
              <a:rPr lang="en-US" altLang="zh-CN" sz="2400" dirty="0"/>
              <a:t>Scrum </a:t>
            </a:r>
            <a:r>
              <a:rPr lang="zh-CN" altLang="en-US" sz="2400" dirty="0"/>
              <a:t>和经验导向的产品开发；</a:t>
            </a:r>
          </a:p>
          <a:p>
            <a:pPr lvl="1"/>
            <a:r>
              <a:rPr lang="zh-CN" altLang="en-US" sz="2400" dirty="0"/>
              <a:t>引发能够提升 </a:t>
            </a:r>
            <a:r>
              <a:rPr lang="en-US" altLang="zh-CN" sz="2400" dirty="0"/>
              <a:t>Scrum </a:t>
            </a:r>
            <a:r>
              <a:rPr lang="zh-CN" altLang="en-US" sz="2400" dirty="0"/>
              <a:t>团队生产率的改变；以及，</a:t>
            </a:r>
          </a:p>
          <a:p>
            <a:pPr lvl="1"/>
            <a:r>
              <a:rPr lang="zh-CN" altLang="en-US" sz="2400" dirty="0"/>
              <a:t>与其他 </a:t>
            </a:r>
            <a:r>
              <a:rPr lang="en-US" altLang="zh-CN" sz="2400" dirty="0"/>
              <a:t>Scrum Master </a:t>
            </a:r>
            <a:r>
              <a:rPr lang="zh-CN" altLang="en-US" sz="2400" dirty="0"/>
              <a:t>一起工作，增强组织中 </a:t>
            </a:r>
            <a:r>
              <a:rPr lang="en-US" altLang="zh-CN" sz="2400" dirty="0"/>
              <a:t>Scrum </a:t>
            </a:r>
            <a:r>
              <a:rPr lang="zh-CN" altLang="en-US" sz="2400" dirty="0"/>
              <a:t>应用的有效性。</a:t>
            </a:r>
          </a:p>
        </p:txBody>
      </p:sp>
    </p:spTree>
    <p:extLst>
      <p:ext uri="{BB962C8B-B14F-4D97-AF65-F5344CB8AC3E}">
        <p14:creationId xmlns:p14="http://schemas.microsoft.com/office/powerpoint/2010/main" val="164682944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思考题</a:t>
            </a:r>
          </a:p>
        </p:txBody>
      </p:sp>
      <p:sp>
        <p:nvSpPr>
          <p:cNvPr id="3" name="内容占位符 2"/>
          <p:cNvSpPr>
            <a:spLocks noGrp="1"/>
          </p:cNvSpPr>
          <p:nvPr>
            <p:ph idx="1"/>
          </p:nvPr>
        </p:nvSpPr>
        <p:spPr/>
        <p:txBody>
          <a:bodyPr/>
          <a:lstStyle/>
          <a:p>
            <a:pPr marL="0" indent="0">
              <a:buNone/>
            </a:pPr>
            <a:r>
              <a:rPr lang="en-US" altLang="zh-CN" dirty="0"/>
              <a:t>TSP</a:t>
            </a:r>
            <a:r>
              <a:rPr lang="zh-CN" altLang="en-US" dirty="0"/>
              <a:t>和</a:t>
            </a:r>
            <a:r>
              <a:rPr lang="en-US" altLang="zh-CN" dirty="0"/>
              <a:t>SCRUM</a:t>
            </a:r>
            <a:r>
              <a:rPr lang="zh-CN" altLang="en-US" dirty="0"/>
              <a:t>的团队的组成有哪些共性？这些共性对于高效团队有什么帮助？</a:t>
            </a:r>
            <a:endParaRPr lang="en-US" altLang="zh-CN" dirty="0"/>
          </a:p>
        </p:txBody>
      </p:sp>
    </p:spTree>
    <p:extLst>
      <p:ext uri="{BB962C8B-B14F-4D97-AF65-F5344CB8AC3E}">
        <p14:creationId xmlns:p14="http://schemas.microsoft.com/office/powerpoint/2010/main" val="8944344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6" name="Rectangle 6"/>
          <p:cNvSpPr>
            <a:spLocks noGrp="1" noChangeArrowheads="1"/>
          </p:cNvSpPr>
          <p:nvPr>
            <p:ph type="title"/>
          </p:nvPr>
        </p:nvSpPr>
        <p:spPr>
          <a:xfrm>
            <a:off x="755576" y="16903"/>
            <a:ext cx="7920880" cy="963825"/>
          </a:xfrm>
        </p:spPr>
        <p:txBody>
          <a:bodyPr/>
          <a:lstStyle/>
          <a:p>
            <a:r>
              <a:rPr lang="zh-CN" altLang="en-US" dirty="0">
                <a:ea typeface="宋体" charset="-122"/>
              </a:rPr>
              <a:t>知识工作者实现自我管理：胶冻状团队</a:t>
            </a:r>
            <a:endParaRPr lang="en-US" altLang="zh-CN" dirty="0">
              <a:ea typeface="宋体" charset="-122"/>
            </a:endParaRPr>
          </a:p>
        </p:txBody>
      </p:sp>
      <p:sp>
        <p:nvSpPr>
          <p:cNvPr id="117767" name="Rectangle 7"/>
          <p:cNvSpPr>
            <a:spLocks noGrp="1" noChangeArrowheads="1"/>
          </p:cNvSpPr>
          <p:nvPr>
            <p:ph type="body" idx="1"/>
          </p:nvPr>
        </p:nvSpPr>
        <p:spPr>
          <a:xfrm>
            <a:off x="179512" y="1052736"/>
            <a:ext cx="8640960" cy="5328592"/>
          </a:xfrm>
        </p:spPr>
        <p:txBody>
          <a:bodyPr/>
          <a:lstStyle/>
          <a:p>
            <a:r>
              <a:rPr lang="zh-CN" altLang="en-US" sz="2800" i="1" dirty="0">
                <a:ea typeface="宋体" charset="-122"/>
              </a:rPr>
              <a:t>“团队中到处蔓延着一些神奇的东西，体现着独特的伦理，态度和力量。团队成员相互支持，他们凭直觉就知道何时以及如何帮助彼此。每一个团队成员都深深感觉到是共同力量的一部分，有一种强烈的归属感和一种互助友爱的感觉。”</a:t>
            </a:r>
            <a:r>
              <a:rPr lang="en-US" altLang="zh-CN" sz="2800" i="1" dirty="0">
                <a:ea typeface="宋体" charset="-122"/>
              </a:rPr>
              <a:t>    </a:t>
            </a:r>
          </a:p>
          <a:p>
            <a:pPr lvl="1" algn="r">
              <a:buNone/>
            </a:pPr>
            <a:r>
              <a:rPr lang="en-US" altLang="zh-CN" dirty="0">
                <a:ea typeface="宋体" charset="-122"/>
              </a:rPr>
              <a:t>——</a:t>
            </a:r>
            <a:r>
              <a:rPr lang="en-US" altLang="zh-CN" dirty="0" err="1">
                <a:ea typeface="宋体" charset="-122"/>
              </a:rPr>
              <a:t>DeMarco</a:t>
            </a:r>
            <a:r>
              <a:rPr lang="en-US" altLang="zh-CN" dirty="0">
                <a:ea typeface="宋体" charset="-122"/>
              </a:rPr>
              <a:t> &amp; Lister 《</a:t>
            </a:r>
            <a:r>
              <a:rPr lang="zh-CN" altLang="en-US" dirty="0">
                <a:ea typeface="宋体" charset="-122"/>
              </a:rPr>
              <a:t>人件</a:t>
            </a:r>
            <a:r>
              <a:rPr lang="en-US" altLang="zh-CN" dirty="0">
                <a:ea typeface="宋体" charset="-122"/>
              </a:rPr>
              <a:t>》</a:t>
            </a:r>
          </a:p>
        </p:txBody>
      </p:sp>
    </p:spTree>
    <p:extLst>
      <p:ext uri="{BB962C8B-B14F-4D97-AF65-F5344CB8AC3E}">
        <p14:creationId xmlns:p14="http://schemas.microsoft.com/office/powerpoint/2010/main" val="40510544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领导者</a:t>
            </a:r>
          </a:p>
        </p:txBody>
      </p:sp>
      <p:sp>
        <p:nvSpPr>
          <p:cNvPr id="3" name="内容占位符 2"/>
          <p:cNvSpPr>
            <a:spLocks noGrp="1"/>
          </p:cNvSpPr>
          <p:nvPr>
            <p:ph idx="1"/>
          </p:nvPr>
        </p:nvSpPr>
        <p:spPr/>
        <p:txBody>
          <a:bodyPr/>
          <a:lstStyle/>
          <a:p>
            <a:r>
              <a:rPr lang="zh-CN" altLang="en-US" dirty="0"/>
              <a:t>知识工作者的管理需要的是领导者，而不是经理。</a:t>
            </a:r>
            <a:endParaRPr lang="en-US" altLang="zh-CN" dirty="0"/>
          </a:p>
          <a:p>
            <a:r>
              <a:rPr lang="zh-CN" altLang="en-US" dirty="0"/>
              <a:t>简单讨论知识工作的领导者具有什么特点？</a:t>
            </a:r>
          </a:p>
        </p:txBody>
      </p:sp>
    </p:spTree>
    <p:extLst>
      <p:ext uri="{BB962C8B-B14F-4D97-AF65-F5344CB8AC3E}">
        <p14:creationId xmlns:p14="http://schemas.microsoft.com/office/powerpoint/2010/main" val="22775015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4" name="Rectangle 6"/>
          <p:cNvSpPr>
            <a:spLocks noGrp="1" noChangeArrowheads="1"/>
          </p:cNvSpPr>
          <p:nvPr>
            <p:ph type="title"/>
          </p:nvPr>
        </p:nvSpPr>
        <p:spPr/>
        <p:txBody>
          <a:bodyPr/>
          <a:lstStyle/>
          <a:p>
            <a:r>
              <a:rPr lang="zh-CN" altLang="en-US" dirty="0">
                <a:ea typeface="宋体" charset="-122"/>
              </a:rPr>
              <a:t>领导者激励手段</a:t>
            </a:r>
            <a:r>
              <a:rPr lang="en-US" altLang="zh-CN" dirty="0">
                <a:ea typeface="宋体" charset="-122"/>
              </a:rPr>
              <a:t> -1</a:t>
            </a:r>
          </a:p>
        </p:txBody>
      </p:sp>
      <p:sp>
        <p:nvSpPr>
          <p:cNvPr id="130055" name="Rectangle 7"/>
          <p:cNvSpPr>
            <a:spLocks noGrp="1" noChangeArrowheads="1"/>
          </p:cNvSpPr>
          <p:nvPr>
            <p:ph type="body" idx="1"/>
          </p:nvPr>
        </p:nvSpPr>
        <p:spPr/>
        <p:txBody>
          <a:bodyPr/>
          <a:lstStyle/>
          <a:p>
            <a:pPr marL="381000" indent="-381000"/>
            <a:r>
              <a:rPr lang="zh-CN" altLang="en-US" dirty="0">
                <a:ea typeface="宋体" charset="-122"/>
              </a:rPr>
              <a:t>有</a:t>
            </a:r>
            <a:r>
              <a:rPr lang="en-US" altLang="zh-CN" dirty="0">
                <a:ea typeface="宋体" charset="-122"/>
              </a:rPr>
              <a:t>3</a:t>
            </a:r>
            <a:r>
              <a:rPr lang="zh-CN" altLang="en-US" dirty="0">
                <a:ea typeface="宋体" charset="-122"/>
              </a:rPr>
              <a:t>种主要的激励方式</a:t>
            </a:r>
            <a:endParaRPr lang="en-US" altLang="zh-CN" dirty="0">
              <a:ea typeface="宋体" charset="-122"/>
            </a:endParaRPr>
          </a:p>
          <a:p>
            <a:pPr marL="800100" lvl="1" indent="-342900">
              <a:buFont typeface="Times" pitchFamily="18" charset="0"/>
              <a:buAutoNum type="arabicPeriod"/>
            </a:pPr>
            <a:r>
              <a:rPr lang="zh-CN" altLang="en-US" dirty="0">
                <a:ea typeface="宋体" charset="-122"/>
              </a:rPr>
              <a:t>威逼</a:t>
            </a:r>
            <a:endParaRPr lang="en-US" altLang="zh-CN" dirty="0">
              <a:ea typeface="宋体" charset="-122"/>
            </a:endParaRPr>
          </a:p>
          <a:p>
            <a:pPr marL="800100" lvl="1" indent="-342900">
              <a:buFont typeface="Times" pitchFamily="18" charset="0"/>
              <a:buAutoNum type="arabicPeriod"/>
            </a:pPr>
            <a:r>
              <a:rPr lang="zh-CN" altLang="en-US" dirty="0">
                <a:ea typeface="宋体" charset="-122"/>
              </a:rPr>
              <a:t>利诱</a:t>
            </a:r>
            <a:endParaRPr lang="en-US" altLang="zh-CN" dirty="0">
              <a:ea typeface="宋体" charset="-122"/>
            </a:endParaRPr>
          </a:p>
          <a:p>
            <a:pPr marL="800100" lvl="1" indent="-342900">
              <a:buFont typeface="Times" pitchFamily="18" charset="0"/>
              <a:buAutoNum type="arabicPeriod"/>
            </a:pPr>
            <a:r>
              <a:rPr lang="zh-CN" altLang="en-US" dirty="0">
                <a:ea typeface="宋体" charset="-122"/>
              </a:rPr>
              <a:t>鼓励承诺</a:t>
            </a:r>
            <a:endParaRPr lang="en-US" altLang="zh-CN" dirty="0">
              <a:ea typeface="宋体" charset="-122"/>
            </a:endParaRPr>
          </a:p>
          <a:p>
            <a:pPr marL="381000" indent="-381000"/>
            <a:r>
              <a:rPr lang="zh-CN" altLang="en-US" dirty="0">
                <a:ea typeface="宋体" charset="-122"/>
              </a:rPr>
              <a:t>被以上这</a:t>
            </a:r>
            <a:r>
              <a:rPr lang="en-US" altLang="zh-CN" dirty="0">
                <a:ea typeface="宋体" charset="-122"/>
              </a:rPr>
              <a:t>3</a:t>
            </a:r>
            <a:r>
              <a:rPr lang="zh-CN" altLang="en-US" dirty="0">
                <a:ea typeface="宋体" charset="-122"/>
              </a:rPr>
              <a:t>种方式激励的团队各有什么特点？</a:t>
            </a:r>
            <a:endParaRPr lang="en-US" altLang="zh-CN" dirty="0">
              <a:ea typeface="宋体" charset="-122"/>
            </a:endParaRPr>
          </a:p>
        </p:txBody>
      </p:sp>
    </p:spTree>
    <p:extLst>
      <p:ext uri="{BB962C8B-B14F-4D97-AF65-F5344CB8AC3E}">
        <p14:creationId xmlns:p14="http://schemas.microsoft.com/office/powerpoint/2010/main" val="35646948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162" name="Rectangle 2"/>
          <p:cNvSpPr>
            <a:spLocks noGrp="1" noChangeArrowheads="1"/>
          </p:cNvSpPr>
          <p:nvPr>
            <p:ph type="title"/>
          </p:nvPr>
        </p:nvSpPr>
        <p:spPr bwMode="auto">
          <a:xfrm>
            <a:off x="381000" y="0"/>
            <a:ext cx="8763000" cy="1219200"/>
          </a:xfrm>
          <a:noFill/>
          <a:ln>
            <a:miter lim="800000"/>
            <a:headEnd/>
            <a:tailEnd/>
          </a:ln>
        </p:spPr>
        <p:txBody>
          <a:bodyPr vert="horz" wrap="square" lIns="91440" tIns="45720" rIns="91440" bIns="45720" numCol="1" anchor="t" anchorCtr="0" compatLnSpc="1">
            <a:prstTxWarp prst="textNoShape">
              <a:avLst/>
            </a:prstTxWarp>
          </a:bodyPr>
          <a:lstStyle/>
          <a:p>
            <a:r>
              <a:rPr lang="zh-CN" altLang="en-US">
                <a:latin typeface="黑体" pitchFamily="49" charset="-122"/>
                <a:ea typeface="黑体" pitchFamily="49" charset="-122"/>
              </a:rPr>
              <a:t>马斯洛的需求层次理论</a:t>
            </a:r>
          </a:p>
        </p:txBody>
      </p:sp>
      <p:pic>
        <p:nvPicPr>
          <p:cNvPr id="476163" name="Picture 3"/>
          <p:cNvPicPr>
            <a:picLocks noChangeAspect="1" noChangeArrowheads="1"/>
          </p:cNvPicPr>
          <p:nvPr/>
        </p:nvPicPr>
        <p:blipFill>
          <a:blip r:embed="rId3" cstate="print"/>
          <a:srcRect/>
          <a:stretch>
            <a:fillRect/>
          </a:stretch>
        </p:blipFill>
        <p:spPr bwMode="auto">
          <a:xfrm>
            <a:off x="27341" y="1124745"/>
            <a:ext cx="9126923" cy="4968551"/>
          </a:xfrm>
          <a:prstGeom prst="rect">
            <a:avLst/>
          </a:prstGeom>
          <a:noFill/>
          <a:ln w="9525">
            <a:miter lim="800000"/>
            <a:headEnd/>
            <a:tailEnd/>
          </a:ln>
          <a:effectLst/>
        </p:spPr>
      </p:pic>
    </p:spTree>
    <p:extLst>
      <p:ext uri="{BB962C8B-B14F-4D97-AF65-F5344CB8AC3E}">
        <p14:creationId xmlns:p14="http://schemas.microsoft.com/office/powerpoint/2010/main" val="709203348"/>
      </p:ext>
    </p:extLst>
  </p:cSld>
  <p:clrMapOvr>
    <a:masterClrMapping/>
  </p:clrMapOvr>
</p:sld>
</file>

<file path=ppt/theme/theme1.xml><?xml version="1.0" encoding="utf-8"?>
<a:theme xmlns:a="http://schemas.openxmlformats.org/drawingml/2006/main" name="PowerPoint Template">
  <a:themeElements>
    <a:clrScheme name="sample 1">
      <a:dk1>
        <a:srgbClr val="163794"/>
      </a:dk1>
      <a:lt1>
        <a:srgbClr val="FFFFFF"/>
      </a:lt1>
      <a:dk2>
        <a:srgbClr val="000000"/>
      </a:dk2>
      <a:lt2>
        <a:srgbClr val="C0C0C0"/>
      </a:lt2>
      <a:accent1>
        <a:srgbClr val="009999"/>
      </a:accent1>
      <a:accent2>
        <a:srgbClr val="990000"/>
      </a:accent2>
      <a:accent3>
        <a:srgbClr val="FFFFFF"/>
      </a:accent3>
      <a:accent4>
        <a:srgbClr val="112D7E"/>
      </a:accent4>
      <a:accent5>
        <a:srgbClr val="AACACA"/>
      </a:accent5>
      <a:accent6>
        <a:srgbClr val="8A0000"/>
      </a:accent6>
      <a:hlink>
        <a:srgbClr val="6699FF"/>
      </a:hlink>
      <a:folHlink>
        <a:srgbClr val="969696"/>
      </a:folHlink>
    </a:clrScheme>
    <a:fontScheme name="sample">
      <a:majorFont>
        <a:latin typeface="Verdan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ample 1">
        <a:dk1>
          <a:srgbClr val="163794"/>
        </a:dk1>
        <a:lt1>
          <a:srgbClr val="FFFFFF"/>
        </a:lt1>
        <a:dk2>
          <a:srgbClr val="000000"/>
        </a:dk2>
        <a:lt2>
          <a:srgbClr val="C0C0C0"/>
        </a:lt2>
        <a:accent1>
          <a:srgbClr val="009999"/>
        </a:accent1>
        <a:accent2>
          <a:srgbClr val="990000"/>
        </a:accent2>
        <a:accent3>
          <a:srgbClr val="FFFFFF"/>
        </a:accent3>
        <a:accent4>
          <a:srgbClr val="112D7E"/>
        </a:accent4>
        <a:accent5>
          <a:srgbClr val="AACACA"/>
        </a:accent5>
        <a:accent6>
          <a:srgbClr val="8A0000"/>
        </a:accent6>
        <a:hlink>
          <a:srgbClr val="6699FF"/>
        </a:hlink>
        <a:folHlink>
          <a:srgbClr val="969696"/>
        </a:folHlink>
      </a:clrScheme>
      <a:clrMap bg1="lt1" tx1="dk1" bg2="lt2" tx2="dk2" accent1="accent1" accent2="accent2" accent3="accent3" accent4="accent4" accent5="accent5" accent6="accent6" hlink="hlink" folHlink="folHlink"/>
    </a:extraClrScheme>
    <a:extraClrScheme>
      <a:clrScheme name="sample 2">
        <a:dk1>
          <a:srgbClr val="29698D"/>
        </a:dk1>
        <a:lt1>
          <a:srgbClr val="FFFFFF"/>
        </a:lt1>
        <a:dk2>
          <a:srgbClr val="000000"/>
        </a:dk2>
        <a:lt2>
          <a:srgbClr val="A1BABD"/>
        </a:lt2>
        <a:accent1>
          <a:srgbClr val="FF5050"/>
        </a:accent1>
        <a:accent2>
          <a:srgbClr val="FF9933"/>
        </a:accent2>
        <a:accent3>
          <a:srgbClr val="FFFFFF"/>
        </a:accent3>
        <a:accent4>
          <a:srgbClr val="215978"/>
        </a:accent4>
        <a:accent5>
          <a:srgbClr val="FFB3B3"/>
        </a:accent5>
        <a:accent6>
          <a:srgbClr val="E78A2D"/>
        </a:accent6>
        <a:hlink>
          <a:srgbClr val="00CC99"/>
        </a:hlink>
        <a:folHlink>
          <a:srgbClr val="83A6A7"/>
        </a:folHlink>
      </a:clrScheme>
      <a:clrMap bg1="lt1" tx1="dk1" bg2="lt2" tx2="dk2" accent1="accent1" accent2="accent2" accent3="accent3" accent4="accent4" accent5="accent5" accent6="accent6" hlink="hlink" folHlink="folHlink"/>
    </a:extraClrScheme>
    <a:extraClrScheme>
      <a:clrScheme name="sample 3">
        <a:dk1>
          <a:srgbClr val="666699"/>
        </a:dk1>
        <a:lt1>
          <a:srgbClr val="FFFFFF"/>
        </a:lt1>
        <a:dk2>
          <a:srgbClr val="000000"/>
        </a:dk2>
        <a:lt2>
          <a:srgbClr val="C0C0C0"/>
        </a:lt2>
        <a:accent1>
          <a:srgbClr val="72B88E"/>
        </a:accent1>
        <a:accent2>
          <a:srgbClr val="C78DD7"/>
        </a:accent2>
        <a:accent3>
          <a:srgbClr val="FFFFFF"/>
        </a:accent3>
        <a:accent4>
          <a:srgbClr val="565682"/>
        </a:accent4>
        <a:accent5>
          <a:srgbClr val="BCD8C6"/>
        </a:accent5>
        <a:accent6>
          <a:srgbClr val="B47FC3"/>
        </a:accent6>
        <a:hlink>
          <a:srgbClr val="3197BB"/>
        </a:hlink>
        <a:folHlink>
          <a:srgbClr val="878FA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PowerPoint Template</Template>
  <TotalTime>644</TotalTime>
  <Words>3499</Words>
  <Application>Microsoft Office PowerPoint</Application>
  <PresentationFormat>全屏显示(4:3)</PresentationFormat>
  <Paragraphs>382</Paragraphs>
  <Slides>54</Slides>
  <Notes>21</Notes>
  <HiddenSlides>2</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54</vt:i4>
      </vt:variant>
    </vt:vector>
  </HeadingPairs>
  <TitlesOfParts>
    <vt:vector size="66" baseType="lpstr">
      <vt:lpstr>Monotype Sorts</vt:lpstr>
      <vt:lpstr>黑体</vt:lpstr>
      <vt:lpstr>宋体</vt:lpstr>
      <vt:lpstr>Arial</vt:lpstr>
      <vt:lpstr>Arial Narrow</vt:lpstr>
      <vt:lpstr>Calibri</vt:lpstr>
      <vt:lpstr>Times</vt:lpstr>
      <vt:lpstr>Times New Roman</vt:lpstr>
      <vt:lpstr>Verdana</vt:lpstr>
      <vt:lpstr>Wingdings</vt:lpstr>
      <vt:lpstr>PowerPoint Template</vt:lpstr>
      <vt:lpstr>Visio.Drawing.11</vt:lpstr>
      <vt:lpstr>软件过程与管理 第三讲 团队动力学</vt:lpstr>
      <vt:lpstr>内容</vt:lpstr>
      <vt:lpstr>软件开发是知识工作</vt:lpstr>
      <vt:lpstr>知识工作管理</vt:lpstr>
      <vt:lpstr>带来的改变</vt:lpstr>
      <vt:lpstr>知识工作者实现自我管理：胶冻状团队</vt:lpstr>
      <vt:lpstr>领导者</vt:lpstr>
      <vt:lpstr>领导者激励手段 -1</vt:lpstr>
      <vt:lpstr>马斯洛的需求层次理论</vt:lpstr>
      <vt:lpstr>马斯洛的需求层次理论</vt:lpstr>
      <vt:lpstr>领导者激励手段-2</vt:lpstr>
      <vt:lpstr>承诺形式的激励 - 1</vt:lpstr>
      <vt:lpstr>承诺形式的激励 - 2</vt:lpstr>
      <vt:lpstr>维持激励水平</vt:lpstr>
      <vt:lpstr>其他激励相关理论</vt:lpstr>
      <vt:lpstr>海兹伯格的激励理论</vt:lpstr>
      <vt:lpstr>麦克勒格的 X－理论</vt:lpstr>
      <vt:lpstr>麦克勒格的 Y －理论</vt:lpstr>
      <vt:lpstr>期望理论（Expectancy Theory）</vt:lpstr>
      <vt:lpstr>提升成功把握的两种方式</vt:lpstr>
      <vt:lpstr>自主团队</vt:lpstr>
      <vt:lpstr>自主团队的外部环境(1)</vt:lpstr>
      <vt:lpstr>自主团队的外部环境(2)</vt:lpstr>
      <vt:lpstr>TSP对自主团队的支持</vt:lpstr>
      <vt:lpstr>TSP Launch</vt:lpstr>
      <vt:lpstr>承诺文化的建立与团队激励</vt:lpstr>
      <vt:lpstr>典型TSP角色</vt:lpstr>
      <vt:lpstr>领导者与经理的区别</vt:lpstr>
      <vt:lpstr>典型TSP角色—TL</vt:lpstr>
      <vt:lpstr>典型TL技能</vt:lpstr>
      <vt:lpstr>TL 工作内容</vt:lpstr>
      <vt:lpstr>计划经理</vt:lpstr>
      <vt:lpstr>计划经理典型技能</vt:lpstr>
      <vt:lpstr>计划经理的主要工作内容</vt:lpstr>
      <vt:lpstr>开发经理</vt:lpstr>
      <vt:lpstr>有助于开发经理的技能</vt:lpstr>
      <vt:lpstr>开发经理的主要工作内容</vt:lpstr>
      <vt:lpstr>质量经理</vt:lpstr>
      <vt:lpstr>有助于质量经理的技能</vt:lpstr>
      <vt:lpstr>质量经理的主要工作内容</vt:lpstr>
      <vt:lpstr>过程经理</vt:lpstr>
      <vt:lpstr>有助于过程经理的技能</vt:lpstr>
      <vt:lpstr>过程经理的主要工作内容</vt:lpstr>
      <vt:lpstr>支持经理</vt:lpstr>
      <vt:lpstr>有助于支持经理的技能</vt:lpstr>
      <vt:lpstr>支持经理的主要工作内容</vt:lpstr>
      <vt:lpstr>典型SCRUM小组角色</vt:lpstr>
      <vt:lpstr>产品负责人职责和工作</vt:lpstr>
      <vt:lpstr>开发团队职责和工作</vt:lpstr>
      <vt:lpstr>Scrum Master职责和工作  (1)</vt:lpstr>
      <vt:lpstr>Scrum Master职责和工作  (2)</vt:lpstr>
      <vt:lpstr>Scrum Master职责和工作  (3)</vt:lpstr>
      <vt:lpstr>Scrum Master职责和工作  (4)</vt:lpstr>
      <vt:lpstr>思考题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软件过程与管理 第二讲 个体软件过程</dc:title>
  <cp:lastModifiedBy>guoping rong</cp:lastModifiedBy>
  <cp:revision>119</cp:revision>
  <dcterms:modified xsi:type="dcterms:W3CDTF">2020-10-15T04:00:30Z</dcterms:modified>
</cp:coreProperties>
</file>