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56"/>
  </p:notesMasterIdLst>
  <p:sldIdLst>
    <p:sldId id="427" r:id="rId2"/>
    <p:sldId id="486" r:id="rId3"/>
    <p:sldId id="488" r:id="rId4"/>
    <p:sldId id="489" r:id="rId5"/>
    <p:sldId id="490" r:id="rId6"/>
    <p:sldId id="491" r:id="rId7"/>
    <p:sldId id="492" r:id="rId8"/>
    <p:sldId id="493" r:id="rId9"/>
    <p:sldId id="494" r:id="rId10"/>
    <p:sldId id="495" r:id="rId11"/>
    <p:sldId id="496" r:id="rId12"/>
    <p:sldId id="497" r:id="rId13"/>
    <p:sldId id="499" r:id="rId14"/>
    <p:sldId id="501" r:id="rId15"/>
    <p:sldId id="502" r:id="rId16"/>
    <p:sldId id="505" r:id="rId17"/>
    <p:sldId id="506" r:id="rId18"/>
    <p:sldId id="507" r:id="rId19"/>
    <p:sldId id="508" r:id="rId20"/>
    <p:sldId id="509" r:id="rId21"/>
    <p:sldId id="510" r:id="rId22"/>
    <p:sldId id="511" r:id="rId23"/>
    <p:sldId id="512" r:id="rId24"/>
    <p:sldId id="517" r:id="rId25"/>
    <p:sldId id="518" r:id="rId26"/>
    <p:sldId id="519" r:id="rId27"/>
    <p:sldId id="520" r:id="rId28"/>
    <p:sldId id="521" r:id="rId29"/>
    <p:sldId id="523" r:id="rId30"/>
    <p:sldId id="524" r:id="rId31"/>
    <p:sldId id="525" r:id="rId32"/>
    <p:sldId id="527" r:id="rId33"/>
    <p:sldId id="529" r:id="rId34"/>
    <p:sldId id="531" r:id="rId35"/>
    <p:sldId id="353" r:id="rId36"/>
    <p:sldId id="348" r:id="rId37"/>
    <p:sldId id="349" r:id="rId38"/>
    <p:sldId id="350" r:id="rId39"/>
    <p:sldId id="351" r:id="rId40"/>
    <p:sldId id="539" r:id="rId41"/>
    <p:sldId id="356" r:id="rId42"/>
    <p:sldId id="357" r:id="rId43"/>
    <p:sldId id="358" r:id="rId44"/>
    <p:sldId id="359" r:id="rId45"/>
    <p:sldId id="360" r:id="rId46"/>
    <p:sldId id="366" r:id="rId47"/>
    <p:sldId id="361" r:id="rId48"/>
    <p:sldId id="362" r:id="rId49"/>
    <p:sldId id="363" r:id="rId50"/>
    <p:sldId id="364" r:id="rId51"/>
    <p:sldId id="558" r:id="rId52"/>
    <p:sldId id="370" r:id="rId53"/>
    <p:sldId id="371" r:id="rId54"/>
    <p:sldId id="37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icrosof" lastIdx="1" clrIdx="0">
    <p:extLst/>
  </p:cmAuthor>
  <p:cmAuthor id="2" name="Microsoft Office 用户" initials="Microsof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7575F1"/>
    <a:srgbClr val="90B0D6"/>
    <a:srgbClr val="9B6BFB"/>
    <a:srgbClr val="7469FD"/>
    <a:srgbClr val="AD8CDA"/>
    <a:srgbClr val="6D7A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118" autoAdjust="0"/>
    <p:restoredTop sz="74883" autoAdjust="0"/>
  </p:normalViewPr>
  <p:slideViewPr>
    <p:cSldViewPr>
      <p:cViewPr varScale="1">
        <p:scale>
          <a:sx n="73" d="100"/>
          <a:sy n="73" d="100"/>
        </p:scale>
        <p:origin x="166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172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6B3B813-A581-48DC-8633-E3C4F4BDBFEB}" type="datetimeFigureOut">
              <a:rPr lang="zh-CN" altLang="en-US"/>
              <a:pPr>
                <a:defRPr/>
              </a:pPr>
              <a:t>2020/11/23</a:t>
            </a:fld>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2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2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CN"/>
          </a:p>
        </p:txBody>
      </p:sp>
      <p:sp>
        <p:nvSpPr>
          <p:cNvPr id="172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68BBDFF6-09F2-4148-9FBE-EAEC59E6E8F5}" type="slidenum">
              <a:rPr lang="zh-CN" altLang="en-US"/>
              <a:pPr>
                <a:defRPr/>
              </a:pPr>
              <a:t>‹#›</a:t>
            </a:fld>
            <a:endParaRPr lang="en-US" altLang="zh-CN"/>
          </a:p>
        </p:txBody>
      </p:sp>
    </p:spTree>
    <p:extLst>
      <p:ext uri="{BB962C8B-B14F-4D97-AF65-F5344CB8AC3E}">
        <p14:creationId xmlns:p14="http://schemas.microsoft.com/office/powerpoint/2010/main" val="2957012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endParaRPr lang="zh-CN" altLang="en-US"/>
          </a:p>
        </p:txBody>
      </p:sp>
      <p:sp>
        <p:nvSpPr>
          <p:cNvPr id="6349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D5C8545-BBCF-4CE1-B5A0-68AF68001A31}" type="slidenum">
              <a:rPr lang="zh-CN" altLang="en-US" smtClean="0"/>
              <a:pPr/>
              <a:t>1</a:t>
            </a:fld>
            <a:endParaRPr lang="zh-CN" altLang="en-US"/>
          </a:p>
        </p:txBody>
      </p:sp>
    </p:spTree>
    <p:extLst>
      <p:ext uri="{BB962C8B-B14F-4D97-AF65-F5344CB8AC3E}">
        <p14:creationId xmlns:p14="http://schemas.microsoft.com/office/powerpoint/2010/main" val="1263846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在上述的步骤中，每一步消耗的时间都不会太多。尽管评审的技能因人而异，但是，通过适当培训和积累，有经验的评审者可以发现</a:t>
            </a:r>
            <a:r>
              <a:rPr lang="en-US" sz="1200" kern="1200" dirty="0">
                <a:solidFill>
                  <a:schemeClr val="tx1"/>
                </a:solidFill>
                <a:latin typeface="+mn-lt"/>
                <a:ea typeface="+mn-ea"/>
                <a:cs typeface="+mn-cs"/>
              </a:rPr>
              <a:t>80%</a:t>
            </a:r>
            <a:r>
              <a:rPr lang="zh-CN" altLang="en-US" sz="1200" kern="1200" dirty="0">
                <a:solidFill>
                  <a:schemeClr val="tx1"/>
                </a:solidFill>
                <a:latin typeface="+mn-lt"/>
                <a:ea typeface="+mn-ea"/>
                <a:cs typeface="+mn-cs"/>
              </a:rPr>
              <a:t>左右的缺陷。</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10</a:t>
            </a:fld>
            <a:endParaRPr lang="zh-CN" altLang="en-US"/>
          </a:p>
        </p:txBody>
      </p:sp>
    </p:spTree>
    <p:extLst>
      <p:ext uri="{BB962C8B-B14F-4D97-AF65-F5344CB8AC3E}">
        <p14:creationId xmlns:p14="http://schemas.microsoft.com/office/powerpoint/2010/main" val="162028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11</a:t>
            </a:fld>
            <a:endParaRPr lang="zh-CN" altLang="en-US"/>
          </a:p>
        </p:txBody>
      </p:sp>
    </p:spTree>
    <p:extLst>
      <p:ext uri="{BB962C8B-B14F-4D97-AF65-F5344CB8AC3E}">
        <p14:creationId xmlns:p14="http://schemas.microsoft.com/office/powerpoint/2010/main" val="111093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12</a:t>
            </a:fld>
            <a:endParaRPr lang="zh-CN" altLang="en-US"/>
          </a:p>
        </p:txBody>
      </p:sp>
    </p:spTree>
    <p:extLst>
      <p:ext uri="{BB962C8B-B14F-4D97-AF65-F5344CB8AC3E}">
        <p14:creationId xmlns:p14="http://schemas.microsoft.com/office/powerpoint/2010/main" val="27898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13</a:t>
            </a:fld>
            <a:endParaRPr lang="zh-CN" altLang="en-US"/>
          </a:p>
        </p:txBody>
      </p:sp>
    </p:spTree>
    <p:extLst>
      <p:ext uri="{BB962C8B-B14F-4D97-AF65-F5344CB8AC3E}">
        <p14:creationId xmlns:p14="http://schemas.microsoft.com/office/powerpoint/2010/main" val="741115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14</a:t>
            </a:fld>
            <a:endParaRPr lang="zh-CN" altLang="en-US"/>
          </a:p>
        </p:txBody>
      </p:sp>
    </p:spTree>
    <p:extLst>
      <p:ext uri="{BB962C8B-B14F-4D97-AF65-F5344CB8AC3E}">
        <p14:creationId xmlns:p14="http://schemas.microsoft.com/office/powerpoint/2010/main" val="1494192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15</a:t>
            </a:fld>
            <a:endParaRPr lang="zh-CN" altLang="en-US"/>
          </a:p>
        </p:txBody>
      </p:sp>
    </p:spTree>
    <p:extLst>
      <p:ext uri="{BB962C8B-B14F-4D97-AF65-F5344CB8AC3E}">
        <p14:creationId xmlns:p14="http://schemas.microsoft.com/office/powerpoint/2010/main" val="778646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a:solidFill>
                  <a:schemeClr val="tx1"/>
                </a:solidFill>
                <a:latin typeface="+mn-lt"/>
                <a:ea typeface="+mn-ea"/>
                <a:cs typeface="+mn-cs"/>
              </a:rPr>
              <a:t>PSP</a:t>
            </a:r>
            <a:r>
              <a:rPr lang="zh-CN" altLang="en-US" sz="1200" kern="1200" dirty="0">
                <a:solidFill>
                  <a:schemeClr val="tx1"/>
                </a:solidFill>
                <a:latin typeface="+mn-lt"/>
                <a:ea typeface="+mn-ea"/>
                <a:cs typeface="+mn-cs"/>
              </a:rPr>
              <a:t>中定义的失效成本为编译时间和单元测试时间之和。</a:t>
            </a:r>
            <a:endParaRPr lang="en-US" altLang="zh-CN" sz="1200" kern="1200" dirty="0">
              <a:solidFill>
                <a:schemeClr val="tx1"/>
              </a:solidFill>
              <a:latin typeface="+mn-lt"/>
              <a:ea typeface="+mn-ea"/>
              <a:cs typeface="+mn-cs"/>
            </a:endParaRPr>
          </a:p>
          <a:p>
            <a:r>
              <a:rPr lang="en-US" sz="1200" kern="1200" dirty="0">
                <a:solidFill>
                  <a:schemeClr val="tx1"/>
                </a:solidFill>
                <a:latin typeface="+mn-lt"/>
                <a:ea typeface="+mn-ea"/>
                <a:cs typeface="+mn-cs"/>
              </a:rPr>
              <a:t>PSP</a:t>
            </a:r>
            <a:r>
              <a:rPr lang="zh-CN" altLang="en-US" sz="1200" kern="1200" dirty="0">
                <a:solidFill>
                  <a:schemeClr val="tx1"/>
                </a:solidFill>
                <a:latin typeface="+mn-lt"/>
                <a:ea typeface="+mn-ea"/>
                <a:cs typeface="+mn-cs"/>
              </a:rPr>
              <a:t>中定义的质检成本为设计评审时间与代码评审时间之和。</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16</a:t>
            </a:fld>
            <a:endParaRPr lang="zh-CN" altLang="en-US"/>
          </a:p>
        </p:txBody>
      </p:sp>
    </p:spTree>
    <p:extLst>
      <p:ext uri="{BB962C8B-B14F-4D97-AF65-F5344CB8AC3E}">
        <p14:creationId xmlns:p14="http://schemas.microsoft.com/office/powerpoint/2010/main" val="827547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也就是说，为了确保较高的质量水平，软件工程师应当花费两倍与编译加测试的时间进行评审工作。评审的对象为设计和代码。</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17</a:t>
            </a:fld>
            <a:endParaRPr lang="zh-CN" altLang="en-US"/>
          </a:p>
        </p:txBody>
      </p:sp>
    </p:spTree>
    <p:extLst>
      <p:ext uri="{BB962C8B-B14F-4D97-AF65-F5344CB8AC3E}">
        <p14:creationId xmlns:p14="http://schemas.microsoft.com/office/powerpoint/2010/main" val="806284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18</a:t>
            </a:fld>
            <a:endParaRPr lang="zh-CN" altLang="en-US"/>
          </a:p>
        </p:txBody>
      </p:sp>
    </p:spTree>
    <p:extLst>
      <p:ext uri="{BB962C8B-B14F-4D97-AF65-F5344CB8AC3E}">
        <p14:creationId xmlns:p14="http://schemas.microsoft.com/office/powerpoint/2010/main" val="1349095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19</a:t>
            </a:fld>
            <a:endParaRPr lang="zh-CN" altLang="en-US"/>
          </a:p>
        </p:txBody>
      </p:sp>
    </p:spTree>
    <p:extLst>
      <p:ext uri="{BB962C8B-B14F-4D97-AF65-F5344CB8AC3E}">
        <p14:creationId xmlns:p14="http://schemas.microsoft.com/office/powerpoint/2010/main" val="117495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软件项目的日程、成本以及质量三大目标统一于质量目标。</a:t>
            </a:r>
          </a:p>
          <a:p>
            <a:endParaRPr kumimoji="1" lang="zh-CN" altLang="en-US" dirty="0"/>
          </a:p>
        </p:txBody>
      </p:sp>
      <p:sp>
        <p:nvSpPr>
          <p:cNvPr id="4" name="幻灯片编号占位符 3"/>
          <p:cNvSpPr>
            <a:spLocks noGrp="1"/>
          </p:cNvSpPr>
          <p:nvPr>
            <p:ph type="sldNum" sz="quarter" idx="10"/>
          </p:nvPr>
        </p:nvSpPr>
        <p:spPr/>
        <p:txBody>
          <a:bodyPr/>
          <a:lstStyle/>
          <a:p>
            <a:pPr>
              <a:defRPr/>
            </a:pPr>
            <a:fld id="{68BBDFF6-09F2-4148-9FBE-EAEC59E6E8F5}" type="slidenum">
              <a:rPr lang="zh-CN" altLang="en-US" smtClean="0"/>
              <a:pPr>
                <a:defRPr/>
              </a:pPr>
              <a:t>2</a:t>
            </a:fld>
            <a:endParaRPr lang="en-US" altLang="zh-CN"/>
          </a:p>
        </p:txBody>
      </p:sp>
    </p:spTree>
    <p:extLst>
      <p:ext uri="{BB962C8B-B14F-4D97-AF65-F5344CB8AC3E}">
        <p14:creationId xmlns:p14="http://schemas.microsoft.com/office/powerpoint/2010/main" val="175657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20</a:t>
            </a:fld>
            <a:endParaRPr lang="zh-CN" altLang="en-US"/>
          </a:p>
        </p:txBody>
      </p:sp>
    </p:spTree>
    <p:extLst>
      <p:ext uri="{BB962C8B-B14F-4D97-AF65-F5344CB8AC3E}">
        <p14:creationId xmlns:p14="http://schemas.microsoft.com/office/powerpoint/2010/main" val="1386203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然而如果不计成本的投入大量时间进行评审，尽管可能发现较多的缺陷，但是又会影响到整个软件过程的生产效率。因此，应当为评审设置一个恰当的速度。</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21</a:t>
            </a:fld>
            <a:endParaRPr lang="zh-CN" altLang="en-US"/>
          </a:p>
        </p:txBody>
      </p:sp>
    </p:spTree>
    <p:extLst>
      <p:ext uri="{BB962C8B-B14F-4D97-AF65-F5344CB8AC3E}">
        <p14:creationId xmlns:p14="http://schemas.microsoft.com/office/powerpoint/2010/main" val="344364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22</a:t>
            </a:fld>
            <a:endParaRPr lang="zh-CN" altLang="en-US"/>
          </a:p>
        </p:txBody>
      </p:sp>
    </p:spTree>
    <p:extLst>
      <p:ext uri="{BB962C8B-B14F-4D97-AF65-F5344CB8AC3E}">
        <p14:creationId xmlns:p14="http://schemas.microsoft.com/office/powerpoint/2010/main" val="298948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当评审对象比较复杂的时候，单个屏幕往往不能体现评审对象的整体结构、整体安全、整体性能以及其他整体属性。</a:t>
            </a:r>
            <a:endParaRPr lang="en-US" altLang="zh-CN" dirty="0"/>
          </a:p>
          <a:p>
            <a:r>
              <a:rPr lang="zh-CN" altLang="en-US" dirty="0"/>
              <a:t>其次，基于屏幕的评审，往往容易受到干扰，从而不易集中注意力。而打印之后的评审，评审人员完全脱离计算机环境，更容易集中注意力。</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23</a:t>
            </a:fld>
            <a:endParaRPr lang="zh-CN" altLang="en-US"/>
          </a:p>
        </p:txBody>
      </p:sp>
    </p:spTree>
    <p:extLst>
      <p:ext uri="{BB962C8B-B14F-4D97-AF65-F5344CB8AC3E}">
        <p14:creationId xmlns:p14="http://schemas.microsoft.com/office/powerpoint/2010/main" val="2033638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24</a:t>
            </a:fld>
            <a:endParaRPr lang="zh-CN" altLang="en-US"/>
          </a:p>
        </p:txBody>
      </p:sp>
    </p:spTree>
    <p:extLst>
      <p:ext uri="{BB962C8B-B14F-4D97-AF65-F5344CB8AC3E}">
        <p14:creationId xmlns:p14="http://schemas.microsoft.com/office/powerpoint/2010/main" val="727616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25</a:t>
            </a:fld>
            <a:endParaRPr lang="zh-CN" altLang="en-US"/>
          </a:p>
        </p:txBody>
      </p:sp>
    </p:spTree>
    <p:extLst>
      <p:ext uri="{BB962C8B-B14F-4D97-AF65-F5344CB8AC3E}">
        <p14:creationId xmlns:p14="http://schemas.microsoft.com/office/powerpoint/2010/main" val="938601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26</a:t>
            </a:fld>
            <a:endParaRPr lang="zh-CN" altLang="en-US"/>
          </a:p>
        </p:txBody>
      </p:sp>
    </p:spTree>
    <p:extLst>
      <p:ext uri="{BB962C8B-B14F-4D97-AF65-F5344CB8AC3E}">
        <p14:creationId xmlns:p14="http://schemas.microsoft.com/office/powerpoint/2010/main" val="45486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27</a:t>
            </a:fld>
            <a:endParaRPr lang="zh-CN" altLang="en-US"/>
          </a:p>
        </p:txBody>
      </p:sp>
    </p:spTree>
    <p:extLst>
      <p:ext uri="{BB962C8B-B14F-4D97-AF65-F5344CB8AC3E}">
        <p14:creationId xmlns:p14="http://schemas.microsoft.com/office/powerpoint/2010/main" val="890188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28</a:t>
            </a:fld>
            <a:endParaRPr lang="zh-CN" altLang="en-US"/>
          </a:p>
        </p:txBody>
      </p:sp>
    </p:spTree>
    <p:extLst>
      <p:ext uri="{BB962C8B-B14F-4D97-AF65-F5344CB8AC3E}">
        <p14:creationId xmlns:p14="http://schemas.microsoft.com/office/powerpoint/2010/main" val="1487895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29</a:t>
            </a:fld>
            <a:endParaRPr lang="zh-CN" altLang="en-US"/>
          </a:p>
        </p:txBody>
      </p:sp>
    </p:spTree>
    <p:extLst>
      <p:ext uri="{BB962C8B-B14F-4D97-AF65-F5344CB8AC3E}">
        <p14:creationId xmlns:p14="http://schemas.microsoft.com/office/powerpoint/2010/main" val="132830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a:t>
            </a:fld>
            <a:endParaRPr lang="zh-CN" altLang="en-US"/>
          </a:p>
        </p:txBody>
      </p:sp>
    </p:spTree>
    <p:extLst>
      <p:ext uri="{BB962C8B-B14F-4D97-AF65-F5344CB8AC3E}">
        <p14:creationId xmlns:p14="http://schemas.microsoft.com/office/powerpoint/2010/main" val="1240155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30</a:t>
            </a:fld>
            <a:endParaRPr lang="zh-CN" altLang="en-US"/>
          </a:p>
        </p:txBody>
      </p:sp>
    </p:spTree>
    <p:extLst>
      <p:ext uri="{BB962C8B-B14F-4D97-AF65-F5344CB8AC3E}">
        <p14:creationId xmlns:p14="http://schemas.microsoft.com/office/powerpoint/2010/main" val="1805863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31</a:t>
            </a:fld>
            <a:endParaRPr lang="zh-CN" altLang="en-US"/>
          </a:p>
        </p:txBody>
      </p:sp>
    </p:spTree>
    <p:extLst>
      <p:ext uri="{BB962C8B-B14F-4D97-AF65-F5344CB8AC3E}">
        <p14:creationId xmlns:p14="http://schemas.microsoft.com/office/powerpoint/2010/main" val="574888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32</a:t>
            </a:fld>
            <a:endParaRPr lang="zh-CN" altLang="en-US"/>
          </a:p>
        </p:txBody>
      </p:sp>
    </p:spTree>
    <p:extLst>
      <p:ext uri="{BB962C8B-B14F-4D97-AF65-F5344CB8AC3E}">
        <p14:creationId xmlns:p14="http://schemas.microsoft.com/office/powerpoint/2010/main" val="1918459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使用</a:t>
            </a:r>
            <a:r>
              <a:rPr lang="en-US" dirty="0"/>
              <a:t>SST</a:t>
            </a:r>
            <a:r>
              <a:rPr lang="zh-CN" altLang="en-US" dirty="0"/>
              <a:t>，软件设计人员可以定义状态机结构，分析状态机设计结果，从而消除设计中引入的逻辑缺陷。</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33</a:t>
            </a:fld>
            <a:endParaRPr lang="zh-CN" altLang="en-US"/>
          </a:p>
        </p:txBody>
      </p:sp>
    </p:spTree>
    <p:extLst>
      <p:ext uri="{BB962C8B-B14F-4D97-AF65-F5344CB8AC3E}">
        <p14:creationId xmlns:p14="http://schemas.microsoft.com/office/powerpoint/2010/main" val="208297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34</a:t>
            </a:fld>
            <a:endParaRPr lang="zh-CN" altLang="en-US"/>
          </a:p>
        </p:txBody>
      </p:sp>
    </p:spTree>
    <p:extLst>
      <p:ext uri="{BB962C8B-B14F-4D97-AF65-F5344CB8AC3E}">
        <p14:creationId xmlns:p14="http://schemas.microsoft.com/office/powerpoint/2010/main" val="1561093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究竟什么是软件质量，业界存在着很多定义。给出一个大家都能接受和认同的软件质量的定义是一个挑战。</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促使开发团队必须仔细考虑“用户是谁？”以及“他们的期望是什么？”等问题。</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a:t>
            </a:fld>
            <a:endParaRPr lang="zh-CN" altLang="en-US"/>
          </a:p>
        </p:txBody>
      </p:sp>
    </p:spTree>
    <p:extLst>
      <p:ext uri="{BB962C8B-B14F-4D97-AF65-F5344CB8AC3E}">
        <p14:creationId xmlns:p14="http://schemas.microsoft.com/office/powerpoint/2010/main" val="2117528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40</a:t>
            </a:fld>
            <a:endParaRPr lang="zh-CN" altLang="en-US"/>
          </a:p>
        </p:txBody>
      </p:sp>
    </p:spTree>
    <p:extLst>
      <p:ext uri="{BB962C8B-B14F-4D97-AF65-F5344CB8AC3E}">
        <p14:creationId xmlns:p14="http://schemas.microsoft.com/office/powerpoint/2010/main" val="553964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mn-lt"/>
                <a:ea typeface="+mn-ea"/>
                <a:cs typeface="+mn-cs"/>
              </a:rPr>
              <a:t>检验状态机，消除死循环和陷阱状态。</a:t>
            </a:r>
          </a:p>
          <a:p>
            <a:r>
              <a:rPr lang="zh-CN" altLang="en-US" sz="1200" kern="1200" dirty="0">
                <a:solidFill>
                  <a:schemeClr val="tx1"/>
                </a:solidFill>
                <a:latin typeface="+mn-lt"/>
                <a:ea typeface="+mn-ea"/>
                <a:cs typeface="+mn-cs"/>
              </a:rPr>
              <a:t>死循环是指在状态机中存在不能跳出的状态转换回路。在图 </a:t>
            </a:r>
            <a:r>
              <a:rPr lang="en-US" sz="1200" kern="1200" dirty="0">
                <a:solidFill>
                  <a:schemeClr val="tx1"/>
                </a:solidFill>
                <a:latin typeface="+mn-lt"/>
                <a:ea typeface="+mn-ea"/>
                <a:cs typeface="+mn-cs"/>
              </a:rPr>
              <a:t>4‑11</a:t>
            </a:r>
            <a:r>
              <a:rPr lang="zh-CN" altLang="en-US" sz="1200" kern="1200" dirty="0">
                <a:solidFill>
                  <a:schemeClr val="tx1"/>
                </a:solidFill>
                <a:latin typeface="+mn-lt"/>
                <a:ea typeface="+mn-ea"/>
                <a:cs typeface="+mn-cs"/>
              </a:rPr>
              <a:t>中，状态</a:t>
            </a:r>
            <a:r>
              <a:rPr lang="en-US" sz="1200" kern="1200" dirty="0" err="1">
                <a:solidFill>
                  <a:schemeClr val="tx1"/>
                </a:solidFill>
                <a:latin typeface="+mn-lt"/>
                <a:ea typeface="+mn-ea"/>
                <a:cs typeface="+mn-cs"/>
              </a:rPr>
              <a:t>CheckID</a:t>
            </a:r>
            <a:r>
              <a:rPr lang="zh-CN" altLang="en-US" sz="1200" kern="1200" dirty="0">
                <a:solidFill>
                  <a:schemeClr val="tx1"/>
                </a:solidFill>
                <a:latin typeface="+mn-lt"/>
                <a:ea typeface="+mn-ea"/>
                <a:cs typeface="+mn-cs"/>
              </a:rPr>
              <a:t>和</a:t>
            </a:r>
            <a:r>
              <a:rPr lang="en-US" sz="1200" kern="1200" dirty="0" err="1">
                <a:solidFill>
                  <a:schemeClr val="tx1"/>
                </a:solidFill>
                <a:latin typeface="+mn-lt"/>
                <a:ea typeface="+mn-ea"/>
                <a:cs typeface="+mn-cs"/>
              </a:rPr>
              <a:t>CheckPW</a:t>
            </a:r>
            <a:r>
              <a:rPr lang="zh-CN" altLang="en-US" sz="1200" kern="1200" dirty="0">
                <a:solidFill>
                  <a:schemeClr val="tx1"/>
                </a:solidFill>
                <a:latin typeface="+mn-lt"/>
                <a:ea typeface="+mn-ea"/>
                <a:cs typeface="+mn-cs"/>
              </a:rPr>
              <a:t>之间存在回路。仔细考察相应的转换条件和动作，</a:t>
            </a:r>
            <a:r>
              <a:rPr lang="en-US" sz="1200" kern="1200" dirty="0" err="1">
                <a:solidFill>
                  <a:schemeClr val="tx1"/>
                </a:solidFill>
                <a:latin typeface="+mn-lt"/>
                <a:ea typeface="+mn-ea"/>
                <a:cs typeface="+mn-cs"/>
              </a:rPr>
              <a:t>CheckPW</a:t>
            </a:r>
            <a:r>
              <a:rPr lang="zh-CN" altLang="en-US" sz="1200" kern="1200" dirty="0">
                <a:solidFill>
                  <a:schemeClr val="tx1"/>
                </a:solidFill>
                <a:latin typeface="+mn-lt"/>
                <a:ea typeface="+mn-ea"/>
                <a:cs typeface="+mn-cs"/>
              </a:rPr>
              <a:t>回到</a:t>
            </a:r>
            <a:r>
              <a:rPr lang="en-US" sz="1200" kern="1200" dirty="0" err="1">
                <a:solidFill>
                  <a:schemeClr val="tx1"/>
                </a:solidFill>
                <a:latin typeface="+mn-lt"/>
                <a:ea typeface="+mn-ea"/>
                <a:cs typeface="+mn-cs"/>
              </a:rPr>
              <a:t>CheckID</a:t>
            </a:r>
            <a:r>
              <a:rPr lang="zh-CN" altLang="en-US" sz="1200" kern="1200" dirty="0">
                <a:solidFill>
                  <a:schemeClr val="tx1"/>
                </a:solidFill>
                <a:latin typeface="+mn-lt"/>
                <a:ea typeface="+mn-ea"/>
                <a:cs typeface="+mn-cs"/>
              </a:rPr>
              <a:t>的时候，试验次数</a:t>
            </a:r>
            <a:r>
              <a:rPr lang="en-US" sz="1200" kern="1200" dirty="0">
                <a:solidFill>
                  <a:schemeClr val="tx1"/>
                </a:solidFill>
                <a:latin typeface="+mn-lt"/>
                <a:ea typeface="+mn-ea"/>
                <a:cs typeface="+mn-cs"/>
              </a:rPr>
              <a:t>n</a:t>
            </a:r>
            <a:r>
              <a:rPr lang="zh-CN" altLang="en-US" sz="1200" kern="1200" dirty="0">
                <a:solidFill>
                  <a:schemeClr val="tx1"/>
                </a:solidFill>
                <a:latin typeface="+mn-lt"/>
                <a:ea typeface="+mn-ea"/>
                <a:cs typeface="+mn-cs"/>
              </a:rPr>
              <a:t>必须小于最大容许出错的次数</a:t>
            </a:r>
            <a:r>
              <a:rPr lang="en-US" sz="1200" kern="1200" dirty="0" err="1">
                <a:solidFill>
                  <a:schemeClr val="tx1"/>
                </a:solidFill>
                <a:latin typeface="+mn-lt"/>
                <a:ea typeface="+mn-ea"/>
                <a:cs typeface="+mn-cs"/>
              </a:rPr>
              <a:t>nMax</a:t>
            </a:r>
            <a:r>
              <a:rPr lang="zh-CN" altLang="en-US" sz="1200" kern="1200" dirty="0">
                <a:solidFill>
                  <a:schemeClr val="tx1"/>
                </a:solidFill>
                <a:latin typeface="+mn-lt"/>
                <a:ea typeface="+mn-ea"/>
                <a:cs typeface="+mn-cs"/>
              </a:rPr>
              <a:t>，而本身</a:t>
            </a:r>
            <a:r>
              <a:rPr lang="en-US" sz="1200" kern="1200" dirty="0">
                <a:solidFill>
                  <a:schemeClr val="tx1"/>
                </a:solidFill>
                <a:latin typeface="+mn-lt"/>
                <a:ea typeface="+mn-ea"/>
                <a:cs typeface="+mn-cs"/>
              </a:rPr>
              <a:t>n</a:t>
            </a:r>
            <a:r>
              <a:rPr lang="zh-CN" altLang="en-US" sz="1200" kern="1200" dirty="0">
                <a:solidFill>
                  <a:schemeClr val="tx1"/>
                </a:solidFill>
                <a:latin typeface="+mn-lt"/>
                <a:ea typeface="+mn-ea"/>
                <a:cs typeface="+mn-cs"/>
              </a:rPr>
              <a:t>又会递增。因此，总有一次</a:t>
            </a:r>
            <a:r>
              <a:rPr lang="en-US" sz="1200" kern="1200" dirty="0">
                <a:solidFill>
                  <a:schemeClr val="tx1"/>
                </a:solidFill>
                <a:latin typeface="+mn-lt"/>
                <a:ea typeface="+mn-ea"/>
                <a:cs typeface="+mn-cs"/>
              </a:rPr>
              <a:t>n</a:t>
            </a:r>
            <a:r>
              <a:rPr lang="zh-CN" altLang="en-US" sz="1200" kern="1200" dirty="0">
                <a:solidFill>
                  <a:schemeClr val="tx1"/>
                </a:solidFill>
                <a:latin typeface="+mn-lt"/>
                <a:ea typeface="+mn-ea"/>
                <a:cs typeface="+mn-cs"/>
              </a:rPr>
              <a:t>将大于或者等于</a:t>
            </a:r>
            <a:r>
              <a:rPr lang="en-US" sz="1200" kern="1200" dirty="0" err="1">
                <a:solidFill>
                  <a:schemeClr val="tx1"/>
                </a:solidFill>
                <a:latin typeface="+mn-lt"/>
                <a:ea typeface="+mn-ea"/>
                <a:cs typeface="+mn-cs"/>
              </a:rPr>
              <a:t>nMax</a:t>
            </a:r>
            <a:r>
              <a:rPr lang="zh-CN" altLang="en-US" sz="1200" kern="1200" dirty="0">
                <a:solidFill>
                  <a:schemeClr val="tx1"/>
                </a:solidFill>
                <a:latin typeface="+mn-lt"/>
                <a:ea typeface="+mn-ea"/>
                <a:cs typeface="+mn-cs"/>
              </a:rPr>
              <a:t>，此时，</a:t>
            </a:r>
            <a:r>
              <a:rPr lang="en-US" sz="1200" kern="1200" dirty="0" err="1">
                <a:solidFill>
                  <a:schemeClr val="tx1"/>
                </a:solidFill>
                <a:latin typeface="+mn-lt"/>
                <a:ea typeface="+mn-ea"/>
                <a:cs typeface="+mn-cs"/>
              </a:rPr>
              <a:t>CheckPW</a:t>
            </a:r>
            <a:r>
              <a:rPr lang="zh-CN" altLang="en-US" sz="1200" kern="1200" dirty="0">
                <a:solidFill>
                  <a:schemeClr val="tx1"/>
                </a:solidFill>
                <a:latin typeface="+mn-lt"/>
                <a:ea typeface="+mn-ea"/>
                <a:cs typeface="+mn-cs"/>
              </a:rPr>
              <a:t>状态将转换到</a:t>
            </a:r>
            <a:r>
              <a:rPr lang="en-US" sz="1200" kern="1200" dirty="0">
                <a:solidFill>
                  <a:schemeClr val="tx1"/>
                </a:solidFill>
                <a:latin typeface="+mn-lt"/>
                <a:ea typeface="+mn-ea"/>
                <a:cs typeface="+mn-cs"/>
              </a:rPr>
              <a:t>End</a:t>
            </a:r>
            <a:r>
              <a:rPr lang="zh-CN" altLang="en-US" sz="1200" kern="1200" dirty="0">
                <a:solidFill>
                  <a:schemeClr val="tx1"/>
                </a:solidFill>
                <a:latin typeface="+mn-lt"/>
                <a:ea typeface="+mn-ea"/>
                <a:cs typeface="+mn-cs"/>
              </a:rPr>
              <a:t>状态，也就是跳出循环。通过上述分析，我们认为，在图 </a:t>
            </a:r>
            <a:r>
              <a:rPr lang="en-US" sz="1200" kern="1200" dirty="0">
                <a:solidFill>
                  <a:schemeClr val="tx1"/>
                </a:solidFill>
                <a:latin typeface="+mn-lt"/>
                <a:ea typeface="+mn-ea"/>
                <a:cs typeface="+mn-cs"/>
              </a:rPr>
              <a:t>4‑11</a:t>
            </a:r>
            <a:r>
              <a:rPr lang="zh-CN" altLang="en-US" sz="1200" kern="1200" dirty="0">
                <a:solidFill>
                  <a:schemeClr val="tx1"/>
                </a:solidFill>
                <a:latin typeface="+mn-lt"/>
                <a:ea typeface="+mn-ea"/>
                <a:cs typeface="+mn-cs"/>
              </a:rPr>
              <a:t>所示的状态机图中不存在死循环。</a:t>
            </a:r>
          </a:p>
          <a:p>
            <a:r>
              <a:rPr lang="zh-CN" altLang="en-US" sz="1200" kern="1200" dirty="0">
                <a:solidFill>
                  <a:schemeClr val="tx1"/>
                </a:solidFill>
                <a:latin typeface="+mn-lt"/>
                <a:ea typeface="+mn-ea"/>
                <a:cs typeface="+mn-cs"/>
              </a:rPr>
              <a:t>状态机中的陷阱状态是指在状态机中存在某个状态</a:t>
            </a:r>
            <a:r>
              <a:rPr lang="en-US" sz="1200" kern="1200" dirty="0">
                <a:solidFill>
                  <a:schemeClr val="tx1"/>
                </a:solidFill>
                <a:latin typeface="+mn-lt"/>
                <a:ea typeface="+mn-ea"/>
                <a:cs typeface="+mn-cs"/>
              </a:rPr>
              <a:t>A</a:t>
            </a:r>
            <a:r>
              <a:rPr lang="zh-CN" altLang="en-US" sz="1200" kern="1200" dirty="0">
                <a:solidFill>
                  <a:schemeClr val="tx1"/>
                </a:solidFill>
                <a:latin typeface="+mn-lt"/>
                <a:ea typeface="+mn-ea"/>
                <a:cs typeface="+mn-cs"/>
              </a:rPr>
              <a:t>，不存在从</a:t>
            </a:r>
            <a:r>
              <a:rPr lang="en-US" sz="1200" kern="1200" dirty="0">
                <a:solidFill>
                  <a:schemeClr val="tx1"/>
                </a:solidFill>
                <a:latin typeface="+mn-lt"/>
                <a:ea typeface="+mn-ea"/>
                <a:cs typeface="+mn-cs"/>
              </a:rPr>
              <a:t>A</a:t>
            </a:r>
            <a:r>
              <a:rPr lang="zh-CN" altLang="en-US" sz="1200" kern="1200" dirty="0">
                <a:solidFill>
                  <a:schemeClr val="tx1"/>
                </a:solidFill>
                <a:latin typeface="+mn-lt"/>
                <a:ea typeface="+mn-ea"/>
                <a:cs typeface="+mn-cs"/>
              </a:rPr>
              <a:t>状态转换到结束状态的路径。同样的，经过仔细考察，在图 </a:t>
            </a:r>
            <a:r>
              <a:rPr lang="en-US" sz="1200" kern="1200" dirty="0">
                <a:solidFill>
                  <a:schemeClr val="tx1"/>
                </a:solidFill>
                <a:latin typeface="+mn-lt"/>
                <a:ea typeface="+mn-ea"/>
                <a:cs typeface="+mn-cs"/>
              </a:rPr>
              <a:t>4‑11</a:t>
            </a:r>
            <a:r>
              <a:rPr lang="zh-CN" altLang="en-US" sz="1200" kern="1200" dirty="0">
                <a:solidFill>
                  <a:schemeClr val="tx1"/>
                </a:solidFill>
                <a:latin typeface="+mn-lt"/>
                <a:ea typeface="+mn-ea"/>
                <a:cs typeface="+mn-cs"/>
              </a:rPr>
              <a:t>所示的状态机图中，所有状态都可以经由一定的状态转换到大</a:t>
            </a:r>
            <a:r>
              <a:rPr lang="en-US" sz="1200" kern="1200" dirty="0">
                <a:solidFill>
                  <a:schemeClr val="tx1"/>
                </a:solidFill>
                <a:latin typeface="+mn-lt"/>
                <a:ea typeface="+mn-ea"/>
                <a:cs typeface="+mn-cs"/>
              </a:rPr>
              <a:t>End</a:t>
            </a:r>
            <a:r>
              <a:rPr lang="zh-CN" altLang="en-US" sz="1200" kern="1200" dirty="0">
                <a:solidFill>
                  <a:schemeClr val="tx1"/>
                </a:solidFill>
                <a:latin typeface="+mn-lt"/>
                <a:ea typeface="+mn-ea"/>
                <a:cs typeface="+mn-cs"/>
              </a:rPr>
              <a:t>状态，因此，也不存在陷进状态。</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检查状态转换，验证完整性和正交性。</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而对于</a:t>
            </a:r>
            <a:r>
              <a:rPr lang="en-US" sz="1200" kern="1200" dirty="0" err="1">
                <a:solidFill>
                  <a:schemeClr val="tx1"/>
                </a:solidFill>
                <a:latin typeface="+mn-lt"/>
                <a:ea typeface="+mn-ea"/>
                <a:cs typeface="+mn-cs"/>
              </a:rPr>
              <a:t>CheckPW</a:t>
            </a:r>
            <a:r>
              <a:rPr lang="zh-CN" altLang="en-US" sz="1200" kern="1200" dirty="0">
                <a:solidFill>
                  <a:schemeClr val="tx1"/>
                </a:solidFill>
                <a:latin typeface="+mn-lt"/>
                <a:ea typeface="+mn-ea"/>
                <a:cs typeface="+mn-cs"/>
              </a:rPr>
              <a:t>状态相关的转换条件则比较复杂</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a:t>
            </a:fld>
            <a:endParaRPr lang="zh-CN" altLang="en-US"/>
          </a:p>
        </p:txBody>
      </p:sp>
    </p:spTree>
    <p:extLst>
      <p:ext uri="{BB962C8B-B14F-4D97-AF65-F5344CB8AC3E}">
        <p14:creationId xmlns:p14="http://schemas.microsoft.com/office/powerpoint/2010/main" val="1357417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执行表一般只能用以验证单独的用例，跟踪表应用符号化以及用例识别等方法，对程序的一般化行为进行验证，从而提供更加高效地开展验证工作。</a:t>
            </a:r>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dirty="0"/>
              <a:t>也就是说上述代码与代码片段</a:t>
            </a:r>
          </a:p>
          <a:p>
            <a:r>
              <a:rPr lang="en-US" sz="1200" dirty="0"/>
              <a:t>states</a:t>
            </a:r>
            <a:r>
              <a:rPr lang="zh-CN" altLang="en-US" sz="1200" dirty="0"/>
              <a:t>；</a:t>
            </a:r>
          </a:p>
          <a:p>
            <a:r>
              <a:rPr lang="en-US" sz="1200" dirty="0"/>
              <a:t>while (condition)</a:t>
            </a:r>
            <a:endParaRPr lang="zh-CN" altLang="en-US" sz="1200" dirty="0"/>
          </a:p>
          <a:p>
            <a:r>
              <a:rPr lang="en-US" sz="1200" dirty="0"/>
              <a:t>	begin</a:t>
            </a:r>
            <a:endParaRPr lang="zh-CN" altLang="en-US" sz="1200" dirty="0"/>
          </a:p>
          <a:p>
            <a:r>
              <a:rPr lang="en-US" sz="1200" dirty="0"/>
              <a:t>		states;</a:t>
            </a:r>
            <a:endParaRPr lang="zh-CN" altLang="en-US" sz="1200" dirty="0"/>
          </a:p>
          <a:p>
            <a:r>
              <a:rPr lang="en-US" sz="1200" dirty="0"/>
              <a:t>	end</a:t>
            </a:r>
            <a:endParaRPr lang="zh-CN" altLang="en-US" sz="1200" dirty="0"/>
          </a:p>
          <a:p>
            <a:r>
              <a:rPr lang="zh-CN" altLang="en-US" sz="1200" dirty="0"/>
              <a:t>的执行结果是否一致？</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这样的列表可以一直列举下去，列表中各项内容的顺序也可以变化，这取决于用户期望、开发环境和应用环境等因素。但是，相信几乎在任何一个列表中，都会把软件产品能够工作作为一个最基本的期望。事实上，如果软件产品本身不能工作，那么考虑其他的期望是没有意义的。而为了使一个软件产品可以工作，该产品基本没有缺陷是最基本的要求。这样一来，整个软件产品的质量目标就可以归结成首先得确保基本没有缺陷，然后再考察其他的质量目标。</a:t>
            </a:r>
            <a:r>
              <a:rPr lang="en-US" sz="1200" kern="1200" dirty="0">
                <a:solidFill>
                  <a:schemeClr val="tx1"/>
                </a:solidFill>
                <a:latin typeface="+mn-lt"/>
                <a:ea typeface="+mn-ea"/>
                <a:cs typeface="+mn-cs"/>
              </a:rPr>
              <a:t>PSP</a:t>
            </a:r>
            <a:r>
              <a:rPr lang="zh-CN" altLang="en-US" sz="1200" kern="1200" dirty="0">
                <a:solidFill>
                  <a:schemeClr val="tx1"/>
                </a:solidFill>
                <a:latin typeface="+mn-lt"/>
                <a:ea typeface="+mn-ea"/>
                <a:cs typeface="+mn-cs"/>
              </a:rPr>
              <a:t>中就采用了这样的方式，用缺陷管理来替代质量管理，这大大简化了质量管理的方法，使得质量管理更加易于操作。</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a:t>
            </a:fld>
            <a:endParaRPr lang="zh-CN" altLang="en-US"/>
          </a:p>
        </p:txBody>
      </p:sp>
    </p:spTree>
    <p:extLst>
      <p:ext uri="{BB962C8B-B14F-4D97-AF65-F5344CB8AC3E}">
        <p14:creationId xmlns:p14="http://schemas.microsoft.com/office/powerpoint/2010/main" val="186629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7</a:t>
            </a:fld>
            <a:endParaRPr lang="zh-CN" altLang="en-US"/>
          </a:p>
        </p:txBody>
      </p:sp>
    </p:spTree>
    <p:extLst>
      <p:ext uri="{BB962C8B-B14F-4D97-AF65-F5344CB8AC3E}">
        <p14:creationId xmlns:p14="http://schemas.microsoft.com/office/powerpoint/2010/main" val="282439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8</a:t>
            </a:fld>
            <a:endParaRPr lang="zh-CN" altLang="en-US"/>
          </a:p>
        </p:txBody>
      </p:sp>
    </p:spTree>
    <p:extLst>
      <p:ext uri="{BB962C8B-B14F-4D97-AF65-F5344CB8AC3E}">
        <p14:creationId xmlns:p14="http://schemas.microsoft.com/office/powerpoint/2010/main" val="68793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在上述的步骤当中，有一些步骤极耗时间。比如步骤③，在项目的后期，往往会消耗数天甚至数周的时间。此外，在有些软件项目中，开发团队、测试团队和正式发布团队往往分开。那么如果用户在使用软件的过程中发现缺陷，再通过正式沟通渠道将信息反馈到开发团队，然后等待修改和发布，重新安装补丁，这一流程消耗数月时间也是常事。</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9</a:t>
            </a:fld>
            <a:endParaRPr lang="zh-CN" altLang="en-US"/>
          </a:p>
        </p:txBody>
      </p:sp>
    </p:spTree>
    <p:extLst>
      <p:ext uri="{BB962C8B-B14F-4D97-AF65-F5344CB8AC3E}">
        <p14:creationId xmlns:p14="http://schemas.microsoft.com/office/powerpoint/2010/main" val="1008474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b="6822"/>
          <a:stretch>
            <a:fillRect/>
          </a:stretch>
        </p:blipFill>
        <p:spPr bwMode="auto">
          <a:xfrm>
            <a:off x="0" y="1588"/>
            <a:ext cx="9144000"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6"/>
          <p:cNvSpPr txBox="1">
            <a:spLocks noChangeArrowheads="1"/>
          </p:cNvSpPr>
          <p:nvPr/>
        </p:nvSpPr>
        <p:spPr bwMode="gray">
          <a:xfrm>
            <a:off x="0" y="5300663"/>
            <a:ext cx="9144000" cy="144462"/>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6" name="图片 5"/>
          <p:cNvPicPr>
            <a:picLocks noChangeAspect="1"/>
          </p:cNvPicPr>
          <p:nvPr/>
        </p:nvPicPr>
        <p:blipFill>
          <a:blip r:embed="rId3"/>
          <a:stretch>
            <a:fillRect/>
          </a:stretch>
        </p:blipFill>
        <p:spPr>
          <a:xfrm>
            <a:off x="300038" y="188913"/>
            <a:ext cx="3163887" cy="722312"/>
          </a:xfrm>
          <a:prstGeom prst="rect">
            <a:avLst/>
          </a:prstGeom>
          <a:effectLst>
            <a:outerShdw blurRad="50800" dist="38100" dir="2700000" algn="tl" rotWithShape="0">
              <a:prstClr val="black">
                <a:alpha val="40000"/>
              </a:prstClr>
            </a:outerShdw>
          </a:effec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a:t>单击此处编辑母版副标题样式</a:t>
            </a:r>
            <a:endParaRPr lang="en-US" altLang="zh-CN" noProof="0" dirty="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a:extLst/>
        </p:spPr>
        <p:txBody>
          <a:bodyPr/>
          <a:lstStyle>
            <a:lvl1pPr>
              <a:defRPr sz="4000"/>
            </a:lvl1pPr>
          </a:lstStyle>
          <a:p>
            <a:pPr lvl="0"/>
            <a:r>
              <a:rPr lang="zh-CN" altLang="en-US" noProof="0"/>
              <a:t>单击此处编辑母版标题样式</a:t>
            </a:r>
            <a:endParaRPr lang="en-US" altLang="ko-KR" noProof="0" dirty="0"/>
          </a:p>
        </p:txBody>
      </p:sp>
    </p:spTree>
    <p:extLst>
      <p:ext uri="{BB962C8B-B14F-4D97-AF65-F5344CB8AC3E}">
        <p14:creationId xmlns:p14="http://schemas.microsoft.com/office/powerpoint/2010/main" val="19217191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D0081425-CCE1-4328-BE81-C2432471A131}" type="slidenum">
              <a:rPr lang="en-US" altLang="zh-CN"/>
              <a:pPr>
                <a:defRPr/>
              </a:pPr>
              <a:t>‹#›</a:t>
            </a:fld>
            <a:endParaRPr lang="en-US" altLang="zh-CN"/>
          </a:p>
        </p:txBody>
      </p:sp>
    </p:spTree>
    <p:extLst>
      <p:ext uri="{BB962C8B-B14F-4D97-AF65-F5344CB8AC3E}">
        <p14:creationId xmlns:p14="http://schemas.microsoft.com/office/powerpoint/2010/main" val="1825743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4990DF6E-8FBB-43CD-8EC6-681543D90519}" type="slidenum">
              <a:rPr lang="en-US" altLang="zh-CN"/>
              <a:pPr>
                <a:defRPr/>
              </a:pPr>
              <a:t>‹#›</a:t>
            </a:fld>
            <a:endParaRPr lang="en-US" altLang="zh-CN"/>
          </a:p>
        </p:txBody>
      </p:sp>
    </p:spTree>
    <p:extLst>
      <p:ext uri="{BB962C8B-B14F-4D97-AF65-F5344CB8AC3E}">
        <p14:creationId xmlns:p14="http://schemas.microsoft.com/office/powerpoint/2010/main" val="13979546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r>
              <a:rPr lang="zh-CN" altLang="en-US" noProof="0"/>
              <a:t>单击图标添加表格</a:t>
            </a:r>
          </a:p>
        </p:txBody>
      </p:sp>
      <p:sp>
        <p:nvSpPr>
          <p:cNvPr id="4" name="Rectangle 6"/>
          <p:cNvSpPr>
            <a:spLocks noGrp="1" noChangeArrowheads="1"/>
          </p:cNvSpPr>
          <p:nvPr>
            <p:ph type="sldNum" sz="quarter" idx="10"/>
          </p:nvPr>
        </p:nvSpPr>
        <p:spPr>
          <a:ln/>
        </p:spPr>
        <p:txBody>
          <a:bodyPr/>
          <a:lstStyle>
            <a:lvl1pPr>
              <a:defRPr/>
            </a:lvl1pPr>
          </a:lstStyle>
          <a:p>
            <a:pPr>
              <a:defRPr/>
            </a:pPr>
            <a:fld id="{2481DE08-35D9-4D7A-BB5A-4E131C4B3344}" type="slidenum">
              <a:rPr lang="en-US" altLang="zh-CN"/>
              <a:pPr>
                <a:defRPr/>
              </a:pPr>
              <a:t>‹#›</a:t>
            </a:fld>
            <a:endParaRPr lang="en-US" altLang="zh-CN"/>
          </a:p>
        </p:txBody>
      </p:sp>
    </p:spTree>
    <p:extLst>
      <p:ext uri="{BB962C8B-B14F-4D97-AF65-F5344CB8AC3E}">
        <p14:creationId xmlns:p14="http://schemas.microsoft.com/office/powerpoint/2010/main" val="1942833666"/>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solidFill>
                  <a:srgbClr val="00708E"/>
                </a:solidFill>
              </a:defRPr>
            </a:lvl1pPr>
            <a:lvl2pPr>
              <a:buClr>
                <a:srgbClr val="00607A"/>
              </a:buClr>
              <a:defRPr>
                <a:solidFill>
                  <a:srgbClr val="00708E"/>
                </a:solidFill>
                <a:latin typeface="+mn-ea"/>
                <a:ea typeface="+mn-ea"/>
              </a:defRPr>
            </a:lvl2pPr>
            <a:lvl3pPr>
              <a:buClr>
                <a:srgbClr val="00607A"/>
              </a:buClr>
              <a:defRPr>
                <a:solidFill>
                  <a:srgbClr val="00708E"/>
                </a:solidFill>
                <a:latin typeface="+mn-ea"/>
                <a:ea typeface="+mn-ea"/>
              </a:defRPr>
            </a:lvl3pPr>
            <a:lvl4pPr>
              <a:defRPr>
                <a:solidFill>
                  <a:srgbClr val="00708E"/>
                </a:solidFill>
                <a:latin typeface="+mn-ea"/>
                <a:ea typeface="+mn-ea"/>
              </a:defRPr>
            </a:lvl4pPr>
            <a:lvl5pPr>
              <a:defRPr>
                <a:solidFill>
                  <a:srgbClr val="00708E"/>
                </a:solidFill>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595AA6EC-6A09-4E3E-B9B9-F7A83E2801B5}" type="slidenum">
              <a:rPr lang="en-US" altLang="zh-CN"/>
              <a:pPr>
                <a:defRPr/>
              </a:pPr>
              <a:t>‹#›</a:t>
            </a:fld>
            <a:endParaRPr lang="en-US" altLang="zh-CN"/>
          </a:p>
        </p:txBody>
      </p:sp>
    </p:spTree>
    <p:extLst>
      <p:ext uri="{BB962C8B-B14F-4D97-AF65-F5344CB8AC3E}">
        <p14:creationId xmlns:p14="http://schemas.microsoft.com/office/powerpoint/2010/main" val="4254591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4342CDC-3AA7-4AAD-BDB2-C8F29CA42A2E}" type="slidenum">
              <a:rPr lang="en-US" altLang="zh-CN"/>
              <a:pPr>
                <a:defRPr/>
              </a:pPr>
              <a:t>‹#›</a:t>
            </a:fld>
            <a:endParaRPr lang="en-US" altLang="zh-CN"/>
          </a:p>
        </p:txBody>
      </p:sp>
    </p:spTree>
    <p:extLst>
      <p:ext uri="{BB962C8B-B14F-4D97-AF65-F5344CB8AC3E}">
        <p14:creationId xmlns:p14="http://schemas.microsoft.com/office/powerpoint/2010/main" val="2982109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E6FC13FD-12A1-4FD5-AD1F-157FC418A0B5}" type="slidenum">
              <a:rPr lang="en-US" altLang="zh-CN"/>
              <a:pPr>
                <a:defRPr/>
              </a:pPr>
              <a:t>‹#›</a:t>
            </a:fld>
            <a:endParaRPr lang="en-US" altLang="zh-CN"/>
          </a:p>
        </p:txBody>
      </p:sp>
    </p:spTree>
    <p:extLst>
      <p:ext uri="{BB962C8B-B14F-4D97-AF65-F5344CB8AC3E}">
        <p14:creationId xmlns:p14="http://schemas.microsoft.com/office/powerpoint/2010/main" val="1096359564"/>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8568AEEA-8DEA-4184-870D-5EE32F364D0C}" type="slidenum">
              <a:rPr lang="en-US" altLang="zh-CN"/>
              <a:pPr>
                <a:defRPr/>
              </a:pPr>
              <a:t>‹#›</a:t>
            </a:fld>
            <a:endParaRPr lang="en-US" altLang="zh-CN"/>
          </a:p>
        </p:txBody>
      </p:sp>
    </p:spTree>
    <p:extLst>
      <p:ext uri="{BB962C8B-B14F-4D97-AF65-F5344CB8AC3E}">
        <p14:creationId xmlns:p14="http://schemas.microsoft.com/office/powerpoint/2010/main" val="21092864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8E9A7CFE-A7A2-4066-A4FA-68E57190DCA8}" type="slidenum">
              <a:rPr lang="en-US" altLang="zh-CN"/>
              <a:pPr>
                <a:defRPr/>
              </a:pPr>
              <a:t>‹#›</a:t>
            </a:fld>
            <a:endParaRPr lang="en-US" altLang="zh-CN"/>
          </a:p>
        </p:txBody>
      </p:sp>
    </p:spTree>
    <p:extLst>
      <p:ext uri="{BB962C8B-B14F-4D97-AF65-F5344CB8AC3E}">
        <p14:creationId xmlns:p14="http://schemas.microsoft.com/office/powerpoint/2010/main" val="23524663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A8D668B-48D4-47BF-9944-0FAD988E7FA8}" type="slidenum">
              <a:rPr lang="en-US" altLang="zh-CN"/>
              <a:pPr>
                <a:defRPr/>
              </a:pPr>
              <a:t>‹#›</a:t>
            </a:fld>
            <a:endParaRPr lang="en-US" altLang="zh-CN"/>
          </a:p>
        </p:txBody>
      </p:sp>
    </p:spTree>
    <p:extLst>
      <p:ext uri="{BB962C8B-B14F-4D97-AF65-F5344CB8AC3E}">
        <p14:creationId xmlns:p14="http://schemas.microsoft.com/office/powerpoint/2010/main" val="4151699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5CFEC6D-B80A-44B8-9200-8AFF6F2A7AE7}" type="slidenum">
              <a:rPr lang="en-US" altLang="zh-CN"/>
              <a:pPr>
                <a:defRPr/>
              </a:pPr>
              <a:t>‹#›</a:t>
            </a:fld>
            <a:endParaRPr lang="en-US" altLang="zh-CN"/>
          </a:p>
        </p:txBody>
      </p:sp>
    </p:spTree>
    <p:extLst>
      <p:ext uri="{BB962C8B-B14F-4D97-AF65-F5344CB8AC3E}">
        <p14:creationId xmlns:p14="http://schemas.microsoft.com/office/powerpoint/2010/main" val="32349127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845D733-E0EC-4B5B-942C-9E7C23DF653A}" type="slidenum">
              <a:rPr lang="en-US" altLang="zh-CN"/>
              <a:pPr>
                <a:defRPr/>
              </a:pPr>
              <a:t>‹#›</a:t>
            </a:fld>
            <a:endParaRPr lang="en-US" altLang="zh-CN"/>
          </a:p>
        </p:txBody>
      </p:sp>
    </p:spTree>
    <p:extLst>
      <p:ext uri="{BB962C8B-B14F-4D97-AF65-F5344CB8AC3E}">
        <p14:creationId xmlns:p14="http://schemas.microsoft.com/office/powerpoint/2010/main" val="18157466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836613"/>
          </a:xfrm>
          <a:prstGeom prst="rect">
            <a:avLst/>
          </a:prstGeom>
          <a:solidFill>
            <a:srgbClr val="0060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27" name="Rectangle 3"/>
          <p:cNvSpPr>
            <a:spLocks noGrp="1" noChangeArrowheads="1"/>
          </p:cNvSpPr>
          <p:nvPr>
            <p:ph type="body" idx="1"/>
          </p:nvPr>
        </p:nvSpPr>
        <p:spPr bwMode="auto">
          <a:xfrm>
            <a:off x="457200" y="1052513"/>
            <a:ext cx="822960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D3807DF-B24E-477E-9A9D-8F9A8A6DEDBF}" type="slidenum">
              <a:rPr lang="en-US" altLang="zh-CN"/>
              <a:pPr>
                <a:defRPr/>
              </a:pPr>
              <a:t>‹#›</a:t>
            </a:fld>
            <a:endParaRPr lang="en-US" altLang="zh-CN"/>
          </a:p>
        </p:txBody>
      </p:sp>
      <p:sp>
        <p:nvSpPr>
          <p:cNvPr id="1029"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 name="Text Box 16"/>
          <p:cNvSpPr txBox="1">
            <a:spLocks noChangeArrowheads="1"/>
          </p:cNvSpPr>
          <p:nvPr/>
        </p:nvSpPr>
        <p:spPr bwMode="gray">
          <a:xfrm>
            <a:off x="0" y="838200"/>
            <a:ext cx="9144000" cy="144463"/>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4"/>
          <a:stretch>
            <a:fillRect/>
          </a:stretch>
        </p:blipFill>
        <p:spPr>
          <a:xfrm>
            <a:off x="7380288" y="6453188"/>
            <a:ext cx="1579562" cy="360362"/>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796"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ransition/>
  <p:hf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0" fontAlgn="base" hangingPunct="0">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0" fontAlgn="base" hangingPunct="0">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0" fontAlgn="base" hangingPunct="0">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0" fontAlgn="base" hangingPunct="0">
        <a:spcBef>
          <a:spcPct val="20000"/>
        </a:spcBef>
        <a:spcAft>
          <a:spcPct val="0"/>
        </a:spcAft>
        <a:buChar char="–"/>
        <a:defRPr sz="2000">
          <a:solidFill>
            <a:srgbClr val="00607A"/>
          </a:solidFill>
          <a:latin typeface="+mn-lt"/>
        </a:defRPr>
      </a:lvl4pPr>
      <a:lvl5pPr marL="1795463" indent="-363538" algn="l" rtl="0" eaLnBrk="0" fontAlgn="base" hangingPunct="0">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副标题 2"/>
          <p:cNvSpPr>
            <a:spLocks noGrp="1"/>
          </p:cNvSpPr>
          <p:nvPr>
            <p:ph type="subTitle" idx="1"/>
          </p:nvPr>
        </p:nvSpPr>
        <p:spPr>
          <a:xfrm>
            <a:off x="1403350" y="5589588"/>
            <a:ext cx="6553200" cy="1268412"/>
          </a:xfrm>
        </p:spPr>
        <p:txBody>
          <a:bodyPr/>
          <a:lstStyle/>
          <a:p>
            <a:pPr eaLnBrk="1" hangingPunct="1">
              <a:lnSpc>
                <a:spcPct val="90000"/>
              </a:lnSpc>
              <a:buFont typeface="Arial" charset="0"/>
              <a:buNone/>
            </a:pPr>
            <a:r>
              <a:rPr lang="zh-CN" altLang="en-US" dirty="0">
                <a:ea typeface="宋体" pitchFamily="2" charset="-122"/>
              </a:rPr>
              <a:t>荣国平</a:t>
            </a:r>
            <a:endParaRPr lang="en-US" altLang="zh-CN" dirty="0">
              <a:ea typeface="宋体" pitchFamily="2" charset="-122"/>
            </a:endParaRPr>
          </a:p>
          <a:p>
            <a:pPr eaLnBrk="1" hangingPunct="1">
              <a:lnSpc>
                <a:spcPct val="90000"/>
              </a:lnSpc>
              <a:buFont typeface="Arial" charset="0"/>
              <a:buNone/>
            </a:pPr>
            <a:r>
              <a:rPr lang="zh-CN" altLang="en-US" dirty="0">
                <a:ea typeface="宋体" pitchFamily="2" charset="-122"/>
              </a:rPr>
              <a:t>南京大学软件学院</a:t>
            </a:r>
            <a:endParaRPr lang="en-US" altLang="zh-CN" dirty="0">
              <a:ea typeface="宋体" pitchFamily="2" charset="-122"/>
            </a:endParaRPr>
          </a:p>
          <a:p>
            <a:pPr eaLnBrk="1" hangingPunct="1">
              <a:lnSpc>
                <a:spcPct val="90000"/>
              </a:lnSpc>
              <a:buFont typeface="Arial" charset="0"/>
              <a:buNone/>
            </a:pPr>
            <a:r>
              <a:rPr lang="en-US" altLang="zh-CN" dirty="0">
                <a:ea typeface="宋体" pitchFamily="2" charset="-122"/>
              </a:rPr>
              <a:t>2020 </a:t>
            </a:r>
            <a:r>
              <a:rPr lang="zh-CN" altLang="en-US" dirty="0">
                <a:ea typeface="宋体" pitchFamily="2" charset="-122"/>
              </a:rPr>
              <a:t>年 秋</a:t>
            </a:r>
            <a:endParaRPr lang="en-US" altLang="zh-CN" dirty="0">
              <a:ea typeface="宋体" pitchFamily="2" charset="-122"/>
            </a:endParaRPr>
          </a:p>
          <a:p>
            <a:pPr eaLnBrk="1" hangingPunct="1">
              <a:lnSpc>
                <a:spcPct val="90000"/>
              </a:lnSpc>
              <a:buFont typeface="Arial" charset="0"/>
              <a:buNone/>
            </a:pPr>
            <a:endParaRPr lang="zh-CN" altLang="en-US" dirty="0">
              <a:ea typeface="宋体" pitchFamily="2" charset="-122"/>
            </a:endParaRPr>
          </a:p>
        </p:txBody>
      </p:sp>
      <p:sp>
        <p:nvSpPr>
          <p:cNvPr id="3075" name="标题 1"/>
          <p:cNvSpPr>
            <a:spLocks noGrp="1"/>
          </p:cNvSpPr>
          <p:nvPr>
            <p:ph type="ctrTitle" sz="quarter"/>
          </p:nvPr>
        </p:nvSpPr>
        <p:spPr>
          <a:xfrm>
            <a:off x="0" y="4076700"/>
            <a:ext cx="9144000" cy="1223963"/>
          </a:xfrm>
          <a:gradFill rotWithShape="0"/>
        </p:spPr>
        <p:txBody>
          <a:bodyPr/>
          <a:lstStyle/>
          <a:p>
            <a:pPr eaLnBrk="1" hangingPunct="1"/>
            <a:r>
              <a:rPr lang="zh-CN" altLang="en-US">
                <a:ea typeface="宋体" pitchFamily="2" charset="-122"/>
              </a:rPr>
              <a:t>软件质量与</a:t>
            </a:r>
            <a:r>
              <a:rPr lang="zh-CN" altLang="en-US" dirty="0">
                <a:ea typeface="宋体" pitchFamily="2" charset="-122"/>
              </a:rPr>
              <a:t>管理 第五讲</a:t>
            </a:r>
            <a:br>
              <a:rPr lang="en-US" altLang="zh-CN" dirty="0">
                <a:ea typeface="宋体" pitchFamily="2" charset="-122"/>
              </a:rPr>
            </a:br>
            <a:r>
              <a:rPr lang="zh-CN" altLang="en-US" dirty="0">
                <a:ea typeface="宋体" pitchFamily="2" charset="-122"/>
              </a:rPr>
              <a:t>质量管理</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评审发现缺陷典型流程</a:t>
            </a:r>
          </a:p>
        </p:txBody>
      </p:sp>
      <p:sp>
        <p:nvSpPr>
          <p:cNvPr id="3" name="内容占位符 2"/>
          <p:cNvSpPr>
            <a:spLocks noGrp="1"/>
          </p:cNvSpPr>
          <p:nvPr>
            <p:ph idx="1"/>
          </p:nvPr>
        </p:nvSpPr>
        <p:spPr/>
        <p:txBody>
          <a:bodyPr/>
          <a:lstStyle/>
          <a:p>
            <a:pPr lvl="0"/>
            <a:r>
              <a:rPr lang="zh-CN" altLang="en-US" dirty="0"/>
              <a:t>遵循评审者的逻辑来理解程序流程；</a:t>
            </a:r>
          </a:p>
          <a:p>
            <a:pPr lvl="0"/>
            <a:r>
              <a:rPr lang="zh-CN" altLang="en-US" dirty="0"/>
              <a:t>发现缺陷的同时，也知道了缺陷的位置和原因；</a:t>
            </a:r>
          </a:p>
          <a:p>
            <a:r>
              <a:rPr lang="zh-CN" altLang="en-US" dirty="0"/>
              <a:t>修正缺陷；</a:t>
            </a:r>
          </a:p>
        </p:txBody>
      </p:sp>
    </p:spTree>
    <p:extLst>
      <p:ext uri="{BB962C8B-B14F-4D97-AF65-F5344CB8AC3E}">
        <p14:creationId xmlns:p14="http://schemas.microsoft.com/office/powerpoint/2010/main" val="14816262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部分行业</a:t>
            </a:r>
            <a:r>
              <a:rPr lang="zh-CN" altLang="en-US" dirty="0"/>
              <a:t>数据</a:t>
            </a:r>
          </a:p>
        </p:txBody>
      </p:sp>
      <p:graphicFrame>
        <p:nvGraphicFramePr>
          <p:cNvPr id="4" name="表格 3"/>
          <p:cNvGraphicFramePr>
            <a:graphicFrameLocks noGrp="1"/>
          </p:cNvGraphicFramePr>
          <p:nvPr>
            <p:extLst>
              <p:ext uri="{D42A27DB-BD31-4B8C-83A1-F6EECF244321}">
                <p14:modId xmlns:p14="http://schemas.microsoft.com/office/powerpoint/2010/main" val="1722871950"/>
              </p:ext>
            </p:extLst>
          </p:nvPr>
        </p:nvGraphicFramePr>
        <p:xfrm>
          <a:off x="381251" y="1676400"/>
          <a:ext cx="8686549" cy="3229808"/>
        </p:xfrm>
        <a:graphic>
          <a:graphicData uri="http://schemas.openxmlformats.org/drawingml/2006/table">
            <a:tbl>
              <a:tblPr/>
              <a:tblGrid>
                <a:gridCol w="3335685">
                  <a:extLst>
                    <a:ext uri="{9D8B030D-6E8A-4147-A177-3AD203B41FA5}">
                      <a16:colId xmlns:a16="http://schemas.microsoft.com/office/drawing/2014/main" val="20000"/>
                    </a:ext>
                  </a:extLst>
                </a:gridCol>
                <a:gridCol w="1992448">
                  <a:extLst>
                    <a:ext uri="{9D8B030D-6E8A-4147-A177-3AD203B41FA5}">
                      <a16:colId xmlns:a16="http://schemas.microsoft.com/office/drawing/2014/main" val="20001"/>
                    </a:ext>
                  </a:extLst>
                </a:gridCol>
                <a:gridCol w="1852147">
                  <a:extLst>
                    <a:ext uri="{9D8B030D-6E8A-4147-A177-3AD203B41FA5}">
                      <a16:colId xmlns:a16="http://schemas.microsoft.com/office/drawing/2014/main" val="20002"/>
                    </a:ext>
                  </a:extLst>
                </a:gridCol>
                <a:gridCol w="1506269">
                  <a:extLst>
                    <a:ext uri="{9D8B030D-6E8A-4147-A177-3AD203B41FA5}">
                      <a16:colId xmlns:a16="http://schemas.microsoft.com/office/drawing/2014/main" val="20003"/>
                    </a:ext>
                  </a:extLst>
                </a:gridCol>
              </a:tblGrid>
              <a:tr h="685800">
                <a:tc>
                  <a:txBody>
                    <a:bodyPr/>
                    <a:lstStyle/>
                    <a:p>
                      <a:pPr indent="266700" algn="just">
                        <a:spcAft>
                          <a:spcPts val="0"/>
                        </a:spcAft>
                      </a:pPr>
                      <a:r>
                        <a:rPr lang="zh-CN" sz="2000" kern="100" dirty="0">
                          <a:latin typeface="Calibri"/>
                          <a:ea typeface="宋体"/>
                          <a:cs typeface="Times New Roman"/>
                        </a:rPr>
                        <a:t>资料来源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zh-CN" sz="2000" kern="100" dirty="0">
                          <a:latin typeface="Calibri"/>
                          <a:ea typeface="宋体"/>
                          <a:cs typeface="Times New Roman"/>
                        </a:rPr>
                        <a:t>评审消除代价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测试消除代价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Calibri"/>
                          <a:ea typeface="宋体"/>
                          <a:cs typeface="Times New Roman"/>
                        </a:rPr>
                        <a:t>应用中消除缺陷代价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9944">
                <a:tc>
                  <a:txBody>
                    <a:bodyPr/>
                    <a:lstStyle/>
                    <a:p>
                      <a:pPr indent="0" algn="l">
                        <a:spcAft>
                          <a:spcPts val="0"/>
                        </a:spcAft>
                      </a:pPr>
                      <a:r>
                        <a:rPr lang="en-US" sz="2000" kern="100" dirty="0">
                          <a:latin typeface="Calibri"/>
                          <a:ea typeface="宋体"/>
                          <a:cs typeface="Times New Roman"/>
                        </a:rPr>
                        <a:t>IBM [Remus and </a:t>
                      </a:r>
                      <a:r>
                        <a:rPr lang="en-US" sz="2000" kern="100" dirty="0" err="1">
                          <a:latin typeface="Calibri"/>
                          <a:ea typeface="宋体"/>
                          <a:cs typeface="Times New Roman"/>
                        </a:rPr>
                        <a:t>Ziles</a:t>
                      </a:r>
                      <a:r>
                        <a:rPr lang="zh-CN" altLang="en-US" sz="2000" kern="100" baseline="0" dirty="0">
                          <a:latin typeface="Calibri"/>
                          <a:ea typeface="宋体"/>
                          <a:cs typeface="Times New Roman"/>
                        </a:rPr>
                        <a:t> </a:t>
                      </a:r>
                      <a:r>
                        <a:rPr lang="en-US" sz="2000" kern="100" dirty="0">
                          <a:latin typeface="Calibri"/>
                          <a:ea typeface="宋体"/>
                          <a:cs typeface="Times New Roman"/>
                        </a:rPr>
                        <a:t>1979]</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4.1</a:t>
                      </a:r>
                      <a:r>
                        <a:rPr lang="zh-CN" sz="2000" kern="100">
                          <a:latin typeface="Calibri"/>
                          <a:ea typeface="宋体"/>
                          <a:cs typeface="Times New Roman"/>
                        </a:rPr>
                        <a:t>倍于评审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indent="0" algn="l" defTabSz="914400" rtl="0" eaLnBrk="1" latinLnBrk="0" hangingPunct="1">
                        <a:spcAft>
                          <a:spcPts val="0"/>
                        </a:spcAft>
                      </a:pPr>
                      <a:r>
                        <a:rPr lang="en-US" sz="2000" kern="100" dirty="0">
                          <a:solidFill>
                            <a:schemeClr val="tx1"/>
                          </a:solidFill>
                          <a:latin typeface="Calibri"/>
                          <a:ea typeface="宋体"/>
                          <a:cs typeface="Times New Roman"/>
                        </a:rPr>
                        <a:t>JPL[Bush 1990]</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$90~$120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$10000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marL="0" indent="0" algn="l" defTabSz="914400" rtl="0" eaLnBrk="1" latinLnBrk="0" hangingPunct="1">
                        <a:spcAft>
                          <a:spcPts val="0"/>
                        </a:spcAft>
                      </a:pPr>
                      <a:r>
                        <a:rPr lang="en-US" sz="2000" kern="100">
                          <a:solidFill>
                            <a:schemeClr val="tx1"/>
                          </a:solidFill>
                          <a:latin typeface="Calibri"/>
                          <a:ea typeface="宋体"/>
                          <a:cs typeface="Times New Roman"/>
                        </a:rPr>
                        <a:t>[Ackerman et al. 1989]</a:t>
                      </a:r>
                      <a:endParaRPr lang="zh-CN" sz="2000" kern="10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1 Hour</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2~20 Hours</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marL="0" indent="0" algn="l" defTabSz="914400" rtl="0" eaLnBrk="1" latinLnBrk="0" hangingPunct="1">
                        <a:spcAft>
                          <a:spcPts val="0"/>
                        </a:spcAft>
                      </a:pPr>
                      <a:r>
                        <a:rPr lang="en-US" sz="2000" kern="100" dirty="0">
                          <a:solidFill>
                            <a:schemeClr val="tx1"/>
                          </a:solidFill>
                          <a:latin typeface="Calibri"/>
                          <a:ea typeface="宋体"/>
                          <a:cs typeface="Times New Roman"/>
                        </a:rPr>
                        <a:t>[Russell 1991]</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1 Hour</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2~4 Hours</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33 Hours</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indent="0" algn="l" defTabSz="914400" rtl="0" eaLnBrk="1" latinLnBrk="0" hangingPunct="1">
                        <a:spcAft>
                          <a:spcPts val="0"/>
                        </a:spcAft>
                      </a:pPr>
                      <a:r>
                        <a:rPr lang="en-US" sz="2000" kern="100">
                          <a:solidFill>
                            <a:schemeClr val="tx1"/>
                          </a:solidFill>
                          <a:latin typeface="Calibri"/>
                          <a:ea typeface="宋体"/>
                          <a:cs typeface="Times New Roman"/>
                        </a:rPr>
                        <a:t>[Shooman and Bolsky 1975]</a:t>
                      </a:r>
                      <a:endParaRPr lang="zh-CN" sz="2000" kern="10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latin typeface="Calibri"/>
                          <a:ea typeface="宋体"/>
                          <a:cs typeface="Times New Roman"/>
                        </a:rPr>
                        <a:t>0.6 Hour</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3.05 Hours</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3864">
                <a:tc>
                  <a:txBody>
                    <a:bodyPr/>
                    <a:lstStyle/>
                    <a:p>
                      <a:pPr marL="0" indent="0" algn="l" defTabSz="914400" rtl="0" eaLnBrk="1" latinLnBrk="0" hangingPunct="1">
                        <a:spcAft>
                          <a:spcPts val="0"/>
                        </a:spcAft>
                      </a:pPr>
                      <a:r>
                        <a:rPr lang="en-US" sz="2000" kern="100" dirty="0">
                          <a:solidFill>
                            <a:schemeClr val="tx1"/>
                          </a:solidFill>
                          <a:latin typeface="Calibri"/>
                          <a:ea typeface="宋体"/>
                          <a:cs typeface="Times New Roman"/>
                        </a:rPr>
                        <a:t>[Weller 1993]</a:t>
                      </a:r>
                      <a:endParaRPr lang="zh-CN" sz="2000" kern="100" dirty="0">
                        <a:solidFill>
                          <a:schemeClr val="tx1"/>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0.7 Hour</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latin typeface="Calibri"/>
                          <a:ea typeface="宋体"/>
                          <a:cs typeface="Times New Roman"/>
                        </a:rPr>
                        <a:t>6 Hours</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661582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质量策略</a:t>
            </a:r>
            <a:r>
              <a:rPr lang="en-US" altLang="zh-CN" dirty="0"/>
              <a:t>- </a:t>
            </a:r>
            <a:r>
              <a:rPr lang="zh-CN" altLang="en-US" dirty="0"/>
              <a:t>续</a:t>
            </a:r>
          </a:p>
        </p:txBody>
      </p:sp>
      <p:sp>
        <p:nvSpPr>
          <p:cNvPr id="3" name="内容占位符 2"/>
          <p:cNvSpPr>
            <a:spLocks noGrp="1"/>
          </p:cNvSpPr>
          <p:nvPr>
            <p:ph idx="1"/>
          </p:nvPr>
        </p:nvSpPr>
        <p:spPr/>
        <p:txBody>
          <a:bodyPr/>
          <a:lstStyle/>
          <a:p>
            <a:r>
              <a:rPr lang="zh-CN" altLang="en-US" dirty="0"/>
              <a:t>用缺陷管理来替代质量管理；</a:t>
            </a:r>
            <a:endParaRPr lang="en-US" altLang="zh-CN" dirty="0"/>
          </a:p>
          <a:p>
            <a:r>
              <a:rPr lang="zh-CN" altLang="en-US" dirty="0"/>
              <a:t>高质量产品也就意味着要求组成软件产品的各个组件基本无缺陷；</a:t>
            </a:r>
            <a:endParaRPr lang="en-US" altLang="zh-CN" dirty="0"/>
          </a:p>
          <a:p>
            <a:r>
              <a:rPr lang="zh-CN" altLang="en-US" u="sng" dirty="0">
                <a:solidFill>
                  <a:srgbClr val="FF0000"/>
                </a:solidFill>
              </a:rPr>
              <a:t>各个组件的高质量是通过高质量评审来实现的；</a:t>
            </a:r>
          </a:p>
        </p:txBody>
      </p:sp>
    </p:spTree>
    <p:extLst>
      <p:ext uri="{BB962C8B-B14F-4D97-AF65-F5344CB8AC3E}">
        <p14:creationId xmlns:p14="http://schemas.microsoft.com/office/powerpoint/2010/main" val="12461883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b="1" dirty="0"/>
              <a:t>评审过程质量</a:t>
            </a:r>
            <a:endParaRPr lang="zh-CN" altLang="en-US" dirty="0"/>
          </a:p>
        </p:txBody>
      </p:sp>
      <p:sp>
        <p:nvSpPr>
          <p:cNvPr id="3" name="内容占位符 2"/>
          <p:cNvSpPr>
            <a:spLocks noGrp="1"/>
          </p:cNvSpPr>
          <p:nvPr>
            <p:ph idx="1"/>
          </p:nvPr>
        </p:nvSpPr>
        <p:spPr/>
        <p:txBody>
          <a:bodyPr/>
          <a:lstStyle/>
          <a:p>
            <a:r>
              <a:rPr lang="zh-CN" altLang="en-US" dirty="0"/>
              <a:t>评审检查表</a:t>
            </a:r>
            <a:endParaRPr lang="en-US" altLang="zh-CN" dirty="0"/>
          </a:p>
          <a:p>
            <a:r>
              <a:rPr lang="zh-CN" altLang="en-US" dirty="0"/>
              <a:t>质量控制指标</a:t>
            </a:r>
            <a:endParaRPr lang="en-US" altLang="zh-CN" dirty="0"/>
          </a:p>
          <a:p>
            <a:r>
              <a:rPr lang="zh-CN" altLang="en-US" dirty="0"/>
              <a:t>其他因素</a:t>
            </a:r>
            <a:endParaRPr lang="en-US" altLang="zh-CN" dirty="0"/>
          </a:p>
          <a:p>
            <a:pPr lvl="1"/>
            <a:r>
              <a:rPr lang="zh-CN" altLang="en-US" dirty="0"/>
              <a:t>环境</a:t>
            </a:r>
            <a:endParaRPr lang="en-US" altLang="zh-CN" dirty="0"/>
          </a:p>
          <a:p>
            <a:pPr lvl="1"/>
            <a:r>
              <a:rPr lang="zh-CN" altLang="en-US" dirty="0"/>
              <a:t>评审时机</a:t>
            </a:r>
            <a:endParaRPr lang="en-US" altLang="zh-CN" dirty="0"/>
          </a:p>
          <a:p>
            <a:pPr lvl="1"/>
            <a:r>
              <a:rPr lang="zh-CN" altLang="en-US" dirty="0"/>
              <a:t>个人评审和小组评审</a:t>
            </a:r>
            <a:endParaRPr lang="en-US" altLang="zh-CN" dirty="0"/>
          </a:p>
          <a:p>
            <a:pPr lvl="1"/>
            <a:r>
              <a:rPr lang="zh-CN" altLang="en-US" dirty="0"/>
              <a:t>缺陷预防</a:t>
            </a:r>
          </a:p>
        </p:txBody>
      </p:sp>
    </p:spTree>
    <p:extLst>
      <p:ext uri="{BB962C8B-B14F-4D97-AF65-F5344CB8AC3E}">
        <p14:creationId xmlns:p14="http://schemas.microsoft.com/office/powerpoint/2010/main" val="13262018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质量指标之一</a:t>
            </a:r>
            <a:r>
              <a:rPr lang="en-US" altLang="zh-CN" dirty="0"/>
              <a:t> </a:t>
            </a:r>
            <a:r>
              <a:rPr lang="zh-CN" altLang="en-US" dirty="0"/>
              <a:t>：</a:t>
            </a:r>
            <a:r>
              <a:rPr lang="en-US" altLang="zh-CN" dirty="0"/>
              <a:t>Yield</a:t>
            </a:r>
            <a:endParaRPr lang="zh-CN" altLang="en-US" dirty="0"/>
          </a:p>
        </p:txBody>
      </p:sp>
      <p:sp>
        <p:nvSpPr>
          <p:cNvPr id="3" name="内容占位符 2"/>
          <p:cNvSpPr>
            <a:spLocks noGrp="1"/>
          </p:cNvSpPr>
          <p:nvPr>
            <p:ph idx="1"/>
          </p:nvPr>
        </p:nvSpPr>
        <p:spPr>
          <a:xfrm>
            <a:off x="304800" y="1052513"/>
            <a:ext cx="8382000" cy="5348287"/>
          </a:xfrm>
        </p:spPr>
        <p:txBody>
          <a:bodyPr/>
          <a:lstStyle/>
          <a:p>
            <a:pPr lvl="0"/>
            <a:r>
              <a:rPr lang="en-US" dirty="0"/>
              <a:t>Yield</a:t>
            </a:r>
            <a:r>
              <a:rPr lang="zh-CN" altLang="en-US" dirty="0"/>
              <a:t>指标用以度量每个阶段在消除缺陷方面的效率。</a:t>
            </a:r>
            <a:endParaRPr lang="en-US" altLang="zh-CN" dirty="0"/>
          </a:p>
          <a:p>
            <a:pPr lvl="1"/>
            <a:r>
              <a:rPr lang="en-US" dirty="0"/>
              <a:t>Phase Yield = 100 * (</a:t>
            </a:r>
            <a:r>
              <a:rPr lang="zh-CN" altLang="en-US" dirty="0"/>
              <a:t>某阶段发现的缺陷个数</a:t>
            </a:r>
            <a:r>
              <a:rPr lang="en-US" dirty="0"/>
              <a:t>)/(</a:t>
            </a:r>
            <a:r>
              <a:rPr lang="zh-CN" altLang="en-US" dirty="0"/>
              <a:t>某阶段注入的缺陷个数</a:t>
            </a:r>
            <a:r>
              <a:rPr lang="en-US" dirty="0"/>
              <a:t>+</a:t>
            </a:r>
            <a:r>
              <a:rPr lang="zh-CN" altLang="en-US" dirty="0"/>
              <a:t>进入该阶段前遗留的缺陷个数</a:t>
            </a:r>
            <a:r>
              <a:rPr lang="en-US" dirty="0"/>
              <a:t>)</a:t>
            </a:r>
          </a:p>
          <a:p>
            <a:pPr lvl="1"/>
            <a:r>
              <a:rPr lang="en-US" dirty="0"/>
              <a:t>Process Yield = 100 * (</a:t>
            </a:r>
            <a:r>
              <a:rPr lang="zh-CN" altLang="en-US" dirty="0"/>
              <a:t>第一次编译前发现的缺陷个数</a:t>
            </a:r>
            <a:r>
              <a:rPr lang="en-US" dirty="0"/>
              <a:t>)/(</a:t>
            </a:r>
            <a:r>
              <a:rPr lang="zh-CN" altLang="en-US" dirty="0"/>
              <a:t>第一次编译前注入的缺陷个数</a:t>
            </a:r>
            <a:r>
              <a:rPr lang="en-US" dirty="0"/>
              <a:t>)</a:t>
            </a:r>
            <a:r>
              <a:rPr lang="zh-CN" altLang="en-US" dirty="0"/>
              <a:t>；</a:t>
            </a:r>
          </a:p>
          <a:p>
            <a:endParaRPr lang="zh-CN" altLang="en-US" dirty="0"/>
          </a:p>
        </p:txBody>
      </p:sp>
    </p:spTree>
    <p:extLst>
      <p:ext uri="{BB962C8B-B14F-4D97-AF65-F5344CB8AC3E}">
        <p14:creationId xmlns:p14="http://schemas.microsoft.com/office/powerpoint/2010/main" val="20362821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缺陷在开发过程中注入和消除的示意图</a:t>
            </a:r>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09" name="Object 1"/>
          <p:cNvGraphicFramePr>
            <a:graphicFrameLocks noChangeAspect="1"/>
          </p:cNvGraphicFramePr>
          <p:nvPr>
            <p:extLst>
              <p:ext uri="{D42A27DB-BD31-4B8C-83A1-F6EECF244321}">
                <p14:modId xmlns:p14="http://schemas.microsoft.com/office/powerpoint/2010/main" val="1973709266"/>
              </p:ext>
            </p:extLst>
          </p:nvPr>
        </p:nvGraphicFramePr>
        <p:xfrm>
          <a:off x="838200" y="1089700"/>
          <a:ext cx="6777134" cy="5438622"/>
        </p:xfrm>
        <a:graphic>
          <a:graphicData uri="http://schemas.openxmlformats.org/presentationml/2006/ole">
            <mc:AlternateContent xmlns:mc="http://schemas.openxmlformats.org/markup-compatibility/2006">
              <mc:Choice xmlns:v="urn:schemas-microsoft-com:vml" Requires="v">
                <p:oleObj spid="_x0000_s67610" name="Visio" r:id="rId4" imgW="6486144" imgH="6617160" progId="Visio.Drawing.11">
                  <p:embed/>
                </p:oleObj>
              </mc:Choice>
              <mc:Fallback>
                <p:oleObj name="Visio" r:id="rId4" imgW="6486144" imgH="6617160" progId="Visio.Drawing.11">
                  <p:embed/>
                  <p:pic>
                    <p:nvPicPr>
                      <p:cNvPr id="0" name=""/>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838200" y="1089700"/>
                        <a:ext cx="6777134" cy="5438622"/>
                      </a:xfrm>
                      <a:prstGeom prst="rect">
                        <a:avLst/>
                      </a:prstGeom>
                      <a:noFill/>
                      <a:extLst/>
                    </p:spPr>
                  </p:pic>
                </p:oleObj>
              </mc:Fallback>
            </mc:AlternateContent>
          </a:graphicData>
        </a:graphic>
      </p:graphicFrame>
    </p:spTree>
    <p:extLst>
      <p:ext uri="{BB962C8B-B14F-4D97-AF65-F5344CB8AC3E}">
        <p14:creationId xmlns:p14="http://schemas.microsoft.com/office/powerpoint/2010/main" val="2153441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质量指标之二：</a:t>
            </a:r>
            <a:r>
              <a:rPr lang="en-US" dirty="0"/>
              <a:t> A/FR</a:t>
            </a:r>
            <a:endParaRPr lang="zh-CN" altLang="en-US" dirty="0"/>
          </a:p>
        </p:txBody>
      </p:sp>
      <p:sp>
        <p:nvSpPr>
          <p:cNvPr id="3" name="内容占位符 2"/>
          <p:cNvSpPr>
            <a:spLocks noGrp="1"/>
          </p:cNvSpPr>
          <p:nvPr>
            <p:ph idx="1"/>
          </p:nvPr>
        </p:nvSpPr>
        <p:spPr>
          <a:xfrm>
            <a:off x="107504" y="980728"/>
            <a:ext cx="8280920" cy="971544"/>
          </a:xfrm>
        </p:spPr>
        <p:txBody>
          <a:bodyPr/>
          <a:lstStyle/>
          <a:p>
            <a:r>
              <a:rPr lang="en-US" dirty="0"/>
              <a:t>A/FR = PSP</a:t>
            </a:r>
            <a:r>
              <a:rPr lang="zh-CN" altLang="en-US" dirty="0"/>
              <a:t>质检成本</a:t>
            </a:r>
            <a:r>
              <a:rPr lang="en-US" dirty="0"/>
              <a:t>/PSP</a:t>
            </a:r>
            <a:r>
              <a:rPr lang="zh-CN" altLang="en-US" dirty="0"/>
              <a:t>失效成本；</a:t>
            </a:r>
          </a:p>
        </p:txBody>
      </p:sp>
      <p:pic>
        <p:nvPicPr>
          <p:cNvPr id="4" name="图片 3"/>
          <p:cNvPicPr/>
          <p:nvPr/>
        </p:nvPicPr>
        <p:blipFill>
          <a:blip r:embed="rId3" cstate="print"/>
          <a:srcRect/>
          <a:stretch>
            <a:fillRect/>
          </a:stretch>
        </p:blipFill>
        <p:spPr bwMode="auto">
          <a:xfrm>
            <a:off x="179512" y="1556792"/>
            <a:ext cx="8136904" cy="4680520"/>
          </a:xfrm>
          <a:prstGeom prst="rect">
            <a:avLst/>
          </a:prstGeom>
          <a:noFill/>
          <a:ln w="9525">
            <a:noFill/>
            <a:miter lim="800000"/>
            <a:headEnd/>
            <a:tailEnd/>
          </a:ln>
        </p:spPr>
      </p:pic>
    </p:spTree>
    <p:extLst>
      <p:ext uri="{BB962C8B-B14F-4D97-AF65-F5344CB8AC3E}">
        <p14:creationId xmlns:p14="http://schemas.microsoft.com/office/powerpoint/2010/main" val="184215501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A/FR </a:t>
            </a:r>
            <a:r>
              <a:rPr lang="zh-CN" altLang="en-US" dirty="0"/>
              <a:t>控制目标</a:t>
            </a:r>
          </a:p>
        </p:txBody>
      </p:sp>
      <p:sp>
        <p:nvSpPr>
          <p:cNvPr id="3" name="内容占位符 2"/>
          <p:cNvSpPr>
            <a:spLocks noGrp="1"/>
          </p:cNvSpPr>
          <p:nvPr>
            <p:ph idx="1"/>
          </p:nvPr>
        </p:nvSpPr>
        <p:spPr/>
        <p:txBody>
          <a:bodyPr/>
          <a:lstStyle/>
          <a:p>
            <a:r>
              <a:rPr lang="zh-CN" altLang="en-US" dirty="0"/>
              <a:t>理论上，</a:t>
            </a:r>
            <a:r>
              <a:rPr lang="en-US" dirty="0"/>
              <a:t>A/FR</a:t>
            </a:r>
            <a:r>
              <a:rPr lang="zh-CN" altLang="en-US" dirty="0"/>
              <a:t>的值越大，往往意味着越高的质量。</a:t>
            </a:r>
            <a:endParaRPr lang="en-US" altLang="zh-CN" dirty="0"/>
          </a:p>
          <a:p>
            <a:r>
              <a:rPr lang="zh-CN" altLang="en-US" dirty="0"/>
              <a:t>过高的</a:t>
            </a:r>
            <a:r>
              <a:rPr lang="en-US" dirty="0"/>
              <a:t>A/FR</a:t>
            </a:r>
            <a:r>
              <a:rPr lang="zh-CN" altLang="en-US" dirty="0"/>
              <a:t>往往意味着做了过多的评审，反而会导致开发效率的下降。作为指南，</a:t>
            </a:r>
            <a:endParaRPr lang="en-US" altLang="zh-CN" dirty="0"/>
          </a:p>
          <a:p>
            <a:r>
              <a:rPr lang="zh-CN" altLang="en-US" dirty="0"/>
              <a:t>在</a:t>
            </a:r>
            <a:r>
              <a:rPr lang="en-US" dirty="0"/>
              <a:t>PSP</a:t>
            </a:r>
            <a:r>
              <a:rPr lang="zh-CN" altLang="en-US" dirty="0"/>
              <a:t>中</a:t>
            </a:r>
            <a:r>
              <a:rPr lang="en-US" dirty="0"/>
              <a:t>A/FR</a:t>
            </a:r>
            <a:r>
              <a:rPr lang="zh-CN" altLang="en-US" dirty="0"/>
              <a:t>的期望值就是</a:t>
            </a:r>
            <a:r>
              <a:rPr lang="en-US" dirty="0"/>
              <a:t>2.0</a:t>
            </a:r>
            <a:endParaRPr lang="zh-CN" altLang="en-US" dirty="0"/>
          </a:p>
        </p:txBody>
      </p:sp>
    </p:spTree>
    <p:extLst>
      <p:ext uri="{BB962C8B-B14F-4D97-AF65-F5344CB8AC3E}">
        <p14:creationId xmlns:p14="http://schemas.microsoft.com/office/powerpoint/2010/main" val="14932052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质量指标之三：</a:t>
            </a:r>
            <a:r>
              <a:rPr lang="en-US" dirty="0"/>
              <a:t>PQI</a:t>
            </a:r>
            <a:endParaRPr lang="zh-CN" altLang="en-US" dirty="0"/>
          </a:p>
        </p:txBody>
      </p:sp>
      <p:sp>
        <p:nvSpPr>
          <p:cNvPr id="3" name="内容占位符 2"/>
          <p:cNvSpPr>
            <a:spLocks noGrp="1"/>
          </p:cNvSpPr>
          <p:nvPr>
            <p:ph idx="1"/>
          </p:nvPr>
        </p:nvSpPr>
        <p:spPr/>
        <p:txBody>
          <a:bodyPr/>
          <a:lstStyle/>
          <a:p>
            <a:r>
              <a:rPr lang="en-US" altLang="zh-CN" sz="2800" dirty="0"/>
              <a:t>5</a:t>
            </a:r>
            <a:r>
              <a:rPr lang="zh-CN" altLang="en-US" sz="2800" dirty="0"/>
              <a:t>个数据乘积</a:t>
            </a:r>
            <a:endParaRPr lang="en-US" altLang="zh-CN" sz="2800" dirty="0"/>
          </a:p>
          <a:p>
            <a:pPr lvl="1"/>
            <a:r>
              <a:rPr lang="zh-CN" altLang="en-US" sz="2400" dirty="0"/>
              <a:t>设计质量：设计的时间应该大于编码的时间</a:t>
            </a:r>
          </a:p>
          <a:p>
            <a:pPr lvl="1"/>
            <a:r>
              <a:rPr lang="zh-CN" altLang="en-US" sz="2400" dirty="0"/>
              <a:t>设计评审质量：设计评审的时间应该大于设计时间的</a:t>
            </a:r>
            <a:r>
              <a:rPr lang="en-US" sz="2400" dirty="0"/>
              <a:t>50%</a:t>
            </a:r>
            <a:endParaRPr lang="zh-CN" altLang="en-US" sz="2400" dirty="0"/>
          </a:p>
          <a:p>
            <a:pPr lvl="1"/>
            <a:r>
              <a:rPr lang="zh-CN" altLang="en-US" sz="2400" dirty="0"/>
              <a:t>代码评审质量：代码评审时间应该大于编码时间的</a:t>
            </a:r>
            <a:r>
              <a:rPr lang="en-US" sz="2400" dirty="0"/>
              <a:t>50%</a:t>
            </a:r>
            <a:endParaRPr lang="zh-CN" altLang="en-US" sz="2400" dirty="0"/>
          </a:p>
          <a:p>
            <a:pPr lvl="1"/>
            <a:r>
              <a:rPr lang="zh-CN" altLang="en-US" sz="2400" dirty="0"/>
              <a:t>代码质量：代码的编译缺陷密度应当小于</a:t>
            </a:r>
            <a:r>
              <a:rPr lang="en-US" sz="2400" dirty="0"/>
              <a:t>10</a:t>
            </a:r>
            <a:r>
              <a:rPr lang="zh-CN" altLang="en-US" sz="2400" dirty="0"/>
              <a:t>个</a:t>
            </a:r>
            <a:r>
              <a:rPr lang="en-US" sz="2400" dirty="0"/>
              <a:t>/</a:t>
            </a:r>
            <a:r>
              <a:rPr lang="zh-CN" altLang="en-US" sz="2400" dirty="0"/>
              <a:t>千行</a:t>
            </a:r>
          </a:p>
          <a:p>
            <a:pPr lvl="1"/>
            <a:r>
              <a:rPr lang="zh-CN" altLang="en-US" sz="2400" dirty="0"/>
              <a:t>程序质量：代码单元测试缺陷密度应当小于</a:t>
            </a:r>
            <a:r>
              <a:rPr lang="en-US" sz="2400" dirty="0"/>
              <a:t>5</a:t>
            </a:r>
            <a:r>
              <a:rPr lang="zh-CN" altLang="en-US" sz="2400" dirty="0"/>
              <a:t>个</a:t>
            </a:r>
            <a:r>
              <a:rPr lang="en-US" sz="2400" dirty="0"/>
              <a:t>/</a:t>
            </a:r>
            <a:r>
              <a:rPr lang="zh-CN" altLang="en-US" sz="2400" dirty="0"/>
              <a:t>千行</a:t>
            </a:r>
          </a:p>
          <a:p>
            <a:pPr lvl="1"/>
            <a:endParaRPr lang="zh-CN" altLang="en-US" dirty="0"/>
          </a:p>
        </p:txBody>
      </p:sp>
    </p:spTree>
    <p:extLst>
      <p:ext uri="{BB962C8B-B14F-4D97-AF65-F5344CB8AC3E}">
        <p14:creationId xmlns:p14="http://schemas.microsoft.com/office/powerpoint/2010/main" val="5953754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9516"/>
            <a:ext cx="7358062" cy="1143000"/>
          </a:xfrm>
        </p:spPr>
        <p:txBody>
          <a:bodyPr/>
          <a:lstStyle/>
          <a:p>
            <a:r>
              <a:rPr lang="en-US" altLang="zh-CN" dirty="0"/>
              <a:t>PQI</a:t>
            </a:r>
            <a:r>
              <a:rPr lang="zh-CN" altLang="en-US" dirty="0"/>
              <a:t>与交付后缺陷密度的关系</a:t>
            </a:r>
          </a:p>
        </p:txBody>
      </p:sp>
      <p:pic>
        <p:nvPicPr>
          <p:cNvPr id="4" name="图片 3"/>
          <p:cNvPicPr/>
          <p:nvPr/>
        </p:nvPicPr>
        <p:blipFill>
          <a:blip r:embed="rId3" cstate="print"/>
          <a:srcRect/>
          <a:stretch>
            <a:fillRect/>
          </a:stretch>
        </p:blipFill>
        <p:spPr bwMode="auto">
          <a:xfrm>
            <a:off x="107504" y="1196752"/>
            <a:ext cx="8856984" cy="5184576"/>
          </a:xfrm>
          <a:prstGeom prst="rect">
            <a:avLst/>
          </a:prstGeom>
          <a:noFill/>
        </p:spPr>
      </p:pic>
    </p:spTree>
    <p:extLst>
      <p:ext uri="{BB962C8B-B14F-4D97-AF65-F5344CB8AC3E}">
        <p14:creationId xmlns:p14="http://schemas.microsoft.com/office/powerpoint/2010/main" val="11118242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经典语录</a:t>
            </a:r>
          </a:p>
        </p:txBody>
      </p:sp>
      <p:sp>
        <p:nvSpPr>
          <p:cNvPr id="3" name="内容占位符 2"/>
          <p:cNvSpPr>
            <a:spLocks noGrp="1"/>
          </p:cNvSpPr>
          <p:nvPr>
            <p:ph idx="1"/>
          </p:nvPr>
        </p:nvSpPr>
        <p:spPr/>
        <p:txBody>
          <a:bodyPr/>
          <a:lstStyle/>
          <a:p>
            <a:pPr marL="0" indent="0">
              <a:buNone/>
            </a:pPr>
            <a:r>
              <a:rPr lang="en-US" altLang="zh-CN" i="1" dirty="0"/>
              <a:t>People are happy to do it wrong and invest the time to fix it, which sometimes never works, as opposed to investing the time to get it right the first time.</a:t>
            </a:r>
          </a:p>
          <a:p>
            <a:pPr marL="0" indent="0">
              <a:buNone/>
            </a:pPr>
            <a:r>
              <a:rPr lang="en-US" altLang="zh-CN" i="1" dirty="0"/>
              <a:t>		—— Watts S. Humphrey</a:t>
            </a:r>
            <a:endParaRPr lang="zh-CN" altLang="en-US" i="1" dirty="0"/>
          </a:p>
        </p:txBody>
      </p:sp>
    </p:spTree>
    <p:extLst>
      <p:ext uri="{BB962C8B-B14F-4D97-AF65-F5344CB8AC3E}">
        <p14:creationId xmlns:p14="http://schemas.microsoft.com/office/powerpoint/2010/main" val="50497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PQI</a:t>
            </a:r>
            <a:r>
              <a:rPr lang="zh-CN" altLang="en-US" dirty="0"/>
              <a:t>与集成时缺陷数的关系</a:t>
            </a:r>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cstate="print"/>
          <a:srcRect/>
          <a:stretch>
            <a:fillRect/>
          </a:stretch>
        </p:blipFill>
        <p:spPr bwMode="auto">
          <a:xfrm>
            <a:off x="285720" y="1571612"/>
            <a:ext cx="8858280" cy="5072098"/>
          </a:xfrm>
          <a:prstGeom prst="rect">
            <a:avLst/>
          </a:prstGeom>
          <a:noFill/>
        </p:spPr>
      </p:pic>
    </p:spTree>
    <p:extLst>
      <p:ext uri="{BB962C8B-B14F-4D97-AF65-F5344CB8AC3E}">
        <p14:creationId xmlns:p14="http://schemas.microsoft.com/office/powerpoint/2010/main" val="13935766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质量指标之四：</a:t>
            </a:r>
            <a:r>
              <a:rPr lang="en-US" altLang="zh-CN" dirty="0"/>
              <a:t>Review Rate</a:t>
            </a:r>
            <a:endParaRPr lang="zh-CN" altLang="en-US" dirty="0"/>
          </a:p>
        </p:txBody>
      </p:sp>
      <p:sp>
        <p:nvSpPr>
          <p:cNvPr id="3" name="内容占位符 2"/>
          <p:cNvSpPr>
            <a:spLocks noGrp="1"/>
          </p:cNvSpPr>
          <p:nvPr>
            <p:ph idx="1"/>
          </p:nvPr>
        </p:nvSpPr>
        <p:spPr>
          <a:xfrm>
            <a:off x="179512" y="1124744"/>
            <a:ext cx="8784976" cy="5256584"/>
          </a:xfrm>
        </p:spPr>
        <p:txBody>
          <a:bodyPr/>
          <a:lstStyle/>
          <a:p>
            <a:r>
              <a:rPr lang="zh-CN" altLang="en-US" dirty="0"/>
              <a:t>评审的速度</a:t>
            </a:r>
            <a:r>
              <a:rPr lang="en-US" altLang="zh-CN" dirty="0"/>
              <a:t>(Review Rate)</a:t>
            </a:r>
            <a:r>
              <a:rPr lang="zh-CN" altLang="en-US" dirty="0"/>
              <a:t>是一个用以指导软件工程师开展有效评审的指标</a:t>
            </a:r>
            <a:endParaRPr lang="en-US" altLang="zh-CN" dirty="0"/>
          </a:p>
          <a:p>
            <a:r>
              <a:rPr lang="zh-CN" altLang="en-US" dirty="0"/>
              <a:t>高质量</a:t>
            </a:r>
            <a:r>
              <a:rPr lang="zh-CN" altLang="en-US"/>
              <a:t>的评审需要</a:t>
            </a:r>
            <a:r>
              <a:rPr lang="zh-CN" altLang="en-US" dirty="0"/>
              <a:t>软件工程师投入足够的时间进行评审</a:t>
            </a:r>
          </a:p>
          <a:p>
            <a:r>
              <a:rPr lang="zh-CN" altLang="en-US" dirty="0"/>
              <a:t>在</a:t>
            </a:r>
            <a:r>
              <a:rPr lang="en-US" altLang="zh-CN" dirty="0"/>
              <a:t>PSP</a:t>
            </a:r>
            <a:r>
              <a:rPr lang="zh-CN" altLang="en-US" dirty="0"/>
              <a:t>的实践中，代码评审速度小于</a:t>
            </a:r>
            <a:r>
              <a:rPr lang="en-US" altLang="zh-CN" dirty="0"/>
              <a:t>200 LOC/</a:t>
            </a:r>
            <a:r>
              <a:rPr lang="zh-CN" altLang="en-US" dirty="0"/>
              <a:t>小时，文档评审速度小于</a:t>
            </a:r>
            <a:r>
              <a:rPr lang="en-US" altLang="zh-CN" dirty="0"/>
              <a:t>4 Page/</a:t>
            </a:r>
            <a:r>
              <a:rPr lang="zh-CN" altLang="en-US" dirty="0"/>
              <a:t>小时</a:t>
            </a:r>
          </a:p>
        </p:txBody>
      </p:sp>
    </p:spTree>
    <p:extLst>
      <p:ext uri="{BB962C8B-B14F-4D97-AF65-F5344CB8AC3E}">
        <p14:creationId xmlns:p14="http://schemas.microsoft.com/office/powerpoint/2010/main" val="20147478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质量指标之五：</a:t>
            </a:r>
            <a:r>
              <a:rPr lang="en-US" altLang="zh-CN" dirty="0"/>
              <a:t>DRL</a:t>
            </a:r>
            <a:endParaRPr lang="zh-CN" altLang="en-US" dirty="0"/>
          </a:p>
        </p:txBody>
      </p:sp>
      <p:sp>
        <p:nvSpPr>
          <p:cNvPr id="3" name="内容占位符 2"/>
          <p:cNvSpPr>
            <a:spLocks noGrp="1"/>
          </p:cNvSpPr>
          <p:nvPr>
            <p:ph idx="1"/>
          </p:nvPr>
        </p:nvSpPr>
        <p:spPr>
          <a:xfrm>
            <a:off x="251520" y="1052736"/>
            <a:ext cx="8816280" cy="2543180"/>
          </a:xfrm>
        </p:spPr>
        <p:txBody>
          <a:bodyPr/>
          <a:lstStyle/>
          <a:p>
            <a:r>
              <a:rPr lang="zh-CN" altLang="en-US" sz="2400" dirty="0"/>
              <a:t>缺陷消除效率比度量的是不同缺陷消除手段消除缺陷的效率。</a:t>
            </a:r>
            <a:endParaRPr lang="en-US" altLang="zh-CN" sz="2400" dirty="0"/>
          </a:p>
          <a:p>
            <a:r>
              <a:rPr lang="zh-CN" altLang="en-US" sz="2400" dirty="0"/>
              <a:t>其计算方式是以某个测试阶段（一般为单元测试）每小时发现的缺陷数为基础，其他阶段每小时发现缺陷数与该测试阶段每小时发现的缺陷的比值就是</a:t>
            </a:r>
            <a:r>
              <a:rPr lang="en-US" sz="2400" dirty="0"/>
              <a:t>DRL</a:t>
            </a:r>
            <a:r>
              <a:rPr lang="zh-CN" altLang="en-US" sz="2400" dirty="0"/>
              <a:t>。</a:t>
            </a:r>
          </a:p>
        </p:txBody>
      </p:sp>
      <p:graphicFrame>
        <p:nvGraphicFramePr>
          <p:cNvPr id="4" name="表格 3"/>
          <p:cNvGraphicFramePr>
            <a:graphicFrameLocks noGrp="1"/>
          </p:cNvGraphicFramePr>
          <p:nvPr>
            <p:extLst>
              <p:ext uri="{D42A27DB-BD31-4B8C-83A1-F6EECF244321}">
                <p14:modId xmlns:p14="http://schemas.microsoft.com/office/powerpoint/2010/main" val="456153006"/>
              </p:ext>
            </p:extLst>
          </p:nvPr>
        </p:nvGraphicFramePr>
        <p:xfrm>
          <a:off x="1371600" y="3200400"/>
          <a:ext cx="7000923" cy="2477466"/>
        </p:xfrm>
        <a:graphic>
          <a:graphicData uri="http://schemas.openxmlformats.org/drawingml/2006/table">
            <a:tbl>
              <a:tblPr/>
              <a:tblGrid>
                <a:gridCol w="2333641">
                  <a:extLst>
                    <a:ext uri="{9D8B030D-6E8A-4147-A177-3AD203B41FA5}">
                      <a16:colId xmlns:a16="http://schemas.microsoft.com/office/drawing/2014/main" val="20000"/>
                    </a:ext>
                  </a:extLst>
                </a:gridCol>
                <a:gridCol w="2333641">
                  <a:extLst>
                    <a:ext uri="{9D8B030D-6E8A-4147-A177-3AD203B41FA5}">
                      <a16:colId xmlns:a16="http://schemas.microsoft.com/office/drawing/2014/main" val="20001"/>
                    </a:ext>
                  </a:extLst>
                </a:gridCol>
                <a:gridCol w="2333641">
                  <a:extLst>
                    <a:ext uri="{9D8B030D-6E8A-4147-A177-3AD203B41FA5}">
                      <a16:colId xmlns:a16="http://schemas.microsoft.com/office/drawing/2014/main" val="20002"/>
                    </a:ext>
                  </a:extLst>
                </a:gridCol>
              </a:tblGrid>
              <a:tr h="614248">
                <a:tc>
                  <a:txBody>
                    <a:bodyPr/>
                    <a:lstStyle/>
                    <a:p>
                      <a:pPr indent="266700" algn="l">
                        <a:spcAft>
                          <a:spcPts val="0"/>
                        </a:spcAft>
                      </a:pPr>
                      <a:r>
                        <a:rPr lang="zh-CN" sz="2400" b="1" kern="100">
                          <a:latin typeface="Calibri"/>
                          <a:ea typeface="宋体"/>
                          <a:cs typeface="Times New Roman"/>
                        </a:rPr>
                        <a:t>阶段</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l">
                        <a:spcAft>
                          <a:spcPts val="0"/>
                        </a:spcAft>
                      </a:pPr>
                      <a:r>
                        <a:rPr lang="zh-CN" sz="2400" b="1" kern="100" dirty="0">
                          <a:latin typeface="Calibri"/>
                          <a:ea typeface="宋体"/>
                          <a:cs typeface="Times New Roman"/>
                        </a:rPr>
                        <a:t>缺陷个数</a:t>
                      </a:r>
                      <a:r>
                        <a:rPr lang="en-US" sz="2400" b="1" kern="100" dirty="0">
                          <a:latin typeface="Calibri"/>
                          <a:ea typeface="宋体"/>
                          <a:cs typeface="Times New Roman"/>
                        </a:rPr>
                        <a:t>/</a:t>
                      </a:r>
                      <a:r>
                        <a:rPr lang="zh-CN" sz="2400" b="1" kern="100" dirty="0">
                          <a:latin typeface="Calibri"/>
                          <a:ea typeface="宋体"/>
                          <a:cs typeface="Times New Roman"/>
                        </a:rPr>
                        <a:t>小时</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l">
                        <a:spcAft>
                          <a:spcPts val="0"/>
                        </a:spcAft>
                      </a:pPr>
                      <a:r>
                        <a:rPr lang="en-US" sz="2400" b="1" kern="100" dirty="0">
                          <a:latin typeface="Calibri"/>
                          <a:ea typeface="宋体"/>
                          <a:cs typeface="Times New Roman"/>
                        </a:rPr>
                        <a:t>DRL</a:t>
                      </a:r>
                      <a:r>
                        <a:rPr lang="zh-CN" sz="2400" b="1" kern="100" dirty="0">
                          <a:latin typeface="Calibri"/>
                          <a:ea typeface="宋体"/>
                          <a:cs typeface="Times New Roman"/>
                        </a:rPr>
                        <a:t>（</a:t>
                      </a:r>
                      <a:r>
                        <a:rPr lang="en-US" sz="2400" b="1" kern="100" dirty="0">
                          <a:latin typeface="Calibri"/>
                          <a:ea typeface="宋体"/>
                          <a:cs typeface="Times New Roman"/>
                        </a:rPr>
                        <a:t>UT</a:t>
                      </a:r>
                      <a:r>
                        <a:rPr lang="zh-CN" sz="2400" b="1" kern="100" dirty="0">
                          <a:latin typeface="Calibri"/>
                          <a:ea typeface="宋体"/>
                          <a:cs typeface="Times New Roman"/>
                        </a:rPr>
                        <a: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14248">
                <a:tc>
                  <a:txBody>
                    <a:bodyPr/>
                    <a:lstStyle/>
                    <a:p>
                      <a:pPr indent="266700" algn="l">
                        <a:spcAft>
                          <a:spcPts val="0"/>
                        </a:spcAft>
                      </a:pPr>
                      <a:r>
                        <a:rPr lang="zh-CN" sz="2400" kern="100">
                          <a:latin typeface="Calibri"/>
                          <a:ea typeface="宋体"/>
                          <a:cs typeface="Times New Roman"/>
                        </a:rPr>
                        <a:t>设计评审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2400" kern="100">
                          <a:latin typeface="Calibri"/>
                          <a:ea typeface="宋体"/>
                          <a:cs typeface="Times New Roman"/>
                        </a:rPr>
                        <a:t>3.6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2400" kern="100">
                          <a:latin typeface="Calibri"/>
                          <a:ea typeface="宋体"/>
                          <a:cs typeface="Times New Roman"/>
                        </a:rPr>
                        <a:t>1.03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248">
                <a:tc>
                  <a:txBody>
                    <a:bodyPr/>
                    <a:lstStyle/>
                    <a:p>
                      <a:pPr indent="266700" algn="l">
                        <a:spcAft>
                          <a:spcPts val="0"/>
                        </a:spcAft>
                      </a:pPr>
                      <a:r>
                        <a:rPr lang="zh-CN" sz="2400" kern="100">
                          <a:latin typeface="Calibri"/>
                          <a:ea typeface="宋体"/>
                          <a:cs typeface="Times New Roman"/>
                        </a:rPr>
                        <a:t>编码评审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2400" kern="100" dirty="0">
                          <a:latin typeface="Calibri"/>
                          <a:ea typeface="宋体"/>
                          <a:cs typeface="Times New Roman"/>
                        </a:rPr>
                        <a:t>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2400" kern="100">
                          <a:latin typeface="Calibri"/>
                          <a:ea typeface="宋体"/>
                          <a:cs typeface="Times New Roman"/>
                        </a:rPr>
                        <a:t>2.29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4722">
                <a:tc>
                  <a:txBody>
                    <a:bodyPr/>
                    <a:lstStyle/>
                    <a:p>
                      <a:pPr indent="266700" algn="l">
                        <a:spcAft>
                          <a:spcPts val="0"/>
                        </a:spcAft>
                      </a:pPr>
                      <a:r>
                        <a:rPr lang="zh-CN" sz="2400" kern="100">
                          <a:latin typeface="Calibri"/>
                          <a:ea typeface="宋体"/>
                          <a:cs typeface="Times New Roman"/>
                        </a:rPr>
                        <a:t>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2400" kern="100">
                          <a:latin typeface="Calibri"/>
                          <a:ea typeface="宋体"/>
                          <a:cs typeface="Times New Roman"/>
                        </a:rPr>
                        <a:t>3.5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l">
                        <a:spcAft>
                          <a:spcPts val="0"/>
                        </a:spcAft>
                      </a:pPr>
                      <a:r>
                        <a:rPr lang="en-US" sz="2400" kern="100" dirty="0">
                          <a:latin typeface="Calibri"/>
                          <a:ea typeface="宋体"/>
                          <a:cs typeface="Times New Roman"/>
                        </a:rPr>
                        <a:t>1</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73529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评审的其他考虑因素</a:t>
            </a:r>
          </a:p>
        </p:txBody>
      </p:sp>
      <p:sp>
        <p:nvSpPr>
          <p:cNvPr id="3" name="内容占位符 2"/>
          <p:cNvSpPr>
            <a:spLocks noGrp="1"/>
          </p:cNvSpPr>
          <p:nvPr>
            <p:ph idx="1"/>
          </p:nvPr>
        </p:nvSpPr>
        <p:spPr/>
        <p:txBody>
          <a:bodyPr/>
          <a:lstStyle/>
          <a:p>
            <a:r>
              <a:rPr lang="zh-CN" altLang="en-US" dirty="0"/>
              <a:t>打印后评审往往效果更好</a:t>
            </a:r>
            <a:endParaRPr lang="en-US" altLang="zh-CN" dirty="0"/>
          </a:p>
          <a:p>
            <a:pPr lvl="1"/>
            <a:r>
              <a:rPr lang="zh-CN" altLang="en-US" dirty="0"/>
              <a:t>单个屏幕可以展现的内容比较有限</a:t>
            </a:r>
          </a:p>
          <a:p>
            <a:pPr lvl="1"/>
            <a:r>
              <a:rPr lang="zh-CN" altLang="en-US" dirty="0"/>
              <a:t>评审人员的注意力</a:t>
            </a:r>
            <a:endParaRPr lang="en-US" altLang="zh-CN" dirty="0"/>
          </a:p>
          <a:p>
            <a:pPr lvl="0"/>
            <a:r>
              <a:rPr lang="zh-CN" altLang="en-US" dirty="0"/>
              <a:t>评审时机选择</a:t>
            </a:r>
            <a:endParaRPr lang="en-US" altLang="zh-CN" dirty="0"/>
          </a:p>
          <a:p>
            <a:pPr lvl="1"/>
            <a:r>
              <a:rPr lang="zh-CN" altLang="en-US" dirty="0"/>
              <a:t>编译（</a:t>
            </a:r>
            <a:r>
              <a:rPr lang="en-US" altLang="zh-CN" dirty="0"/>
              <a:t>UT</a:t>
            </a:r>
            <a:r>
              <a:rPr lang="zh-CN" altLang="en-US" dirty="0"/>
              <a:t>）之前 </a:t>
            </a:r>
            <a:r>
              <a:rPr lang="en-US" altLang="zh-CN" dirty="0"/>
              <a:t>VS. </a:t>
            </a:r>
            <a:r>
              <a:rPr lang="zh-CN" altLang="en-US" dirty="0"/>
              <a:t>之后</a:t>
            </a:r>
          </a:p>
          <a:p>
            <a:r>
              <a:rPr lang="zh-CN" altLang="en-US" dirty="0"/>
              <a:t>个人评审和小组评审</a:t>
            </a:r>
            <a:endParaRPr lang="en-US" altLang="zh-CN" dirty="0"/>
          </a:p>
          <a:p>
            <a:pPr lvl="1"/>
            <a:r>
              <a:rPr lang="zh-CN" altLang="en-US" dirty="0"/>
              <a:t>小组评审意义</a:t>
            </a:r>
            <a:endParaRPr lang="en-US" altLang="zh-CN" dirty="0"/>
          </a:p>
          <a:p>
            <a:pPr lvl="1"/>
            <a:r>
              <a:rPr lang="zh-CN" altLang="en-US" dirty="0"/>
              <a:t>先后顺序</a:t>
            </a:r>
            <a:endParaRPr lang="en-US" altLang="zh-CN" dirty="0"/>
          </a:p>
        </p:txBody>
      </p:sp>
    </p:spTree>
    <p:extLst>
      <p:ext uri="{BB962C8B-B14F-4D97-AF65-F5344CB8AC3E}">
        <p14:creationId xmlns:p14="http://schemas.microsoft.com/office/powerpoint/2010/main" val="146797916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质量路径</a:t>
            </a:r>
            <a:r>
              <a:rPr lang="en-US" altLang="zh-CN" dirty="0"/>
              <a:t> Quality</a:t>
            </a:r>
            <a:r>
              <a:rPr lang="zh-CN" altLang="en-US" dirty="0"/>
              <a:t> </a:t>
            </a:r>
            <a:r>
              <a:rPr lang="en-US" altLang="zh-CN" dirty="0"/>
              <a:t>Journey</a:t>
            </a:r>
            <a:endParaRPr lang="zh-CN" altLang="en-US" dirty="0"/>
          </a:p>
        </p:txBody>
      </p:sp>
      <p:sp>
        <p:nvSpPr>
          <p:cNvPr id="3" name="内容占位符 2"/>
          <p:cNvSpPr>
            <a:spLocks noGrp="1"/>
          </p:cNvSpPr>
          <p:nvPr>
            <p:ph idx="1"/>
          </p:nvPr>
        </p:nvSpPr>
        <p:spPr/>
        <p:txBody>
          <a:bodyPr/>
          <a:lstStyle/>
          <a:p>
            <a:r>
              <a:rPr lang="zh-CN" altLang="en-US" dirty="0"/>
              <a:t>为了追求极高的质量，你有哪些手段？</a:t>
            </a:r>
            <a:endParaRPr lang="en-US" altLang="zh-CN" dirty="0"/>
          </a:p>
          <a:p>
            <a:pPr lvl="1"/>
            <a:r>
              <a:rPr lang="en-US" altLang="zh-CN" dirty="0"/>
              <a:t>Step</a:t>
            </a:r>
            <a:r>
              <a:rPr lang="zh-CN" altLang="en-US" dirty="0"/>
              <a:t> </a:t>
            </a:r>
            <a:r>
              <a:rPr lang="en-US" altLang="zh-CN" dirty="0"/>
              <a:t>1</a:t>
            </a:r>
            <a:r>
              <a:rPr lang="zh-CN" altLang="en-US" dirty="0"/>
              <a:t>：各种测试</a:t>
            </a:r>
            <a:endParaRPr lang="en-US" altLang="zh-CN" dirty="0"/>
          </a:p>
          <a:p>
            <a:pPr lvl="1"/>
            <a:r>
              <a:rPr lang="en-US" altLang="zh-CN" dirty="0"/>
              <a:t>Step</a:t>
            </a:r>
            <a:r>
              <a:rPr lang="zh-CN" altLang="en-US" dirty="0"/>
              <a:t> </a:t>
            </a:r>
            <a:r>
              <a:rPr lang="en-US" altLang="zh-CN" dirty="0"/>
              <a:t>2</a:t>
            </a:r>
            <a:r>
              <a:rPr lang="zh-CN" altLang="en-US" dirty="0"/>
              <a:t>：进入测试之前的产物质量提升</a:t>
            </a:r>
            <a:endParaRPr lang="en-US" altLang="zh-CN" dirty="0"/>
          </a:p>
          <a:p>
            <a:pPr lvl="1"/>
            <a:r>
              <a:rPr lang="en-US" altLang="zh-CN" dirty="0"/>
              <a:t>Step</a:t>
            </a:r>
            <a:r>
              <a:rPr lang="zh-CN" altLang="en-US" dirty="0"/>
              <a:t> </a:t>
            </a:r>
            <a:r>
              <a:rPr lang="en-US" altLang="zh-CN" dirty="0"/>
              <a:t>3</a:t>
            </a:r>
            <a:r>
              <a:rPr lang="zh-CN" altLang="en-US" dirty="0"/>
              <a:t>：评审过程度量和稳定</a:t>
            </a:r>
            <a:endParaRPr lang="en-US" altLang="zh-CN" dirty="0"/>
          </a:p>
          <a:p>
            <a:pPr lvl="1"/>
            <a:r>
              <a:rPr lang="en-US" altLang="zh-CN" dirty="0"/>
              <a:t>Step</a:t>
            </a:r>
            <a:r>
              <a:rPr lang="zh-CN" altLang="en-US" dirty="0"/>
              <a:t> </a:t>
            </a:r>
            <a:r>
              <a:rPr lang="en-US" altLang="zh-CN" dirty="0"/>
              <a:t>4</a:t>
            </a:r>
            <a:r>
              <a:rPr lang="zh-CN" altLang="en-US" dirty="0"/>
              <a:t>：质量意识和主人翁态度</a:t>
            </a:r>
            <a:endParaRPr lang="en-US" altLang="zh-CN" dirty="0"/>
          </a:p>
          <a:p>
            <a:pPr lvl="1"/>
            <a:r>
              <a:rPr lang="en-US" altLang="zh-CN" dirty="0"/>
              <a:t>Step</a:t>
            </a:r>
            <a:r>
              <a:rPr lang="zh-CN" altLang="en-US" dirty="0"/>
              <a:t> </a:t>
            </a:r>
            <a:r>
              <a:rPr lang="en-US" altLang="zh-CN" dirty="0"/>
              <a:t>5</a:t>
            </a:r>
            <a:r>
              <a:rPr lang="zh-CN" altLang="en-US" dirty="0"/>
              <a:t>：个体</a:t>
            </a:r>
            <a:r>
              <a:rPr lang="en-US" altLang="zh-CN" dirty="0"/>
              <a:t>review</a:t>
            </a:r>
            <a:r>
              <a:rPr lang="zh-CN" altLang="en-US" dirty="0"/>
              <a:t>的度量和稳定</a:t>
            </a:r>
            <a:endParaRPr lang="en-US" altLang="zh-CN" dirty="0"/>
          </a:p>
          <a:p>
            <a:pPr lvl="1"/>
            <a:r>
              <a:rPr lang="en-US" altLang="zh-CN" dirty="0"/>
              <a:t>Step</a:t>
            </a:r>
            <a:r>
              <a:rPr lang="zh-CN" altLang="en-US" dirty="0"/>
              <a:t> </a:t>
            </a:r>
            <a:r>
              <a:rPr lang="en-US" altLang="zh-CN" dirty="0"/>
              <a:t>6</a:t>
            </a:r>
            <a:r>
              <a:rPr lang="zh-CN" altLang="en-US" dirty="0"/>
              <a:t>：诉诸设计</a:t>
            </a:r>
            <a:endParaRPr lang="en-US" altLang="zh-CN" dirty="0"/>
          </a:p>
          <a:p>
            <a:pPr lvl="1"/>
            <a:r>
              <a:rPr lang="en-US" altLang="zh-CN" dirty="0"/>
              <a:t>Step</a:t>
            </a:r>
            <a:r>
              <a:rPr lang="zh-CN" altLang="en-US" dirty="0"/>
              <a:t> </a:t>
            </a:r>
            <a:r>
              <a:rPr lang="en-US" altLang="zh-CN" dirty="0"/>
              <a:t>7</a:t>
            </a:r>
            <a:r>
              <a:rPr lang="zh-CN" altLang="en-US" dirty="0"/>
              <a:t>：缺陷预防</a:t>
            </a:r>
            <a:endParaRPr lang="en-US" altLang="zh-CN" dirty="0"/>
          </a:p>
          <a:p>
            <a:pPr lvl="1"/>
            <a:r>
              <a:rPr lang="en-US" altLang="zh-CN" dirty="0"/>
              <a:t>Step</a:t>
            </a:r>
            <a:r>
              <a:rPr lang="zh-CN" altLang="en-US" dirty="0"/>
              <a:t> </a:t>
            </a:r>
            <a:r>
              <a:rPr lang="en-US" altLang="zh-CN" dirty="0"/>
              <a:t>8</a:t>
            </a:r>
            <a:r>
              <a:rPr lang="zh-CN" altLang="en-US" dirty="0"/>
              <a:t>：用户质量观</a:t>
            </a:r>
            <a:r>
              <a:rPr lang="en-US" altLang="zh-CN" dirty="0"/>
              <a:t>——</a:t>
            </a:r>
            <a:r>
              <a:rPr lang="zh-CN" altLang="en-US" dirty="0"/>
              <a:t>其他质量属性</a:t>
            </a:r>
            <a:endParaRPr lang="en-US" altLang="zh-CN" dirty="0"/>
          </a:p>
        </p:txBody>
      </p:sp>
    </p:spTree>
    <p:extLst>
      <p:ext uri="{BB962C8B-B14F-4D97-AF65-F5344CB8AC3E}">
        <p14:creationId xmlns:p14="http://schemas.microsoft.com/office/powerpoint/2010/main" val="23744584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设计与质量的关系</a:t>
            </a:r>
          </a:p>
        </p:txBody>
      </p:sp>
      <p:sp>
        <p:nvSpPr>
          <p:cNvPr id="3" name="内容占位符 2"/>
          <p:cNvSpPr>
            <a:spLocks noGrp="1"/>
          </p:cNvSpPr>
          <p:nvPr>
            <p:ph idx="1"/>
          </p:nvPr>
        </p:nvSpPr>
        <p:spPr/>
        <p:txBody>
          <a:bodyPr/>
          <a:lstStyle/>
          <a:p>
            <a:r>
              <a:rPr lang="zh-CN" altLang="en-US" dirty="0"/>
              <a:t>低劣的设计是导致在软件开发中返工、不易维护以及用户不满的主要原因。</a:t>
            </a:r>
            <a:endParaRPr lang="en-US" altLang="zh-CN" dirty="0"/>
          </a:p>
          <a:p>
            <a:r>
              <a:rPr lang="zh-CN" altLang="en-US" dirty="0"/>
              <a:t>充分设计可以显著减少最终程序的规模，提升质量。</a:t>
            </a:r>
            <a:endParaRPr lang="en-US" altLang="zh-CN" dirty="0"/>
          </a:p>
          <a:p>
            <a:r>
              <a:rPr lang="zh-CN" altLang="en-US" dirty="0"/>
              <a:t>设计本身也是一种排错的过程。</a:t>
            </a:r>
          </a:p>
        </p:txBody>
      </p:sp>
    </p:spTree>
    <p:extLst>
      <p:ext uri="{BB962C8B-B14F-4D97-AF65-F5344CB8AC3E}">
        <p14:creationId xmlns:p14="http://schemas.microsoft.com/office/powerpoint/2010/main" val="12828984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71400"/>
            <a:ext cx="6900862" cy="1143000"/>
          </a:xfrm>
        </p:spPr>
        <p:txBody>
          <a:bodyPr/>
          <a:lstStyle/>
          <a:p>
            <a:r>
              <a:rPr lang="en-US" altLang="zh-CN" dirty="0"/>
              <a:t>PSP</a:t>
            </a:r>
            <a:r>
              <a:rPr lang="zh-CN" altLang="en-US" dirty="0"/>
              <a:t>设计过程</a:t>
            </a:r>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9377" name="Object 1"/>
          <p:cNvGraphicFramePr>
            <a:graphicFrameLocks noChangeAspect="1"/>
          </p:cNvGraphicFramePr>
          <p:nvPr>
            <p:extLst>
              <p:ext uri="{D42A27DB-BD31-4B8C-83A1-F6EECF244321}">
                <p14:modId xmlns:p14="http://schemas.microsoft.com/office/powerpoint/2010/main" val="1296650043"/>
              </p:ext>
            </p:extLst>
          </p:nvPr>
        </p:nvGraphicFramePr>
        <p:xfrm>
          <a:off x="1981200" y="971600"/>
          <a:ext cx="5407496" cy="5498366"/>
        </p:xfrm>
        <a:graphic>
          <a:graphicData uri="http://schemas.openxmlformats.org/presentationml/2006/ole">
            <mc:AlternateContent xmlns:mc="http://schemas.openxmlformats.org/markup-compatibility/2006">
              <mc:Choice xmlns:v="urn:schemas-microsoft-com:vml" Requires="v">
                <p:oleObj spid="_x0000_s69658" name="Visio" r:id="rId4" imgW="7194333" imgH="7558920" progId="Visio.Drawing.11">
                  <p:embed/>
                </p:oleObj>
              </mc:Choice>
              <mc:Fallback>
                <p:oleObj name="Visio" r:id="rId4" imgW="7194333" imgH="7558920" progId="Visio.Drawing.11">
                  <p:embed/>
                  <p:pic>
                    <p:nvPicPr>
                      <p:cNvPr id="0" name=""/>
                      <p:cNvPicPr>
                        <a:picLocks noChangeAspect="1" noChangeArrowheads="1"/>
                      </p:cNvPicPr>
                      <p:nvPr/>
                    </p:nvPicPr>
                    <p:blipFill>
                      <a:blip r:embed="rId5"/>
                      <a:srcRect/>
                      <a:stretch>
                        <a:fillRect/>
                      </a:stretch>
                    </p:blipFill>
                    <p:spPr bwMode="auto">
                      <a:xfrm>
                        <a:off x="1981200" y="971600"/>
                        <a:ext cx="5407496" cy="5498366"/>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80533416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设计什么？</a:t>
            </a:r>
          </a:p>
        </p:txBody>
      </p:sp>
      <p:sp>
        <p:nvSpPr>
          <p:cNvPr id="3" name="内容占位符 2"/>
          <p:cNvSpPr>
            <a:spLocks noGrp="1"/>
          </p:cNvSpPr>
          <p:nvPr>
            <p:ph idx="1"/>
          </p:nvPr>
        </p:nvSpPr>
        <p:spPr>
          <a:xfrm>
            <a:off x="467544" y="1196752"/>
            <a:ext cx="8064896" cy="5043510"/>
          </a:xfrm>
        </p:spPr>
        <p:txBody>
          <a:bodyPr/>
          <a:lstStyle/>
          <a:p>
            <a:pPr lvl="0"/>
            <a:r>
              <a:rPr lang="zh-CN" altLang="en-US" dirty="0"/>
              <a:t>设计目标程序在整个应用系统中的位置；</a:t>
            </a:r>
          </a:p>
          <a:p>
            <a:pPr lvl="0"/>
            <a:r>
              <a:rPr lang="zh-CN" altLang="en-US" dirty="0"/>
              <a:t>设计目标程序的使用方式；</a:t>
            </a:r>
          </a:p>
          <a:p>
            <a:pPr lvl="0"/>
            <a:r>
              <a:rPr lang="zh-CN" altLang="en-US" dirty="0"/>
              <a:t>设计目标程序与其他组件以及模块之间的关系；</a:t>
            </a:r>
          </a:p>
          <a:p>
            <a:pPr lvl="0"/>
            <a:r>
              <a:rPr lang="zh-CN" altLang="en-US" dirty="0"/>
              <a:t>设计目标程序外部可见的变量和方法；</a:t>
            </a:r>
          </a:p>
          <a:p>
            <a:pPr lvl="0"/>
            <a:r>
              <a:rPr lang="zh-CN" altLang="en-US" dirty="0"/>
              <a:t>设计目标程序内部运作机制；</a:t>
            </a:r>
          </a:p>
          <a:p>
            <a:r>
              <a:rPr lang="zh-CN" altLang="en-US" dirty="0"/>
              <a:t>设计目标程序内部静态逻辑；</a:t>
            </a:r>
          </a:p>
        </p:txBody>
      </p:sp>
    </p:spTree>
    <p:extLst>
      <p:ext uri="{BB962C8B-B14F-4D97-AF65-F5344CB8AC3E}">
        <p14:creationId xmlns:p14="http://schemas.microsoft.com/office/powerpoint/2010/main" val="19829647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设计的内容</a:t>
            </a:r>
          </a:p>
        </p:txBody>
      </p:sp>
      <p:graphicFrame>
        <p:nvGraphicFramePr>
          <p:cNvPr id="4" name="表格 3"/>
          <p:cNvGraphicFramePr>
            <a:graphicFrameLocks noGrp="1"/>
          </p:cNvGraphicFramePr>
          <p:nvPr>
            <p:extLst/>
          </p:nvPr>
        </p:nvGraphicFramePr>
        <p:xfrm>
          <a:off x="179512" y="1628800"/>
          <a:ext cx="8280920" cy="3096345"/>
        </p:xfrm>
        <a:graphic>
          <a:graphicData uri="http://schemas.openxmlformats.org/drawingml/2006/table">
            <a:tbl>
              <a:tblPr/>
              <a:tblGrid>
                <a:gridCol w="1855081">
                  <a:extLst>
                    <a:ext uri="{9D8B030D-6E8A-4147-A177-3AD203B41FA5}">
                      <a16:colId xmlns:a16="http://schemas.microsoft.com/office/drawing/2014/main" val="20000"/>
                    </a:ext>
                  </a:extLst>
                </a:gridCol>
                <a:gridCol w="2897607">
                  <a:extLst>
                    <a:ext uri="{9D8B030D-6E8A-4147-A177-3AD203B41FA5}">
                      <a16:colId xmlns:a16="http://schemas.microsoft.com/office/drawing/2014/main" val="20001"/>
                    </a:ext>
                  </a:extLst>
                </a:gridCol>
                <a:gridCol w="3528232">
                  <a:extLst>
                    <a:ext uri="{9D8B030D-6E8A-4147-A177-3AD203B41FA5}">
                      <a16:colId xmlns:a16="http://schemas.microsoft.com/office/drawing/2014/main" val="20002"/>
                    </a:ext>
                  </a:extLst>
                </a:gridCol>
              </a:tblGrid>
              <a:tr h="870337">
                <a:tc>
                  <a:txBody>
                    <a:bodyPr/>
                    <a:lstStyle/>
                    <a:p>
                      <a:pPr indent="266700" algn="just">
                        <a:spcAft>
                          <a:spcPts val="0"/>
                        </a:spcAft>
                      </a:pP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b="1" kern="100">
                          <a:latin typeface="Calibri"/>
                          <a:ea typeface="宋体"/>
                          <a:cs typeface="Times New Roman"/>
                        </a:rPr>
                        <a:t>动态信息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b="1" kern="100">
                          <a:latin typeface="Calibri"/>
                          <a:ea typeface="宋体"/>
                          <a:cs typeface="Times New Roman"/>
                        </a:rPr>
                        <a:t>静态信息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177515">
                <a:tc>
                  <a:txBody>
                    <a:bodyPr/>
                    <a:lstStyle/>
                    <a:p>
                      <a:pPr indent="266700" algn="just">
                        <a:spcAft>
                          <a:spcPts val="0"/>
                        </a:spcAft>
                      </a:pPr>
                      <a:r>
                        <a:rPr lang="zh-CN" sz="2400" b="1" kern="100">
                          <a:latin typeface="Calibri"/>
                          <a:ea typeface="宋体"/>
                          <a:cs typeface="Times New Roman"/>
                        </a:rPr>
                        <a:t>外部信息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kern="100" dirty="0">
                          <a:latin typeface="Calibri"/>
                          <a:ea typeface="宋体"/>
                          <a:cs typeface="Times New Roman"/>
                        </a:rPr>
                        <a:t>交互信息（服务、消息等）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功能（继承、类结构等）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48493">
                <a:tc>
                  <a:txBody>
                    <a:bodyPr/>
                    <a:lstStyle/>
                    <a:p>
                      <a:pPr indent="266700" algn="just">
                        <a:spcAft>
                          <a:spcPts val="0"/>
                        </a:spcAft>
                      </a:pPr>
                      <a:r>
                        <a:rPr lang="zh-CN" sz="2400" b="1" kern="100">
                          <a:latin typeface="Calibri"/>
                          <a:ea typeface="宋体"/>
                          <a:cs typeface="Times New Roman"/>
                        </a:rPr>
                        <a:t>内部信息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kern="100" dirty="0">
                          <a:latin typeface="Calibri"/>
                          <a:ea typeface="宋体"/>
                          <a:cs typeface="Times New Roman"/>
                        </a:rPr>
                        <a:t>行为信息（状态机）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dirty="0">
                          <a:latin typeface="Calibri"/>
                          <a:ea typeface="宋体"/>
                          <a:cs typeface="Times New Roman"/>
                        </a:rPr>
                        <a:t>结构信息（属性、业务逻辑等）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254210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设计模板</a:t>
            </a:r>
          </a:p>
        </p:txBody>
      </p:sp>
      <p:sp>
        <p:nvSpPr>
          <p:cNvPr id="3" name="内容占位符 2"/>
          <p:cNvSpPr>
            <a:spLocks noGrp="1"/>
          </p:cNvSpPr>
          <p:nvPr>
            <p:ph idx="1"/>
          </p:nvPr>
        </p:nvSpPr>
        <p:spPr/>
        <p:txBody>
          <a:bodyPr/>
          <a:lstStyle/>
          <a:p>
            <a:r>
              <a:rPr lang="zh-CN" altLang="en-US" dirty="0"/>
              <a:t>操作规格模板（</a:t>
            </a:r>
            <a:r>
              <a:rPr lang="en-US" dirty="0"/>
              <a:t>Operational Specification Template</a:t>
            </a:r>
            <a:r>
              <a:rPr lang="zh-CN" altLang="en-US" dirty="0"/>
              <a:t>， 简称</a:t>
            </a:r>
            <a:r>
              <a:rPr lang="en-US" dirty="0"/>
              <a:t>OST</a:t>
            </a:r>
            <a:r>
              <a:rPr lang="zh-CN" altLang="en-US" dirty="0"/>
              <a:t>）</a:t>
            </a:r>
            <a:endParaRPr lang="en-US" altLang="zh-CN" dirty="0"/>
          </a:p>
          <a:p>
            <a:r>
              <a:rPr lang="zh-CN" altLang="en-US" dirty="0"/>
              <a:t>功能规格模板（</a:t>
            </a:r>
            <a:r>
              <a:rPr lang="en-US" dirty="0"/>
              <a:t>Functional Specification Template</a:t>
            </a:r>
            <a:r>
              <a:rPr lang="zh-CN" altLang="en-US" dirty="0"/>
              <a:t>， 简称</a:t>
            </a:r>
            <a:r>
              <a:rPr lang="en-US" dirty="0"/>
              <a:t>FST</a:t>
            </a:r>
            <a:r>
              <a:rPr lang="zh-CN" altLang="en-US" dirty="0"/>
              <a:t>）</a:t>
            </a:r>
            <a:endParaRPr lang="en-US" altLang="zh-CN" dirty="0"/>
          </a:p>
          <a:p>
            <a:r>
              <a:rPr lang="zh-CN" altLang="en-US" dirty="0"/>
              <a:t>状态规格模板（</a:t>
            </a:r>
            <a:r>
              <a:rPr lang="en-US" dirty="0"/>
              <a:t>State Specification Template</a:t>
            </a:r>
            <a:r>
              <a:rPr lang="zh-CN" altLang="en-US" dirty="0"/>
              <a:t>，简称</a:t>
            </a:r>
            <a:r>
              <a:rPr lang="en-US" dirty="0"/>
              <a:t>SST</a:t>
            </a:r>
            <a:r>
              <a:rPr lang="zh-CN" altLang="en-US" dirty="0"/>
              <a:t>）</a:t>
            </a:r>
            <a:endParaRPr lang="en-US" altLang="zh-CN" dirty="0"/>
          </a:p>
          <a:p>
            <a:r>
              <a:rPr lang="zh-CN" altLang="en-US" dirty="0"/>
              <a:t>逻辑规格模板（</a:t>
            </a:r>
            <a:r>
              <a:rPr lang="en-US" dirty="0"/>
              <a:t>Logical Specification Template</a:t>
            </a:r>
            <a:r>
              <a:rPr lang="zh-CN" altLang="en-US" dirty="0"/>
              <a:t>，简称</a:t>
            </a:r>
            <a:r>
              <a:rPr lang="en-US" dirty="0"/>
              <a:t>LST</a:t>
            </a:r>
            <a:r>
              <a:rPr lang="zh-CN" altLang="en-US" dirty="0"/>
              <a:t>）</a:t>
            </a:r>
          </a:p>
        </p:txBody>
      </p:sp>
    </p:spTree>
    <p:extLst>
      <p:ext uri="{BB962C8B-B14F-4D97-AF65-F5344CB8AC3E}">
        <p14:creationId xmlns:p14="http://schemas.microsoft.com/office/powerpoint/2010/main" val="16652189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质量策略</a:t>
            </a:r>
            <a:endParaRPr lang="en-US" altLang="zh-CN" dirty="0"/>
          </a:p>
          <a:p>
            <a:pPr lvl="1"/>
            <a:r>
              <a:rPr lang="zh-CN" altLang="en-US" dirty="0"/>
              <a:t>管理对象</a:t>
            </a:r>
            <a:endParaRPr lang="en-US" altLang="zh-CN" dirty="0"/>
          </a:p>
          <a:p>
            <a:pPr lvl="1"/>
            <a:r>
              <a:rPr lang="zh-CN" altLang="en-US" dirty="0"/>
              <a:t>基本策略</a:t>
            </a:r>
            <a:endParaRPr lang="en-US" altLang="zh-CN" dirty="0"/>
          </a:p>
          <a:p>
            <a:pPr lvl="1"/>
            <a:r>
              <a:rPr lang="zh-CN" altLang="en-US" dirty="0"/>
              <a:t>评审过程</a:t>
            </a:r>
            <a:endParaRPr lang="en-US" altLang="zh-CN" dirty="0"/>
          </a:p>
          <a:p>
            <a:r>
              <a:rPr lang="zh-CN" altLang="en-US" dirty="0"/>
              <a:t>设计与质量的关系</a:t>
            </a:r>
            <a:endParaRPr lang="en-US" altLang="zh-CN" dirty="0"/>
          </a:p>
          <a:p>
            <a:pPr lvl="1"/>
            <a:r>
              <a:rPr lang="en-US" altLang="zh-CN" dirty="0"/>
              <a:t>PSP</a:t>
            </a:r>
            <a:r>
              <a:rPr lang="zh-CN" altLang="en-US" dirty="0"/>
              <a:t>设计过程</a:t>
            </a:r>
            <a:endParaRPr lang="en-US" altLang="zh-CN" dirty="0"/>
          </a:p>
          <a:p>
            <a:pPr lvl="1"/>
            <a:r>
              <a:rPr lang="en-US" altLang="zh-CN" dirty="0"/>
              <a:t>PSP</a:t>
            </a:r>
            <a:r>
              <a:rPr lang="zh-CN" altLang="en-US" dirty="0"/>
              <a:t>设计模板</a:t>
            </a:r>
            <a:endParaRPr lang="en-US" altLang="zh-CN" dirty="0"/>
          </a:p>
          <a:p>
            <a:pPr lvl="1"/>
            <a:r>
              <a:rPr lang="en-US" altLang="zh-CN" dirty="0"/>
              <a:t>PSP</a:t>
            </a:r>
            <a:r>
              <a:rPr lang="zh-CN" altLang="en-US" dirty="0"/>
              <a:t>设计验证方法</a:t>
            </a:r>
            <a:endParaRPr lang="en-US" altLang="zh-CN" dirty="0"/>
          </a:p>
        </p:txBody>
      </p:sp>
    </p:spTree>
    <p:extLst>
      <p:ext uri="{BB962C8B-B14F-4D97-AF65-F5344CB8AC3E}">
        <p14:creationId xmlns:p14="http://schemas.microsoft.com/office/powerpoint/2010/main" val="3173345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设计模板展现的信息</a:t>
            </a:r>
          </a:p>
        </p:txBody>
      </p:sp>
      <p:graphicFrame>
        <p:nvGraphicFramePr>
          <p:cNvPr id="5" name="表格 4"/>
          <p:cNvGraphicFramePr>
            <a:graphicFrameLocks noGrp="1"/>
          </p:cNvGraphicFramePr>
          <p:nvPr>
            <p:extLst/>
          </p:nvPr>
        </p:nvGraphicFramePr>
        <p:xfrm>
          <a:off x="251520" y="1340768"/>
          <a:ext cx="7848872" cy="3096345"/>
        </p:xfrm>
        <a:graphic>
          <a:graphicData uri="http://schemas.openxmlformats.org/drawingml/2006/table">
            <a:tbl>
              <a:tblPr/>
              <a:tblGrid>
                <a:gridCol w="1758295">
                  <a:extLst>
                    <a:ext uri="{9D8B030D-6E8A-4147-A177-3AD203B41FA5}">
                      <a16:colId xmlns:a16="http://schemas.microsoft.com/office/drawing/2014/main" val="20000"/>
                    </a:ext>
                  </a:extLst>
                </a:gridCol>
                <a:gridCol w="2746427">
                  <a:extLst>
                    <a:ext uri="{9D8B030D-6E8A-4147-A177-3AD203B41FA5}">
                      <a16:colId xmlns:a16="http://schemas.microsoft.com/office/drawing/2014/main" val="20001"/>
                    </a:ext>
                  </a:extLst>
                </a:gridCol>
                <a:gridCol w="3344150">
                  <a:extLst>
                    <a:ext uri="{9D8B030D-6E8A-4147-A177-3AD203B41FA5}">
                      <a16:colId xmlns:a16="http://schemas.microsoft.com/office/drawing/2014/main" val="20002"/>
                    </a:ext>
                  </a:extLst>
                </a:gridCol>
              </a:tblGrid>
              <a:tr h="945293">
                <a:tc>
                  <a:txBody>
                    <a:bodyPr/>
                    <a:lstStyle/>
                    <a:p>
                      <a:pPr indent="266700" algn="just">
                        <a:spcAft>
                          <a:spcPts val="0"/>
                        </a:spcAft>
                      </a:pP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b="1" kern="100">
                          <a:latin typeface="Calibri"/>
                          <a:ea typeface="宋体"/>
                          <a:cs typeface="Times New Roman"/>
                        </a:rPr>
                        <a:t>动态信息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zh-CN" sz="2400" b="1" kern="100">
                          <a:latin typeface="Calibri"/>
                          <a:ea typeface="宋体"/>
                          <a:cs typeface="Times New Roman"/>
                        </a:rPr>
                        <a:t>静态信息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075526">
                <a:tc>
                  <a:txBody>
                    <a:bodyPr/>
                    <a:lstStyle/>
                    <a:p>
                      <a:pPr indent="266700" algn="just">
                        <a:spcAft>
                          <a:spcPts val="0"/>
                        </a:spcAft>
                      </a:pPr>
                      <a:r>
                        <a:rPr lang="zh-CN" sz="2400" b="1" kern="100">
                          <a:latin typeface="Calibri"/>
                          <a:ea typeface="宋体"/>
                          <a:cs typeface="Times New Roman"/>
                        </a:rPr>
                        <a:t>外部信息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en-US" sz="2400" kern="100" dirty="0">
                          <a:latin typeface="Calibri"/>
                          <a:ea typeface="宋体"/>
                          <a:cs typeface="Times New Roman"/>
                        </a:rPr>
                        <a:t>OST/FST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FST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5526">
                <a:tc>
                  <a:txBody>
                    <a:bodyPr/>
                    <a:lstStyle/>
                    <a:p>
                      <a:pPr indent="266700" algn="just">
                        <a:spcAft>
                          <a:spcPts val="0"/>
                        </a:spcAft>
                      </a:pPr>
                      <a:r>
                        <a:rPr lang="zh-CN" sz="2400" b="1" kern="100">
                          <a:latin typeface="Calibri"/>
                          <a:ea typeface="宋体"/>
                          <a:cs typeface="Times New Roman"/>
                        </a:rPr>
                        <a:t>内部信息</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just">
                        <a:spcAft>
                          <a:spcPts val="0"/>
                        </a:spcAft>
                      </a:pPr>
                      <a:r>
                        <a:rPr lang="en-US" sz="2400" kern="100" dirty="0">
                          <a:latin typeface="Calibri"/>
                          <a:ea typeface="宋体"/>
                          <a:cs typeface="Times New Roman"/>
                        </a:rPr>
                        <a:t>SST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LST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11713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t>OST</a:t>
            </a:r>
            <a:endParaRPr lang="zh-CN" altLang="en-US" dirty="0"/>
          </a:p>
        </p:txBody>
      </p:sp>
      <p:sp>
        <p:nvSpPr>
          <p:cNvPr id="3" name="内容占位符 2"/>
          <p:cNvSpPr>
            <a:spLocks noGrp="1"/>
          </p:cNvSpPr>
          <p:nvPr>
            <p:ph idx="1"/>
          </p:nvPr>
        </p:nvSpPr>
        <p:spPr/>
        <p:txBody>
          <a:bodyPr/>
          <a:lstStyle/>
          <a:p>
            <a:r>
              <a:rPr lang="en-US" dirty="0"/>
              <a:t>OST</a:t>
            </a:r>
            <a:r>
              <a:rPr lang="zh-CN" altLang="en-US" dirty="0"/>
              <a:t>描述的是系统与外界的交互，具体而言，是描述“用户”与待设计系统的正常情况和异常情况下的交互</a:t>
            </a:r>
            <a:endParaRPr lang="en-US" altLang="zh-CN" dirty="0"/>
          </a:p>
          <a:p>
            <a:r>
              <a:rPr lang="en-US" dirty="0"/>
              <a:t>OST</a:t>
            </a:r>
            <a:r>
              <a:rPr lang="zh-CN" altLang="en-US" dirty="0"/>
              <a:t>可以用来定义测试场景和测试用例，也可以作为和系统用户讨论需求的基础，特别是操作相关的需求描述。 </a:t>
            </a:r>
          </a:p>
        </p:txBody>
      </p:sp>
    </p:spTree>
    <p:extLst>
      <p:ext uri="{BB962C8B-B14F-4D97-AF65-F5344CB8AC3E}">
        <p14:creationId xmlns:p14="http://schemas.microsoft.com/office/powerpoint/2010/main" val="7615622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FST</a:t>
            </a:r>
            <a:endParaRPr lang="zh-CN" altLang="en-US" dirty="0"/>
          </a:p>
        </p:txBody>
      </p:sp>
      <p:sp>
        <p:nvSpPr>
          <p:cNvPr id="3" name="内容占位符 2"/>
          <p:cNvSpPr>
            <a:spLocks noGrp="1"/>
          </p:cNvSpPr>
          <p:nvPr>
            <p:ph idx="1"/>
          </p:nvPr>
        </p:nvSpPr>
        <p:spPr/>
        <p:txBody>
          <a:bodyPr/>
          <a:lstStyle/>
          <a:p>
            <a:r>
              <a:rPr lang="en-US" dirty="0"/>
              <a:t>FST</a:t>
            </a:r>
            <a:r>
              <a:rPr lang="zh-CN" altLang="en-US" dirty="0"/>
              <a:t>描述的是系统对外的接口，这是一种静态信息的描述。</a:t>
            </a:r>
            <a:endParaRPr lang="en-US" altLang="zh-CN" dirty="0"/>
          </a:p>
          <a:p>
            <a:r>
              <a:rPr lang="zh-CN" altLang="en-US" dirty="0"/>
              <a:t>在</a:t>
            </a:r>
            <a:r>
              <a:rPr lang="en-US" dirty="0"/>
              <a:t>FST</a:t>
            </a:r>
            <a:r>
              <a:rPr lang="zh-CN" altLang="en-US" dirty="0"/>
              <a:t>中提供的典型信息包括类和继承关系，外部可见的属性和外部可见的方法等。</a:t>
            </a:r>
            <a:endParaRPr lang="en-US" altLang="zh-CN" dirty="0"/>
          </a:p>
          <a:p>
            <a:r>
              <a:rPr lang="zh-CN" altLang="en-US" dirty="0"/>
              <a:t>在使用</a:t>
            </a:r>
            <a:r>
              <a:rPr lang="en-US" dirty="0"/>
              <a:t>FST</a:t>
            </a:r>
            <a:r>
              <a:rPr lang="zh-CN" altLang="en-US" dirty="0"/>
              <a:t>模板的时候，消除二义性非常重要。因此，如果有可能，尽可能用形式化符号来描述方法等行为。</a:t>
            </a:r>
          </a:p>
        </p:txBody>
      </p:sp>
    </p:spTree>
    <p:extLst>
      <p:ext uri="{BB962C8B-B14F-4D97-AF65-F5344CB8AC3E}">
        <p14:creationId xmlns:p14="http://schemas.microsoft.com/office/powerpoint/2010/main" val="5048181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SST</a:t>
            </a:r>
            <a:endParaRPr lang="zh-CN" altLang="en-US" dirty="0"/>
          </a:p>
        </p:txBody>
      </p:sp>
      <p:sp>
        <p:nvSpPr>
          <p:cNvPr id="3" name="内容占位符 2"/>
          <p:cNvSpPr>
            <a:spLocks noGrp="1"/>
          </p:cNvSpPr>
          <p:nvPr>
            <p:ph idx="1"/>
          </p:nvPr>
        </p:nvSpPr>
        <p:spPr/>
        <p:txBody>
          <a:bodyPr/>
          <a:lstStyle/>
          <a:p>
            <a:r>
              <a:rPr lang="en-US" sz="2800" dirty="0"/>
              <a:t>SST</a:t>
            </a:r>
            <a:r>
              <a:rPr lang="zh-CN" altLang="en-US" sz="2800" dirty="0"/>
              <a:t>可以精确定义程序的所有的状态、状态之间的转换以及伴随着每次状态转换的动作。</a:t>
            </a:r>
          </a:p>
          <a:p>
            <a:r>
              <a:rPr lang="zh-CN" altLang="en-US" sz="2800" dirty="0"/>
              <a:t>在</a:t>
            </a:r>
            <a:r>
              <a:rPr lang="en-US" sz="2800" dirty="0"/>
              <a:t>SST</a:t>
            </a:r>
            <a:r>
              <a:rPr lang="zh-CN" altLang="en-US" sz="2800" dirty="0"/>
              <a:t>模板中，需要描述如下的信息：</a:t>
            </a:r>
          </a:p>
          <a:p>
            <a:pPr lvl="1"/>
            <a:r>
              <a:rPr lang="zh-CN" altLang="en-US" sz="2400" dirty="0"/>
              <a:t>所有状态的名称；</a:t>
            </a:r>
          </a:p>
          <a:p>
            <a:pPr lvl="1"/>
            <a:r>
              <a:rPr lang="zh-CN" altLang="en-US" sz="2400" dirty="0"/>
              <a:t>所有状态的简要描述；</a:t>
            </a:r>
          </a:p>
          <a:p>
            <a:pPr lvl="1"/>
            <a:r>
              <a:rPr lang="zh-CN" altLang="en-US" sz="2400" dirty="0"/>
              <a:t>在</a:t>
            </a:r>
            <a:r>
              <a:rPr lang="en-US" sz="2400" dirty="0"/>
              <a:t>SST</a:t>
            </a:r>
            <a:r>
              <a:rPr lang="zh-CN" altLang="en-US" sz="2400" dirty="0"/>
              <a:t>中需要使用的参数和方法的名称与描述；</a:t>
            </a:r>
          </a:p>
          <a:p>
            <a:pPr lvl="1"/>
            <a:r>
              <a:rPr lang="zh-CN" altLang="en-US" sz="2400" dirty="0"/>
              <a:t>状态转换的条件；</a:t>
            </a:r>
          </a:p>
          <a:p>
            <a:pPr lvl="1"/>
            <a:r>
              <a:rPr lang="zh-CN" altLang="en-US" sz="2400" dirty="0"/>
              <a:t>状态转换是发生的动作；</a:t>
            </a:r>
          </a:p>
          <a:p>
            <a:endParaRPr lang="zh-CN" altLang="en-US" dirty="0"/>
          </a:p>
        </p:txBody>
      </p:sp>
    </p:spTree>
    <p:extLst>
      <p:ext uri="{BB962C8B-B14F-4D97-AF65-F5344CB8AC3E}">
        <p14:creationId xmlns:p14="http://schemas.microsoft.com/office/powerpoint/2010/main" val="1230579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LST</a:t>
            </a:r>
            <a:endParaRPr lang="zh-CN" altLang="en-US" dirty="0"/>
          </a:p>
        </p:txBody>
      </p:sp>
      <p:sp>
        <p:nvSpPr>
          <p:cNvPr id="3" name="内容占位符 2"/>
          <p:cNvSpPr>
            <a:spLocks noGrp="1"/>
          </p:cNvSpPr>
          <p:nvPr>
            <p:ph idx="1"/>
          </p:nvPr>
        </p:nvSpPr>
        <p:spPr/>
        <p:txBody>
          <a:bodyPr/>
          <a:lstStyle/>
          <a:p>
            <a:r>
              <a:rPr lang="en-US" dirty="0"/>
              <a:t>LST</a:t>
            </a:r>
            <a:r>
              <a:rPr lang="zh-CN" altLang="en-US" dirty="0"/>
              <a:t>可以精确描述系统的内部静态逻辑。为了消除描述的二义性，一般建议用伪代码配合形式化符号来描述设计结果。</a:t>
            </a:r>
          </a:p>
          <a:p>
            <a:r>
              <a:rPr lang="zh-CN" altLang="en-US" dirty="0"/>
              <a:t>在</a:t>
            </a:r>
            <a:r>
              <a:rPr lang="en-US" dirty="0"/>
              <a:t>LST</a:t>
            </a:r>
            <a:r>
              <a:rPr lang="zh-CN" altLang="en-US" dirty="0"/>
              <a:t>模板中，需要描述如下的信息：</a:t>
            </a:r>
          </a:p>
          <a:p>
            <a:pPr lvl="1"/>
            <a:r>
              <a:rPr lang="zh-CN" altLang="en-US" dirty="0"/>
              <a:t>关键方法的静态逻辑；</a:t>
            </a:r>
          </a:p>
          <a:p>
            <a:pPr lvl="1"/>
            <a:r>
              <a:rPr lang="zh-CN" altLang="en-US" dirty="0"/>
              <a:t>方法的调用；</a:t>
            </a:r>
          </a:p>
          <a:p>
            <a:pPr lvl="1"/>
            <a:r>
              <a:rPr lang="zh-CN" altLang="en-US" dirty="0"/>
              <a:t>外部引用；</a:t>
            </a:r>
          </a:p>
          <a:p>
            <a:pPr lvl="1"/>
            <a:r>
              <a:rPr lang="zh-CN" altLang="en-US" dirty="0"/>
              <a:t>关键数据的类型和定义；</a:t>
            </a:r>
          </a:p>
          <a:p>
            <a:endParaRPr lang="zh-CN" altLang="en-US" dirty="0"/>
          </a:p>
        </p:txBody>
      </p:sp>
    </p:spTree>
    <p:extLst>
      <p:ext uri="{BB962C8B-B14F-4D97-AF65-F5344CB8AC3E}">
        <p14:creationId xmlns:p14="http://schemas.microsoft.com/office/powerpoint/2010/main" val="63346448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常用图</a:t>
            </a:r>
          </a:p>
        </p:txBody>
      </p:sp>
      <p:sp>
        <p:nvSpPr>
          <p:cNvPr id="3" name="内容占位符 2"/>
          <p:cNvSpPr>
            <a:spLocks noGrp="1"/>
          </p:cNvSpPr>
          <p:nvPr>
            <p:ph idx="1"/>
          </p:nvPr>
        </p:nvSpPr>
        <p:spPr/>
        <p:txBody>
          <a:bodyPr/>
          <a:lstStyle/>
          <a:p>
            <a:r>
              <a:rPr lang="zh-CN" altLang="en-US" dirty="0"/>
              <a:t>用例图</a:t>
            </a:r>
            <a:endParaRPr lang="en-US" altLang="zh-CN" dirty="0"/>
          </a:p>
          <a:p>
            <a:r>
              <a:rPr lang="zh-CN" altLang="en-US" dirty="0"/>
              <a:t>时序图</a:t>
            </a:r>
            <a:endParaRPr lang="en-US" altLang="zh-CN" dirty="0"/>
          </a:p>
          <a:p>
            <a:r>
              <a:rPr lang="zh-CN" altLang="en-US" dirty="0"/>
              <a:t>类图</a:t>
            </a:r>
            <a:endParaRPr lang="en-US" altLang="zh-CN" dirty="0"/>
          </a:p>
          <a:p>
            <a:r>
              <a:rPr lang="zh-CN" altLang="en-US" dirty="0"/>
              <a:t>状态机图</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与</a:t>
            </a:r>
            <a:r>
              <a:rPr lang="en-US" altLang="zh-CN" dirty="0"/>
              <a:t>PSP</a:t>
            </a:r>
            <a:r>
              <a:rPr lang="zh-CN" altLang="en-US" dirty="0"/>
              <a:t>设计模板的关系</a:t>
            </a:r>
          </a:p>
        </p:txBody>
      </p:sp>
      <p:sp>
        <p:nvSpPr>
          <p:cNvPr id="3" name="内容占位符 2"/>
          <p:cNvSpPr>
            <a:spLocks noGrp="1"/>
          </p:cNvSpPr>
          <p:nvPr>
            <p:ph idx="1"/>
          </p:nvPr>
        </p:nvSpPr>
        <p:spPr>
          <a:xfrm>
            <a:off x="107504" y="1052736"/>
            <a:ext cx="8496944" cy="5400600"/>
          </a:xfrm>
        </p:spPr>
        <p:txBody>
          <a:bodyPr/>
          <a:lstStyle/>
          <a:p>
            <a:r>
              <a:rPr lang="en-US" altLang="zh-CN" sz="2400" dirty="0"/>
              <a:t>UML</a:t>
            </a:r>
            <a:r>
              <a:rPr lang="zh-CN" altLang="en-US" sz="2400" dirty="0"/>
              <a:t>的用例图和时序图提供了与</a:t>
            </a:r>
            <a:r>
              <a:rPr lang="en-US" altLang="zh-CN" sz="2400" dirty="0"/>
              <a:t>PSP</a:t>
            </a:r>
            <a:r>
              <a:rPr lang="zh-CN" altLang="en-US" sz="2400" dirty="0"/>
              <a:t>中</a:t>
            </a:r>
            <a:r>
              <a:rPr lang="en-US" altLang="zh-CN" sz="2400" dirty="0"/>
              <a:t>OST</a:t>
            </a:r>
            <a:r>
              <a:rPr lang="zh-CN" altLang="en-US" sz="2400" dirty="0"/>
              <a:t>同样的信息；</a:t>
            </a:r>
          </a:p>
          <a:p>
            <a:r>
              <a:rPr lang="en-US" altLang="zh-CN" sz="2400" dirty="0"/>
              <a:t>UML</a:t>
            </a:r>
            <a:r>
              <a:rPr lang="zh-CN" altLang="en-US" sz="2400" dirty="0"/>
              <a:t>中的时序图和类图所描述的类之间的关系以及对象之间的交互信息在</a:t>
            </a:r>
            <a:r>
              <a:rPr lang="en-US" altLang="zh-CN" sz="2400" dirty="0"/>
              <a:t>PSP4</a:t>
            </a:r>
            <a:r>
              <a:rPr lang="zh-CN" altLang="en-US" sz="2400" dirty="0"/>
              <a:t>个设计模板中没有对应的内容；</a:t>
            </a:r>
          </a:p>
          <a:p>
            <a:r>
              <a:rPr lang="en-US" altLang="zh-CN" sz="2400" dirty="0"/>
              <a:t>UML</a:t>
            </a:r>
            <a:r>
              <a:rPr lang="zh-CN" altLang="en-US" sz="2400" dirty="0"/>
              <a:t>类图中记录了方法的型构，然而方法的行为没有描述，这一点在</a:t>
            </a:r>
            <a:r>
              <a:rPr lang="en-US" altLang="zh-CN" sz="2400" dirty="0"/>
              <a:t>PSP</a:t>
            </a:r>
            <a:r>
              <a:rPr lang="zh-CN" altLang="en-US" sz="2400" dirty="0"/>
              <a:t>的</a:t>
            </a:r>
            <a:r>
              <a:rPr lang="en-US" altLang="zh-CN" sz="2400" dirty="0"/>
              <a:t>FST</a:t>
            </a:r>
            <a:r>
              <a:rPr lang="zh-CN" altLang="en-US" sz="2400" dirty="0"/>
              <a:t>中有相应的内容；</a:t>
            </a:r>
          </a:p>
          <a:p>
            <a:r>
              <a:rPr lang="en-US" altLang="zh-CN" sz="2400" dirty="0"/>
              <a:t>PSP</a:t>
            </a:r>
            <a:r>
              <a:rPr lang="zh-CN" altLang="en-US" sz="2400" dirty="0"/>
              <a:t>中的</a:t>
            </a:r>
            <a:r>
              <a:rPr lang="en-US" altLang="zh-CN" sz="2400" dirty="0"/>
              <a:t>LST</a:t>
            </a:r>
            <a:r>
              <a:rPr lang="zh-CN" altLang="en-US" sz="2400" dirty="0"/>
              <a:t>用以描述程序的静态逻辑，这在</a:t>
            </a:r>
            <a:r>
              <a:rPr lang="en-US" altLang="zh-CN" sz="2400" dirty="0"/>
              <a:t>UML</a:t>
            </a:r>
            <a:r>
              <a:rPr lang="zh-CN" altLang="en-US" sz="2400" dirty="0"/>
              <a:t>没有对应的图示方法；</a:t>
            </a:r>
          </a:p>
          <a:p>
            <a:r>
              <a:rPr lang="en-US" altLang="zh-CN" sz="2400" dirty="0"/>
              <a:t>UML</a:t>
            </a:r>
            <a:r>
              <a:rPr lang="zh-CN" altLang="en-US" sz="2400" dirty="0"/>
              <a:t>中的状态图与</a:t>
            </a:r>
            <a:r>
              <a:rPr lang="en-US" altLang="zh-CN" sz="2400" dirty="0"/>
              <a:t>SST</a:t>
            </a:r>
            <a:r>
              <a:rPr lang="zh-CN" altLang="en-US" sz="2400" dirty="0"/>
              <a:t>描述的状态图类似，但是</a:t>
            </a:r>
            <a:r>
              <a:rPr lang="en-US" altLang="zh-CN" sz="2400" dirty="0"/>
              <a:t>SST</a:t>
            </a:r>
            <a:r>
              <a:rPr lang="zh-CN" altLang="en-US" sz="2400" dirty="0"/>
              <a:t>中描述的关于状态、状态转换条件以及状态转换中的动作没有对应的</a:t>
            </a:r>
            <a:r>
              <a:rPr lang="en-US" altLang="zh-CN" sz="2400" dirty="0"/>
              <a:t>UML</a:t>
            </a:r>
            <a:r>
              <a:rPr lang="zh-CN" altLang="en-US" sz="2400" dirty="0"/>
              <a:t>图示方法。</a:t>
            </a:r>
          </a:p>
          <a:p>
            <a:endParaRPr lang="zh-CN" altLang="en-US" sz="24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3042" y="-214338"/>
            <a:ext cx="6900862" cy="1143000"/>
          </a:xfrm>
        </p:spPr>
        <p:txBody>
          <a:bodyPr/>
          <a:lstStyle/>
          <a:p>
            <a:r>
              <a:rPr lang="zh-CN" altLang="en-US" dirty="0"/>
              <a:t>设计的层次</a:t>
            </a:r>
          </a:p>
        </p:txBody>
      </p:sp>
      <p:sp>
        <p:nvSpPr>
          <p:cNvPr id="273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3409" name="Object 1"/>
          <p:cNvGraphicFramePr>
            <a:graphicFrameLocks noChangeAspect="1"/>
          </p:cNvGraphicFramePr>
          <p:nvPr/>
        </p:nvGraphicFramePr>
        <p:xfrm>
          <a:off x="1643042" y="571480"/>
          <a:ext cx="6786610" cy="6175857"/>
        </p:xfrm>
        <a:graphic>
          <a:graphicData uri="http://schemas.openxmlformats.org/presentationml/2006/ole">
            <mc:AlternateContent xmlns:mc="http://schemas.openxmlformats.org/markup-compatibility/2006">
              <mc:Choice xmlns:v="urn:schemas-microsoft-com:vml" Requires="v">
                <p:oleObj spid="_x0000_s70658" name="Visio" r:id="rId4" imgW="7414593" imgH="9034796" progId="Visio.Drawing.11">
                  <p:embed/>
                </p:oleObj>
              </mc:Choice>
              <mc:Fallback>
                <p:oleObj name="Visio" r:id="rId4" imgW="7414593" imgH="9034796" progId="Visio.Drawing.11">
                  <p:embed/>
                  <p:pic>
                    <p:nvPicPr>
                      <p:cNvPr id="27340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42" y="571480"/>
                        <a:ext cx="6786610" cy="6175857"/>
                      </a:xfrm>
                      <a:prstGeom prst="rect">
                        <a:avLst/>
                      </a:prstGeom>
                      <a:solidFill>
                        <a:schemeClr val="bg2"/>
                      </a:solidFill>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设计的层次：</a:t>
            </a:r>
            <a:r>
              <a:rPr lang="en-US" altLang="zh-CN" dirty="0"/>
              <a:t>PSP</a:t>
            </a:r>
            <a:r>
              <a:rPr lang="zh-CN" altLang="en-US" dirty="0"/>
              <a:t>模板</a:t>
            </a:r>
          </a:p>
        </p:txBody>
      </p:sp>
      <p:sp>
        <p:nvSpPr>
          <p:cNvPr id="271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1361" name="Object 1"/>
          <p:cNvGraphicFramePr>
            <a:graphicFrameLocks noChangeAspect="1"/>
          </p:cNvGraphicFramePr>
          <p:nvPr>
            <p:extLst/>
          </p:nvPr>
        </p:nvGraphicFramePr>
        <p:xfrm>
          <a:off x="1857356" y="1124744"/>
          <a:ext cx="6429420" cy="5297113"/>
        </p:xfrm>
        <a:graphic>
          <a:graphicData uri="http://schemas.openxmlformats.org/presentationml/2006/ole">
            <mc:AlternateContent xmlns:mc="http://schemas.openxmlformats.org/markup-compatibility/2006">
              <mc:Choice xmlns:v="urn:schemas-microsoft-com:vml" Requires="v">
                <p:oleObj spid="_x0000_s71682" name="Visio" r:id="rId4" imgW="6622828" imgH="5434679" progId="Visio.Drawing.11">
                  <p:embed/>
                </p:oleObj>
              </mc:Choice>
              <mc:Fallback>
                <p:oleObj name="Visio" r:id="rId4" imgW="6622828" imgH="5434679" progId="Visio.Drawing.11">
                  <p:embed/>
                  <p:pic>
                    <p:nvPicPr>
                      <p:cNvPr id="271361"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1124744"/>
                        <a:ext cx="6429420" cy="529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设计的层次：</a:t>
            </a:r>
            <a:r>
              <a:rPr lang="en-US" altLang="zh-CN" dirty="0"/>
              <a:t>PSP</a:t>
            </a:r>
            <a:r>
              <a:rPr lang="zh-CN" altLang="en-US" dirty="0"/>
              <a:t>模板</a:t>
            </a:r>
          </a:p>
        </p:txBody>
      </p:sp>
      <p:sp>
        <p:nvSpPr>
          <p:cNvPr id="269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9313" name="Object 1"/>
          <p:cNvGraphicFramePr>
            <a:graphicFrameLocks noChangeAspect="1"/>
          </p:cNvGraphicFramePr>
          <p:nvPr>
            <p:extLst/>
          </p:nvPr>
        </p:nvGraphicFramePr>
        <p:xfrm>
          <a:off x="1785918" y="1196752"/>
          <a:ext cx="6643734" cy="5398034"/>
        </p:xfrm>
        <a:graphic>
          <a:graphicData uri="http://schemas.openxmlformats.org/presentationml/2006/ole">
            <mc:AlternateContent xmlns:mc="http://schemas.openxmlformats.org/markup-compatibility/2006">
              <mc:Choice xmlns:v="urn:schemas-microsoft-com:vml" Requires="v">
                <p:oleObj spid="_x0000_s72706" name="Visio" r:id="rId4" imgW="6622828" imgH="5362670" progId="Visio.Drawing.11">
                  <p:embed/>
                </p:oleObj>
              </mc:Choice>
              <mc:Fallback>
                <p:oleObj name="Visio" r:id="rId4" imgW="6622828" imgH="5362670" progId="Visio.Drawing.11">
                  <p:embed/>
                  <p:pic>
                    <p:nvPicPr>
                      <p:cNvPr id="269313"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918" y="1196752"/>
                        <a:ext cx="6643734" cy="5398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18" y="0"/>
            <a:ext cx="6900862" cy="1143000"/>
          </a:xfrm>
        </p:spPr>
        <p:txBody>
          <a:bodyPr/>
          <a:lstStyle/>
          <a:p>
            <a:r>
              <a:rPr lang="zh-CN" altLang="en-US" dirty="0"/>
              <a:t>质量概念</a:t>
            </a:r>
          </a:p>
        </p:txBody>
      </p:sp>
      <p:sp>
        <p:nvSpPr>
          <p:cNvPr id="3" name="内容占位符 2"/>
          <p:cNvSpPr>
            <a:spLocks noGrp="1"/>
          </p:cNvSpPr>
          <p:nvPr>
            <p:ph idx="1"/>
          </p:nvPr>
        </p:nvSpPr>
        <p:spPr>
          <a:xfrm>
            <a:off x="323528" y="980728"/>
            <a:ext cx="8568952" cy="5328592"/>
          </a:xfrm>
        </p:spPr>
        <p:txBody>
          <a:bodyPr/>
          <a:lstStyle/>
          <a:p>
            <a:r>
              <a:rPr lang="zh-CN" altLang="en-US" sz="2400" dirty="0"/>
              <a:t>软件质量为“与软件产品满足规定的和隐含的需求能力有关的特征或者特性的全体”。</a:t>
            </a:r>
            <a:r>
              <a:rPr lang="en-US" altLang="zh-CN" sz="2400" dirty="0"/>
              <a:t> [ANSI/IEEE </a:t>
            </a:r>
            <a:r>
              <a:rPr lang="en-US" altLang="zh-CN" sz="2400" dirty="0" err="1"/>
              <a:t>STd</a:t>
            </a:r>
            <a:r>
              <a:rPr lang="en-US" altLang="zh-CN" sz="2400" dirty="0"/>
              <a:t> 729]</a:t>
            </a:r>
            <a:endParaRPr lang="zh-CN" altLang="en-US" sz="2400" dirty="0"/>
          </a:p>
          <a:p>
            <a:r>
              <a:rPr lang="zh-CN" altLang="en-US" sz="2400" dirty="0"/>
              <a:t>软件质量为内外两部分的特性：其外部质量特性面向软件产品的最终用户，其内部质量特性则不直接面向最终用户。</a:t>
            </a:r>
            <a:r>
              <a:rPr lang="en-US" altLang="zh-CN" sz="2400" dirty="0"/>
              <a:t> 《</a:t>
            </a:r>
            <a:r>
              <a:rPr lang="zh-CN" altLang="en-US" sz="2400" dirty="0"/>
              <a:t>代码大全</a:t>
            </a:r>
            <a:r>
              <a:rPr lang="en-US" altLang="zh-CN" sz="2400" dirty="0"/>
              <a:t>》</a:t>
            </a:r>
            <a:endParaRPr lang="zh-CN" altLang="en-US" sz="2400" dirty="0"/>
          </a:p>
          <a:p>
            <a:r>
              <a:rPr lang="zh-CN" altLang="en-US" sz="2400" dirty="0"/>
              <a:t>软件质量为软件产品可以改变世界，使世界更加美好的程度。从用户的角度考察软件质量，用户满意度是最为重要的判断标准。</a:t>
            </a:r>
            <a:r>
              <a:rPr lang="en-US" altLang="zh-CN" sz="2400" dirty="0"/>
              <a:t> [Tom Demarco]</a:t>
            </a:r>
            <a:endParaRPr lang="zh-CN" altLang="en-US" sz="2400" dirty="0"/>
          </a:p>
          <a:p>
            <a:r>
              <a:rPr lang="zh-CN" altLang="en-US" sz="2400" dirty="0"/>
              <a:t>软件质量为对人（用户）的价值。这一定义强调了质量的主观性，即对同一款软件而言，不同的用户对其质量有不同的体验。</a:t>
            </a:r>
            <a:r>
              <a:rPr lang="en-US" altLang="zh-CN" sz="2400" dirty="0"/>
              <a:t> [Gerald Weinberg]</a:t>
            </a:r>
            <a:endParaRPr lang="zh-CN" altLang="en-US" sz="2400" dirty="0"/>
          </a:p>
        </p:txBody>
      </p:sp>
    </p:spTree>
    <p:extLst>
      <p:ext uri="{BB962C8B-B14F-4D97-AF65-F5344CB8AC3E}">
        <p14:creationId xmlns:p14="http://schemas.microsoft.com/office/powerpoint/2010/main" val="196067749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设计验证方法</a:t>
            </a:r>
          </a:p>
        </p:txBody>
      </p:sp>
      <p:sp>
        <p:nvSpPr>
          <p:cNvPr id="3" name="内容占位符 2"/>
          <p:cNvSpPr>
            <a:spLocks noGrp="1"/>
          </p:cNvSpPr>
          <p:nvPr>
            <p:ph idx="1"/>
          </p:nvPr>
        </p:nvSpPr>
        <p:spPr/>
        <p:txBody>
          <a:bodyPr/>
          <a:lstStyle/>
          <a:p>
            <a:r>
              <a:rPr lang="zh-CN" altLang="en-US" dirty="0"/>
              <a:t>意义</a:t>
            </a:r>
            <a:endParaRPr lang="en-US" altLang="zh-CN" dirty="0"/>
          </a:p>
          <a:p>
            <a:pPr lvl="1"/>
            <a:r>
              <a:rPr lang="zh-CN" altLang="en-US" dirty="0"/>
              <a:t>简单评审不足以发现复杂缺陷</a:t>
            </a:r>
            <a:endParaRPr lang="en-US" altLang="zh-CN" dirty="0"/>
          </a:p>
          <a:p>
            <a:r>
              <a:rPr lang="zh-CN" altLang="en-US" dirty="0"/>
              <a:t>方法</a:t>
            </a:r>
            <a:endParaRPr lang="en-US" altLang="zh-CN" dirty="0"/>
          </a:p>
          <a:p>
            <a:pPr lvl="1"/>
            <a:r>
              <a:rPr lang="zh-CN" altLang="en-US" dirty="0"/>
              <a:t>状态机验证</a:t>
            </a:r>
            <a:endParaRPr lang="en-US" altLang="zh-CN" dirty="0"/>
          </a:p>
          <a:p>
            <a:pPr lvl="1"/>
            <a:r>
              <a:rPr lang="zh-CN" altLang="en-US" dirty="0"/>
              <a:t>符号化执行验证</a:t>
            </a:r>
            <a:endParaRPr lang="en-US" altLang="zh-CN" dirty="0"/>
          </a:p>
          <a:p>
            <a:pPr lvl="1"/>
            <a:r>
              <a:rPr lang="zh-CN" altLang="en-US" dirty="0"/>
              <a:t>执行表验证</a:t>
            </a:r>
            <a:endParaRPr lang="en-US" altLang="zh-CN" dirty="0"/>
          </a:p>
          <a:p>
            <a:pPr lvl="1"/>
            <a:r>
              <a:rPr lang="zh-CN" altLang="en-US" dirty="0"/>
              <a:t>跟踪表验证</a:t>
            </a:r>
            <a:endParaRPr lang="en-US" altLang="zh-CN" dirty="0"/>
          </a:p>
          <a:p>
            <a:pPr lvl="1"/>
            <a:r>
              <a:rPr lang="zh-CN" altLang="en-US" dirty="0"/>
              <a:t>正确性验证</a:t>
            </a:r>
          </a:p>
        </p:txBody>
      </p:sp>
    </p:spTree>
    <p:extLst>
      <p:ext uri="{BB962C8B-B14F-4D97-AF65-F5344CB8AC3E}">
        <p14:creationId xmlns:p14="http://schemas.microsoft.com/office/powerpoint/2010/main" val="12167301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状态机验证</a:t>
            </a:r>
          </a:p>
        </p:txBody>
      </p:sp>
      <p:sp>
        <p:nvSpPr>
          <p:cNvPr id="3" name="内容占位符 2"/>
          <p:cNvSpPr>
            <a:spLocks noGrp="1"/>
          </p:cNvSpPr>
          <p:nvPr>
            <p:ph idx="1"/>
          </p:nvPr>
        </p:nvSpPr>
        <p:spPr/>
        <p:txBody>
          <a:bodyPr/>
          <a:lstStyle/>
          <a:p>
            <a:r>
              <a:rPr lang="zh-CN" altLang="en-US" dirty="0"/>
              <a:t>正确状态机</a:t>
            </a:r>
            <a:endParaRPr lang="en-US" altLang="zh-CN" dirty="0"/>
          </a:p>
          <a:p>
            <a:pPr lvl="1"/>
            <a:r>
              <a:rPr lang="zh-CN" altLang="en-US" dirty="0"/>
              <a:t>完整</a:t>
            </a:r>
            <a:endParaRPr lang="en-US" altLang="zh-CN" dirty="0"/>
          </a:p>
          <a:p>
            <a:pPr lvl="1"/>
            <a:r>
              <a:rPr lang="zh-CN" altLang="en-US" dirty="0"/>
              <a:t>正交</a:t>
            </a:r>
            <a:endParaRPr lang="en-US" altLang="zh-CN" dirty="0"/>
          </a:p>
          <a:p>
            <a:r>
              <a:rPr lang="zh-CN" altLang="en-US" dirty="0"/>
              <a:t>验证方法</a:t>
            </a:r>
            <a:endParaRPr lang="en-US" altLang="zh-CN" dirty="0"/>
          </a:p>
          <a:p>
            <a:pPr lvl="1"/>
            <a:r>
              <a:rPr lang="zh-CN" altLang="en-US" dirty="0"/>
              <a:t>检验状态机，消除死循环和陷阱状态。</a:t>
            </a:r>
          </a:p>
          <a:p>
            <a:pPr lvl="1"/>
            <a:r>
              <a:rPr lang="zh-CN" altLang="en-US" dirty="0"/>
              <a:t>检查状态转换，验证完整性和正交性。</a:t>
            </a:r>
          </a:p>
          <a:p>
            <a:pPr lvl="1"/>
            <a:r>
              <a:rPr lang="zh-CN" altLang="en-US" dirty="0"/>
              <a:t>评价状态机，检验是否体现设计意图。</a:t>
            </a:r>
          </a:p>
          <a:p>
            <a:endParaRPr lang="en-US" altLang="zh-CN" dirty="0"/>
          </a:p>
          <a:p>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状态机示例</a:t>
            </a:r>
          </a:p>
        </p:txBody>
      </p:sp>
      <p:pic>
        <p:nvPicPr>
          <p:cNvPr id="4" name="图片 3"/>
          <p:cNvPicPr/>
          <p:nvPr/>
        </p:nvPicPr>
        <p:blipFill>
          <a:blip r:embed="rId3" cstate="print"/>
          <a:srcRect/>
          <a:stretch>
            <a:fillRect/>
          </a:stretch>
        </p:blipFill>
        <p:spPr bwMode="auto">
          <a:xfrm>
            <a:off x="683568" y="1052736"/>
            <a:ext cx="6912768" cy="5328592"/>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复杂条件组合</a:t>
            </a:r>
          </a:p>
        </p:txBody>
      </p:sp>
      <p:sp>
        <p:nvSpPr>
          <p:cNvPr id="3" name="内容占位符 2"/>
          <p:cNvSpPr>
            <a:spLocks noGrp="1"/>
          </p:cNvSpPr>
          <p:nvPr>
            <p:ph idx="1"/>
          </p:nvPr>
        </p:nvSpPr>
        <p:spPr/>
        <p:txBody>
          <a:bodyPr/>
          <a:lstStyle/>
          <a:p>
            <a:r>
              <a:rPr lang="en-US" dirty="0"/>
              <a:t>A:  (!</a:t>
            </a:r>
            <a:r>
              <a:rPr lang="en-US" dirty="0" err="1"/>
              <a:t>ValidID</a:t>
            </a:r>
            <a:r>
              <a:rPr lang="en-US" dirty="0"/>
              <a:t> </a:t>
            </a:r>
            <a:r>
              <a:rPr lang="en-US" dirty="0">
                <a:sym typeface="Symbol"/>
              </a:rPr>
              <a:t></a:t>
            </a:r>
            <a:r>
              <a:rPr lang="en-US" dirty="0"/>
              <a:t>  !</a:t>
            </a:r>
            <a:r>
              <a:rPr lang="en-US" dirty="0" err="1"/>
              <a:t>ValidPW</a:t>
            </a:r>
            <a:r>
              <a:rPr lang="en-US" dirty="0"/>
              <a:t>) </a:t>
            </a:r>
            <a:r>
              <a:rPr lang="en-US" dirty="0">
                <a:sym typeface="Symbol"/>
              </a:rPr>
              <a:t></a:t>
            </a:r>
            <a:r>
              <a:rPr lang="en-US" dirty="0"/>
              <a:t> n &lt; </a:t>
            </a:r>
            <a:r>
              <a:rPr lang="en-US" dirty="0" err="1"/>
              <a:t>nMax</a:t>
            </a:r>
            <a:r>
              <a:rPr lang="en-US" dirty="0"/>
              <a:t> </a:t>
            </a:r>
            <a:r>
              <a:rPr lang="en-US" dirty="0">
                <a:sym typeface="Symbol"/>
              </a:rPr>
              <a:t></a:t>
            </a:r>
            <a:r>
              <a:rPr lang="en-US" dirty="0"/>
              <a:t> !Timeout </a:t>
            </a:r>
            <a:r>
              <a:rPr lang="en-US" dirty="0">
                <a:sym typeface="Symbol"/>
              </a:rPr>
              <a:t></a:t>
            </a:r>
            <a:r>
              <a:rPr lang="en-US" dirty="0"/>
              <a:t> </a:t>
            </a:r>
            <a:r>
              <a:rPr lang="en-US" dirty="0" err="1"/>
              <a:t>CheckID</a:t>
            </a:r>
            <a:r>
              <a:rPr lang="en-US" dirty="0"/>
              <a:t> / n := n + 1</a:t>
            </a:r>
            <a:endParaRPr lang="zh-CN" altLang="en-US" dirty="0"/>
          </a:p>
          <a:p>
            <a:r>
              <a:rPr lang="en-US" dirty="0"/>
              <a:t>B:  </a:t>
            </a:r>
            <a:r>
              <a:rPr lang="en-US" dirty="0" err="1"/>
              <a:t>ValidID</a:t>
            </a:r>
            <a:r>
              <a:rPr lang="en-US" dirty="0"/>
              <a:t> </a:t>
            </a:r>
            <a:r>
              <a:rPr lang="en-US" dirty="0">
                <a:sym typeface="Symbol"/>
              </a:rPr>
              <a:t></a:t>
            </a:r>
            <a:r>
              <a:rPr lang="en-US" dirty="0"/>
              <a:t> </a:t>
            </a:r>
            <a:r>
              <a:rPr lang="en-US" dirty="0" err="1"/>
              <a:t>ValidPW</a:t>
            </a:r>
            <a:r>
              <a:rPr lang="en-US" dirty="0"/>
              <a:t> </a:t>
            </a:r>
            <a:r>
              <a:rPr lang="en-US" dirty="0">
                <a:sym typeface="Symbol"/>
              </a:rPr>
              <a:t></a:t>
            </a:r>
            <a:r>
              <a:rPr lang="en-US" dirty="0"/>
              <a:t> End / Fail := false and </a:t>
            </a:r>
            <a:r>
              <a:rPr lang="en-US" dirty="0" err="1"/>
              <a:t>LogIn</a:t>
            </a:r>
            <a:r>
              <a:rPr lang="en-US" dirty="0"/>
              <a:t> user</a:t>
            </a:r>
            <a:endParaRPr lang="zh-CN" altLang="en-US" dirty="0"/>
          </a:p>
          <a:p>
            <a:r>
              <a:rPr lang="en-US" dirty="0"/>
              <a:t>C:  n &gt;= </a:t>
            </a:r>
            <a:r>
              <a:rPr lang="en-US" dirty="0" err="1"/>
              <a:t>nMax</a:t>
            </a:r>
            <a:r>
              <a:rPr lang="en-US" dirty="0"/>
              <a:t> </a:t>
            </a:r>
            <a:r>
              <a:rPr lang="en-US" dirty="0">
                <a:sym typeface="Symbol"/>
              </a:rPr>
              <a:t></a:t>
            </a:r>
            <a:r>
              <a:rPr lang="en-US" dirty="0"/>
              <a:t>  Timeout </a:t>
            </a:r>
            <a:r>
              <a:rPr lang="en-US" dirty="0">
                <a:sym typeface="Symbol"/>
              </a:rPr>
              <a:t></a:t>
            </a:r>
            <a:r>
              <a:rPr lang="en-US" dirty="0"/>
              <a:t> End / Fail := true and cut off user</a:t>
            </a:r>
            <a:endParaRPr lang="zh-CN" altLang="en-US" dirty="0"/>
          </a:p>
          <a:p>
            <a:endParaRPr lang="zh-CN" alt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真值表（表</a:t>
            </a:r>
            <a:r>
              <a:rPr lang="en-US" altLang="zh-CN" dirty="0"/>
              <a:t>4-8</a:t>
            </a:r>
            <a:r>
              <a:rPr lang="zh-CN" altLang="en-US" dirty="0"/>
              <a:t>）</a:t>
            </a:r>
          </a:p>
        </p:txBody>
      </p:sp>
      <p:graphicFrame>
        <p:nvGraphicFramePr>
          <p:cNvPr id="4" name="内容占位符 3"/>
          <p:cNvGraphicFramePr>
            <a:graphicFrameLocks noGrp="1"/>
          </p:cNvGraphicFramePr>
          <p:nvPr>
            <p:ph idx="1"/>
            <p:extLst/>
          </p:nvPr>
        </p:nvGraphicFramePr>
        <p:xfrm>
          <a:off x="285723" y="1571615"/>
          <a:ext cx="8858275" cy="4357713"/>
        </p:xfrm>
        <a:graphic>
          <a:graphicData uri="http://schemas.openxmlformats.org/drawingml/2006/table">
            <a:tbl>
              <a:tblPr/>
              <a:tblGrid>
                <a:gridCol w="1008259">
                  <a:extLst>
                    <a:ext uri="{9D8B030D-6E8A-4147-A177-3AD203B41FA5}">
                      <a16:colId xmlns:a16="http://schemas.microsoft.com/office/drawing/2014/main" val="20000"/>
                    </a:ext>
                  </a:extLst>
                </a:gridCol>
                <a:gridCol w="654168">
                  <a:extLst>
                    <a:ext uri="{9D8B030D-6E8A-4147-A177-3AD203B41FA5}">
                      <a16:colId xmlns:a16="http://schemas.microsoft.com/office/drawing/2014/main" val="20001"/>
                    </a:ext>
                  </a:extLst>
                </a:gridCol>
                <a:gridCol w="654168">
                  <a:extLst>
                    <a:ext uri="{9D8B030D-6E8A-4147-A177-3AD203B41FA5}">
                      <a16:colId xmlns:a16="http://schemas.microsoft.com/office/drawing/2014/main" val="20002"/>
                    </a:ext>
                  </a:extLst>
                </a:gridCol>
                <a:gridCol w="654168">
                  <a:extLst>
                    <a:ext uri="{9D8B030D-6E8A-4147-A177-3AD203B41FA5}">
                      <a16:colId xmlns:a16="http://schemas.microsoft.com/office/drawing/2014/main" val="20003"/>
                    </a:ext>
                  </a:extLst>
                </a:gridCol>
                <a:gridCol w="654168">
                  <a:extLst>
                    <a:ext uri="{9D8B030D-6E8A-4147-A177-3AD203B41FA5}">
                      <a16:colId xmlns:a16="http://schemas.microsoft.com/office/drawing/2014/main" val="20004"/>
                    </a:ext>
                  </a:extLst>
                </a:gridCol>
                <a:gridCol w="654168">
                  <a:extLst>
                    <a:ext uri="{9D8B030D-6E8A-4147-A177-3AD203B41FA5}">
                      <a16:colId xmlns:a16="http://schemas.microsoft.com/office/drawing/2014/main" val="20005"/>
                    </a:ext>
                  </a:extLst>
                </a:gridCol>
                <a:gridCol w="654168">
                  <a:extLst>
                    <a:ext uri="{9D8B030D-6E8A-4147-A177-3AD203B41FA5}">
                      <a16:colId xmlns:a16="http://schemas.microsoft.com/office/drawing/2014/main" val="20006"/>
                    </a:ext>
                  </a:extLst>
                </a:gridCol>
                <a:gridCol w="654168">
                  <a:extLst>
                    <a:ext uri="{9D8B030D-6E8A-4147-A177-3AD203B41FA5}">
                      <a16:colId xmlns:a16="http://schemas.microsoft.com/office/drawing/2014/main" val="20007"/>
                    </a:ext>
                  </a:extLst>
                </a:gridCol>
                <a:gridCol w="654168">
                  <a:extLst>
                    <a:ext uri="{9D8B030D-6E8A-4147-A177-3AD203B41FA5}">
                      <a16:colId xmlns:a16="http://schemas.microsoft.com/office/drawing/2014/main" val="20008"/>
                    </a:ext>
                  </a:extLst>
                </a:gridCol>
                <a:gridCol w="654168">
                  <a:extLst>
                    <a:ext uri="{9D8B030D-6E8A-4147-A177-3AD203B41FA5}">
                      <a16:colId xmlns:a16="http://schemas.microsoft.com/office/drawing/2014/main" val="20009"/>
                    </a:ext>
                  </a:extLst>
                </a:gridCol>
                <a:gridCol w="654168">
                  <a:extLst>
                    <a:ext uri="{9D8B030D-6E8A-4147-A177-3AD203B41FA5}">
                      <a16:colId xmlns:a16="http://schemas.microsoft.com/office/drawing/2014/main" val="20010"/>
                    </a:ext>
                  </a:extLst>
                </a:gridCol>
                <a:gridCol w="654168">
                  <a:extLst>
                    <a:ext uri="{9D8B030D-6E8A-4147-A177-3AD203B41FA5}">
                      <a16:colId xmlns:a16="http://schemas.microsoft.com/office/drawing/2014/main" val="20011"/>
                    </a:ext>
                  </a:extLst>
                </a:gridCol>
                <a:gridCol w="654168">
                  <a:extLst>
                    <a:ext uri="{9D8B030D-6E8A-4147-A177-3AD203B41FA5}">
                      <a16:colId xmlns:a16="http://schemas.microsoft.com/office/drawing/2014/main" val="20012"/>
                    </a:ext>
                  </a:extLst>
                </a:gridCol>
              </a:tblGrid>
              <a:tr h="279340">
                <a:tc>
                  <a:txBody>
                    <a:bodyPr/>
                    <a:lstStyle/>
                    <a:p>
                      <a:pPr indent="266700" algn="l">
                        <a:spcAft>
                          <a:spcPts val="0"/>
                        </a:spcAft>
                      </a:pPr>
                      <a:r>
                        <a:rPr lang="en-US" sz="1800" kern="0" dirty="0">
                          <a:latin typeface="New York"/>
                          <a:ea typeface="宋体"/>
                          <a:cs typeface="Times New Roman"/>
                        </a:rPr>
                        <a:t>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indent="266700" algn="ctr">
                        <a:spcAft>
                          <a:spcPts val="0"/>
                        </a:spcAft>
                      </a:pPr>
                      <a:r>
                        <a:rPr lang="en-US" sz="1800" kern="0" dirty="0">
                          <a:latin typeface="New York"/>
                          <a:ea typeface="宋体"/>
                          <a:cs typeface="Times New Roman"/>
                        </a:rPr>
                        <a:t>&lt; </a:t>
                      </a:r>
                      <a:r>
                        <a:rPr lang="en-US" sz="1800" kern="0" dirty="0" err="1">
                          <a:latin typeface="New York"/>
                          <a:ea typeface="宋体"/>
                          <a:cs typeface="Times New Roman"/>
                        </a:rPr>
                        <a:t>nMax</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266700" algn="ctr">
                        <a:spcAft>
                          <a:spcPts val="0"/>
                        </a:spcAft>
                      </a:pPr>
                      <a:r>
                        <a:rPr lang="en-US" sz="1800" kern="0">
                          <a:latin typeface="New York"/>
                          <a:ea typeface="宋体"/>
                          <a:cs typeface="Times New Roman"/>
                        </a:rPr>
                        <a: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266700" algn="ctr">
                        <a:spcAft>
                          <a:spcPts val="0"/>
                        </a:spcAft>
                      </a:pPr>
                      <a:r>
                        <a:rPr lang="en-US" sz="1800" kern="0">
                          <a:latin typeface="New York"/>
                          <a:ea typeface="宋体"/>
                          <a:cs typeface="Times New Roman"/>
                        </a:rPr>
                        <a:t>&gt;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58682">
                <a:tc>
                  <a:txBody>
                    <a:bodyPr/>
                    <a:lstStyle/>
                    <a:p>
                      <a:pPr indent="266700" algn="l">
                        <a:spcAft>
                          <a:spcPts val="0"/>
                        </a:spcAft>
                      </a:pPr>
                      <a:r>
                        <a:rPr lang="en-US" sz="1800" kern="0" dirty="0">
                          <a:latin typeface="New York"/>
                          <a:ea typeface="宋体"/>
                          <a:cs typeface="Times New Roman"/>
                        </a:rPr>
                        <a:t>Pass</a:t>
                      </a:r>
                    </a:p>
                    <a:p>
                      <a:pPr indent="266700" algn="l">
                        <a:spcAft>
                          <a:spcPts val="0"/>
                        </a:spcAft>
                      </a:pPr>
                      <a:r>
                        <a:rPr lang="en-US" sz="1800" kern="0" dirty="0">
                          <a:latin typeface="New York"/>
                          <a:ea typeface="宋体"/>
                          <a:cs typeface="Times New Roman"/>
                        </a:rPr>
                        <a:t>word</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indent="266700" algn="ctr">
                        <a:spcAft>
                          <a:spcPts val="0"/>
                        </a:spcAft>
                      </a:pPr>
                      <a:r>
                        <a:rPr lang="en-US" sz="1800" kern="0" dirty="0">
                          <a:latin typeface="New York"/>
                          <a:ea typeface="宋体"/>
                          <a:cs typeface="Times New Roman"/>
                        </a:rPr>
                        <a:t>Valid</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10001"/>
                  </a:ext>
                </a:extLst>
              </a:tr>
              <a:tr h="446945">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9340">
                <a:tc gridSpan="13">
                  <a:txBody>
                    <a:bodyPr/>
                    <a:lstStyle/>
                    <a:p>
                      <a:pPr indent="266700" algn="l">
                        <a:spcAft>
                          <a:spcPts val="0"/>
                        </a:spcAft>
                      </a:pPr>
                      <a:r>
                        <a:rPr lang="en-US" sz="1800" kern="0" dirty="0">
                          <a:latin typeface="New York"/>
                          <a:ea typeface="宋体"/>
                          <a:cs typeface="Times New Roman"/>
                        </a:rPr>
                        <a:t>Next for Each Defined Transition Condition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58682">
                <a:tc>
                  <a:txBody>
                    <a:bodyPr/>
                    <a:lstStyle/>
                    <a:p>
                      <a:pPr indent="266700" algn="l">
                        <a:spcAft>
                          <a:spcPts val="0"/>
                        </a:spcAft>
                      </a:pPr>
                      <a:r>
                        <a:rPr lang="en-US" sz="1800" kern="0" dirty="0">
                          <a:latin typeface="New York"/>
                          <a:ea typeface="宋体"/>
                          <a:cs typeface="Times New Roman"/>
                        </a:rPr>
                        <a:t>A</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0" algn="just">
                        <a:spcAft>
                          <a:spcPts val="0"/>
                        </a:spcAft>
                      </a:pPr>
                      <a:r>
                        <a:rPr lang="en-US" sz="1800" kern="0" dirty="0">
                          <a:latin typeface="New York"/>
                          <a:ea typeface="宋体"/>
                          <a:cs typeface="Times New Roman"/>
                        </a:rPr>
                        <a:t>CID</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58682">
                <a:tc>
                  <a:txBody>
                    <a:bodyPr/>
                    <a:lstStyle/>
                    <a:p>
                      <a:pPr indent="266700" algn="l">
                        <a:spcAft>
                          <a:spcPts val="0"/>
                        </a:spcAft>
                      </a:pPr>
                      <a:r>
                        <a:rPr lang="en-US" sz="1800" kern="0">
                          <a:latin typeface="New York"/>
                          <a:ea typeface="宋体"/>
                          <a:cs typeface="Times New Roman"/>
                        </a:rPr>
                        <a:t>B</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endParaRPr lang="en-US"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endParaRPr lang="en-US"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58682">
                <a:tc>
                  <a:txBody>
                    <a:bodyPr/>
                    <a:lstStyle/>
                    <a:p>
                      <a:pPr indent="266700" algn="l">
                        <a:spcAft>
                          <a:spcPts val="0"/>
                        </a:spcAft>
                      </a:pPr>
                      <a:r>
                        <a:rPr lang="en-US" sz="1800" kern="0">
                          <a:latin typeface="New York"/>
                          <a:ea typeface="宋体"/>
                          <a:cs typeface="Times New Roman"/>
                        </a:rPr>
                        <a:t>C</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9340">
                <a:tc gridSpan="13">
                  <a:txBody>
                    <a:bodyPr/>
                    <a:lstStyle/>
                    <a:p>
                      <a:pPr indent="266700" algn="l">
                        <a:spcAft>
                          <a:spcPts val="0"/>
                        </a:spcAft>
                      </a:pPr>
                      <a:r>
                        <a:rPr lang="en-US" sz="1800" kern="0" dirty="0">
                          <a:latin typeface="New York"/>
                          <a:ea typeface="宋体"/>
                          <a:cs typeface="Times New Roman"/>
                        </a:rPr>
                        <a:t>Resulting Values of Fail for Each Defined Transition Condition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79340">
                <a:tc>
                  <a:txBody>
                    <a:bodyPr/>
                    <a:lstStyle/>
                    <a:p>
                      <a:pPr indent="266700" algn="l">
                        <a:spcAft>
                          <a:spcPts val="0"/>
                        </a:spcAft>
                      </a:pPr>
                      <a:r>
                        <a:rPr lang="en-US" sz="1800" kern="0">
                          <a:latin typeface="New York"/>
                          <a:ea typeface="宋体"/>
                          <a:cs typeface="Times New Roman"/>
                        </a:rPr>
                        <a:t>A</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9340">
                <a:tc>
                  <a:txBody>
                    <a:bodyPr/>
                    <a:lstStyle/>
                    <a:p>
                      <a:pPr indent="266700" algn="l">
                        <a:spcAft>
                          <a:spcPts val="0"/>
                        </a:spcAft>
                      </a:pPr>
                      <a:r>
                        <a:rPr lang="en-US" sz="1800" kern="0">
                          <a:latin typeface="New York"/>
                          <a:ea typeface="宋体"/>
                          <a:cs typeface="Times New Roman"/>
                        </a:rPr>
                        <a:t>B</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dirty="0">
                          <a:latin typeface="New York"/>
                          <a:ea typeface="宋体"/>
                          <a:cs typeface="Times New Roman"/>
                        </a:rPr>
                        <a:t>F</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79340">
                <a:tc>
                  <a:txBody>
                    <a:bodyPr/>
                    <a:lstStyle/>
                    <a:p>
                      <a:pPr indent="266700" algn="l">
                        <a:spcAft>
                          <a:spcPts val="0"/>
                        </a:spcAft>
                      </a:pPr>
                      <a:r>
                        <a:rPr lang="en-US" sz="1800" kern="0">
                          <a:latin typeface="New York"/>
                          <a:ea typeface="宋体"/>
                          <a:cs typeface="Times New Roman"/>
                        </a:rPr>
                        <a:t>C</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38" y="-214330"/>
            <a:ext cx="6900862" cy="1143000"/>
          </a:xfrm>
        </p:spPr>
        <p:txBody>
          <a:bodyPr/>
          <a:lstStyle/>
          <a:p>
            <a:r>
              <a:rPr lang="zh-CN" altLang="en-US" dirty="0"/>
              <a:t>条件</a:t>
            </a:r>
            <a:r>
              <a:rPr lang="en-US" altLang="zh-CN" dirty="0"/>
              <a:t>A</a:t>
            </a:r>
            <a:r>
              <a:rPr lang="zh-CN" altLang="en-US" dirty="0"/>
              <a:t>的体现</a:t>
            </a:r>
          </a:p>
        </p:txBody>
      </p:sp>
      <p:graphicFrame>
        <p:nvGraphicFramePr>
          <p:cNvPr id="5" name="内容占位符 4"/>
          <p:cNvGraphicFramePr>
            <a:graphicFrameLocks noGrp="1"/>
          </p:cNvGraphicFramePr>
          <p:nvPr>
            <p:ph idx="1"/>
            <p:extLst/>
          </p:nvPr>
        </p:nvGraphicFramePr>
        <p:xfrm>
          <a:off x="0" y="928670"/>
          <a:ext cx="8929718" cy="4577228"/>
        </p:xfrm>
        <a:graphic>
          <a:graphicData uri="http://schemas.openxmlformats.org/drawingml/2006/table">
            <a:tbl>
              <a:tblPr/>
              <a:tblGrid>
                <a:gridCol w="1016390">
                  <a:extLst>
                    <a:ext uri="{9D8B030D-6E8A-4147-A177-3AD203B41FA5}">
                      <a16:colId xmlns:a16="http://schemas.microsoft.com/office/drawing/2014/main" val="20000"/>
                    </a:ext>
                  </a:extLst>
                </a:gridCol>
                <a:gridCol w="659444">
                  <a:extLst>
                    <a:ext uri="{9D8B030D-6E8A-4147-A177-3AD203B41FA5}">
                      <a16:colId xmlns:a16="http://schemas.microsoft.com/office/drawing/2014/main" val="20001"/>
                    </a:ext>
                  </a:extLst>
                </a:gridCol>
                <a:gridCol w="659444">
                  <a:extLst>
                    <a:ext uri="{9D8B030D-6E8A-4147-A177-3AD203B41FA5}">
                      <a16:colId xmlns:a16="http://schemas.microsoft.com/office/drawing/2014/main" val="20002"/>
                    </a:ext>
                  </a:extLst>
                </a:gridCol>
                <a:gridCol w="659444">
                  <a:extLst>
                    <a:ext uri="{9D8B030D-6E8A-4147-A177-3AD203B41FA5}">
                      <a16:colId xmlns:a16="http://schemas.microsoft.com/office/drawing/2014/main" val="20003"/>
                    </a:ext>
                  </a:extLst>
                </a:gridCol>
                <a:gridCol w="659444">
                  <a:extLst>
                    <a:ext uri="{9D8B030D-6E8A-4147-A177-3AD203B41FA5}">
                      <a16:colId xmlns:a16="http://schemas.microsoft.com/office/drawing/2014/main" val="20004"/>
                    </a:ext>
                  </a:extLst>
                </a:gridCol>
                <a:gridCol w="659444">
                  <a:extLst>
                    <a:ext uri="{9D8B030D-6E8A-4147-A177-3AD203B41FA5}">
                      <a16:colId xmlns:a16="http://schemas.microsoft.com/office/drawing/2014/main" val="20005"/>
                    </a:ext>
                  </a:extLst>
                </a:gridCol>
                <a:gridCol w="659444">
                  <a:extLst>
                    <a:ext uri="{9D8B030D-6E8A-4147-A177-3AD203B41FA5}">
                      <a16:colId xmlns:a16="http://schemas.microsoft.com/office/drawing/2014/main" val="20006"/>
                    </a:ext>
                  </a:extLst>
                </a:gridCol>
                <a:gridCol w="659444">
                  <a:extLst>
                    <a:ext uri="{9D8B030D-6E8A-4147-A177-3AD203B41FA5}">
                      <a16:colId xmlns:a16="http://schemas.microsoft.com/office/drawing/2014/main" val="20007"/>
                    </a:ext>
                  </a:extLst>
                </a:gridCol>
                <a:gridCol w="659444">
                  <a:extLst>
                    <a:ext uri="{9D8B030D-6E8A-4147-A177-3AD203B41FA5}">
                      <a16:colId xmlns:a16="http://schemas.microsoft.com/office/drawing/2014/main" val="20008"/>
                    </a:ext>
                  </a:extLst>
                </a:gridCol>
                <a:gridCol w="659444">
                  <a:extLst>
                    <a:ext uri="{9D8B030D-6E8A-4147-A177-3AD203B41FA5}">
                      <a16:colId xmlns:a16="http://schemas.microsoft.com/office/drawing/2014/main" val="20009"/>
                    </a:ext>
                  </a:extLst>
                </a:gridCol>
                <a:gridCol w="659444">
                  <a:extLst>
                    <a:ext uri="{9D8B030D-6E8A-4147-A177-3AD203B41FA5}">
                      <a16:colId xmlns:a16="http://schemas.microsoft.com/office/drawing/2014/main" val="20010"/>
                    </a:ext>
                  </a:extLst>
                </a:gridCol>
                <a:gridCol w="659444">
                  <a:extLst>
                    <a:ext uri="{9D8B030D-6E8A-4147-A177-3AD203B41FA5}">
                      <a16:colId xmlns:a16="http://schemas.microsoft.com/office/drawing/2014/main" val="20011"/>
                    </a:ext>
                  </a:extLst>
                </a:gridCol>
                <a:gridCol w="659444">
                  <a:extLst>
                    <a:ext uri="{9D8B030D-6E8A-4147-A177-3AD203B41FA5}">
                      <a16:colId xmlns:a16="http://schemas.microsoft.com/office/drawing/2014/main" val="20012"/>
                    </a:ext>
                  </a:extLst>
                </a:gridCol>
              </a:tblGrid>
              <a:tr h="264741">
                <a:tc>
                  <a:txBody>
                    <a:bodyPr/>
                    <a:lstStyle/>
                    <a:p>
                      <a:pPr indent="266700" algn="l">
                        <a:spcAft>
                          <a:spcPts val="0"/>
                        </a:spcAft>
                      </a:pPr>
                      <a:r>
                        <a:rPr lang="en-US" sz="1800" kern="0" dirty="0">
                          <a:latin typeface="New York"/>
                          <a:ea typeface="宋体"/>
                          <a:cs typeface="Times New Roman"/>
                        </a:rPr>
                        <a:t>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indent="266700" algn="ctr">
                        <a:spcAft>
                          <a:spcPts val="0"/>
                        </a:spcAft>
                      </a:pPr>
                      <a:r>
                        <a:rPr lang="en-US" sz="1800" kern="0">
                          <a:latin typeface="New York"/>
                          <a:ea typeface="宋体"/>
                          <a:cs typeface="Times New Roman"/>
                        </a:rPr>
                        <a:t>&lt;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266700" algn="ctr">
                        <a:spcAft>
                          <a:spcPts val="0"/>
                        </a:spcAft>
                      </a:pPr>
                      <a:r>
                        <a:rPr lang="en-US" sz="1800" kern="0">
                          <a:latin typeface="New York"/>
                          <a:ea typeface="宋体"/>
                          <a:cs typeface="Times New Roman"/>
                        </a:rPr>
                        <a: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266700" algn="ctr">
                        <a:spcAft>
                          <a:spcPts val="0"/>
                        </a:spcAft>
                      </a:pPr>
                      <a:r>
                        <a:rPr lang="en-US" sz="1800" kern="0">
                          <a:latin typeface="New York"/>
                          <a:ea typeface="宋体"/>
                          <a:cs typeface="Times New Roman"/>
                        </a:rPr>
                        <a:t>&gt;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29482">
                <a:tc>
                  <a:txBody>
                    <a:bodyPr/>
                    <a:lstStyle/>
                    <a:p>
                      <a:pPr indent="266700" algn="l">
                        <a:spcAft>
                          <a:spcPts val="0"/>
                        </a:spcAft>
                      </a:pPr>
                      <a:r>
                        <a:rPr lang="en-US" sz="1800" kern="0" dirty="0">
                          <a:latin typeface="New York"/>
                          <a:ea typeface="宋体"/>
                          <a:cs typeface="Times New Roman"/>
                        </a:rPr>
                        <a:t>Password</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indent="266700" algn="ctr">
                        <a:spcAft>
                          <a:spcPts val="0"/>
                        </a:spcAft>
                      </a:pPr>
                      <a:r>
                        <a:rPr lang="en-US" sz="1800" kern="0" dirty="0">
                          <a:latin typeface="New York"/>
                          <a:ea typeface="宋体"/>
                          <a:cs typeface="Times New Roman"/>
                        </a:rPr>
                        <a:t>Valid</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10001"/>
                  </a:ext>
                </a:extLst>
              </a:tr>
              <a:tr h="794222">
                <a:tc>
                  <a:txBody>
                    <a:bodyPr/>
                    <a:lstStyle/>
                    <a:p>
                      <a:pPr indent="266700" algn="l">
                        <a:spcAft>
                          <a:spcPts val="0"/>
                        </a:spcAft>
                      </a:pPr>
                      <a:r>
                        <a:rPr lang="en-US" sz="1800" kern="0">
                          <a:latin typeface="New York"/>
                          <a:ea typeface="宋体"/>
                          <a:cs typeface="Times New Roman"/>
                        </a:rPr>
                        <a:t>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741">
                <a:tc gridSpan="13">
                  <a:txBody>
                    <a:bodyPr/>
                    <a:lstStyle/>
                    <a:p>
                      <a:pPr indent="266700" algn="l">
                        <a:spcAft>
                          <a:spcPts val="0"/>
                        </a:spcAft>
                      </a:pPr>
                      <a:r>
                        <a:rPr lang="en-US" sz="1800" kern="0" dirty="0">
                          <a:latin typeface="New York"/>
                          <a:ea typeface="宋体"/>
                          <a:cs typeface="Times New Roman"/>
                        </a:rPr>
                        <a:t>Next for Each Defined Transition Condition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29482">
                <a:tc>
                  <a:txBody>
                    <a:bodyPr/>
                    <a:lstStyle/>
                    <a:p>
                      <a:pPr indent="266700" algn="l">
                        <a:spcAft>
                          <a:spcPts val="0"/>
                        </a:spcAft>
                      </a:pPr>
                      <a:r>
                        <a:rPr lang="en-US" sz="1800" kern="0">
                          <a:latin typeface="New York"/>
                          <a:ea typeface="宋体"/>
                          <a:cs typeface="Times New Roman"/>
                        </a:rPr>
                        <a:t>A</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29482">
                <a:tc>
                  <a:txBody>
                    <a:bodyPr/>
                    <a:lstStyle/>
                    <a:p>
                      <a:pPr indent="266700" algn="l">
                        <a:spcAft>
                          <a:spcPts val="0"/>
                        </a:spcAft>
                      </a:pPr>
                      <a:r>
                        <a:rPr lang="en-US" sz="1800" kern="0">
                          <a:latin typeface="New York"/>
                          <a:ea typeface="宋体"/>
                          <a:cs typeface="Times New Roman"/>
                        </a:rPr>
                        <a:t>B</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29482">
                <a:tc>
                  <a:txBody>
                    <a:bodyPr/>
                    <a:lstStyle/>
                    <a:p>
                      <a:pPr indent="266700" algn="l">
                        <a:spcAft>
                          <a:spcPts val="0"/>
                        </a:spcAft>
                      </a:pPr>
                      <a:r>
                        <a:rPr lang="en-US" sz="1800" kern="0">
                          <a:latin typeface="New York"/>
                          <a:ea typeface="宋体"/>
                          <a:cs typeface="Times New Roman"/>
                        </a:rPr>
                        <a:t>C</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4741">
                <a:tc gridSpan="13">
                  <a:txBody>
                    <a:bodyPr/>
                    <a:lstStyle/>
                    <a:p>
                      <a:pPr indent="266700" algn="l">
                        <a:spcAft>
                          <a:spcPts val="0"/>
                        </a:spcAft>
                      </a:pPr>
                      <a:r>
                        <a:rPr lang="en-US" sz="1800" kern="0" dirty="0">
                          <a:latin typeface="New York"/>
                          <a:ea typeface="宋体"/>
                          <a:cs typeface="Times New Roman"/>
                        </a:rPr>
                        <a:t>Resulting Values of Fail for Each Defined Transition Condition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64741">
                <a:tc>
                  <a:txBody>
                    <a:bodyPr/>
                    <a:lstStyle/>
                    <a:p>
                      <a:pPr indent="266700" algn="l">
                        <a:spcAft>
                          <a:spcPts val="0"/>
                        </a:spcAft>
                      </a:pPr>
                      <a:r>
                        <a:rPr lang="en-US" sz="1800" kern="0">
                          <a:latin typeface="New York"/>
                          <a:ea typeface="宋体"/>
                          <a:cs typeface="Times New Roman"/>
                        </a:rPr>
                        <a:t>A</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64741">
                <a:tc>
                  <a:txBody>
                    <a:bodyPr/>
                    <a:lstStyle/>
                    <a:p>
                      <a:pPr indent="266700" algn="l">
                        <a:spcAft>
                          <a:spcPts val="0"/>
                        </a:spcAft>
                      </a:pPr>
                      <a:r>
                        <a:rPr lang="en-US" sz="1800" kern="0">
                          <a:latin typeface="New York"/>
                          <a:ea typeface="宋体"/>
                          <a:cs typeface="Times New Roman"/>
                        </a:rPr>
                        <a:t>B</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64741">
                <a:tc>
                  <a:txBody>
                    <a:bodyPr/>
                    <a:lstStyle/>
                    <a:p>
                      <a:pPr indent="266700" algn="l">
                        <a:spcAft>
                          <a:spcPts val="0"/>
                        </a:spcAft>
                      </a:pPr>
                      <a:r>
                        <a:rPr lang="en-US" sz="1800" kern="0">
                          <a:latin typeface="New York"/>
                          <a:ea typeface="宋体"/>
                          <a:cs typeface="Times New Roman"/>
                        </a:rPr>
                        <a:t>C</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
        <p:nvSpPr>
          <p:cNvPr id="310274" name="Rectangle 2"/>
          <p:cNvSpPr>
            <a:spLocks noChangeArrowheads="1"/>
          </p:cNvSpPr>
          <p:nvPr/>
        </p:nvSpPr>
        <p:spPr bwMode="auto">
          <a:xfrm>
            <a:off x="0" y="928670"/>
            <a:ext cx="3714744" cy="2428892"/>
          </a:xfrm>
          <a:prstGeom prst="rect">
            <a:avLst/>
          </a:prstGeom>
          <a:noFill/>
          <a:ln w="41275">
            <a:solidFill>
              <a:srgbClr val="FF0000"/>
            </a:solidFill>
            <a:prstDash val="dash"/>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275" name="Rectangle 3"/>
          <p:cNvSpPr>
            <a:spLocks noChangeArrowheads="1"/>
          </p:cNvSpPr>
          <p:nvPr/>
        </p:nvSpPr>
        <p:spPr bwMode="auto">
          <a:xfrm>
            <a:off x="-71406" y="5715016"/>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Calibri" pitchFamily="34" charset="0"/>
                <a:ea typeface="宋体" pitchFamily="2" charset="-122"/>
                <a:cs typeface="Times New Roman" pitchFamily="18" charset="0"/>
              </a:rPr>
              <a:t>ValidID</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sym typeface="Symbol" pitchFamily="18" charset="2"/>
              </a:rPr>
              <a:t>!</a:t>
            </a:r>
            <a:r>
              <a:rPr kumimoji="0" lang="en-US" altLang="zh-CN" sz="2400" b="0" i="0" u="none" strike="noStrike" cap="none" normalizeH="0" baseline="0" dirty="0" err="1">
                <a:ln>
                  <a:noFill/>
                </a:ln>
                <a:solidFill>
                  <a:schemeClr val="tx1"/>
                </a:solidFill>
                <a:effectLst/>
                <a:latin typeface="Calibri" pitchFamily="34" charset="0"/>
                <a:ea typeface="宋体" pitchFamily="2" charset="-122"/>
                <a:cs typeface="Times New Roman" pitchFamily="18" charset="0"/>
                <a:sym typeface="Symbol" pitchFamily="18" charset="2"/>
              </a:rPr>
              <a:t>ValidPW</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sym typeface="Symbol" pitchFamily="18" charset="2"/>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n &lt; </a:t>
            </a:r>
            <a:r>
              <a:rPr kumimoji="0" lang="en-US" altLang="zh-CN" sz="2400" b="0" i="0" u="none" strike="noStrike" cap="none" normalizeH="0" baseline="0" dirty="0" err="1">
                <a:ln>
                  <a:noFill/>
                </a:ln>
                <a:solidFill>
                  <a:schemeClr val="tx1"/>
                </a:solidFill>
                <a:effectLst/>
                <a:latin typeface="Calibri" pitchFamily="34" charset="0"/>
                <a:ea typeface="宋体" pitchFamily="2" charset="-122"/>
                <a:cs typeface="Times New Roman" pitchFamily="18" charset="0"/>
              </a:rPr>
              <a:t>nMax</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!Timeout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a:t>
            </a:r>
            <a:r>
              <a:rPr kumimoji="0" lang="en-US" altLang="zh-CN" sz="2400" b="0" i="0" u="none" strike="noStrike" cap="none" normalizeH="0" baseline="0" dirty="0" err="1">
                <a:ln>
                  <a:noFill/>
                </a:ln>
                <a:solidFill>
                  <a:schemeClr val="tx1"/>
                </a:solidFill>
                <a:effectLst/>
                <a:latin typeface="Calibri" pitchFamily="34" charset="0"/>
                <a:ea typeface="宋体" pitchFamily="2" charset="-122"/>
                <a:cs typeface="Times New Roman" pitchFamily="18" charset="0"/>
              </a:rPr>
              <a:t>CheckID</a:t>
            </a:r>
            <a:r>
              <a:rPr kumimoji="0" lang="en-US" altLang="zh-CN" sz="2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 / n := n + 1</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38" y="-214330"/>
            <a:ext cx="6900862" cy="1143000"/>
          </a:xfrm>
        </p:spPr>
        <p:txBody>
          <a:bodyPr/>
          <a:lstStyle/>
          <a:p>
            <a:r>
              <a:rPr lang="zh-CN" altLang="en-US" dirty="0"/>
              <a:t>条件</a:t>
            </a:r>
            <a:r>
              <a:rPr lang="en-US" altLang="zh-CN" dirty="0"/>
              <a:t>B</a:t>
            </a:r>
            <a:r>
              <a:rPr lang="zh-CN" altLang="en-US" dirty="0"/>
              <a:t>和</a:t>
            </a:r>
            <a:r>
              <a:rPr lang="en-US" altLang="zh-CN" dirty="0"/>
              <a:t>C</a:t>
            </a:r>
            <a:endParaRPr lang="zh-CN" altLang="en-US" dirty="0"/>
          </a:p>
        </p:txBody>
      </p:sp>
      <p:graphicFrame>
        <p:nvGraphicFramePr>
          <p:cNvPr id="5" name="内容占位符 4"/>
          <p:cNvGraphicFramePr>
            <a:graphicFrameLocks noGrp="1"/>
          </p:cNvGraphicFramePr>
          <p:nvPr>
            <p:ph idx="1"/>
            <p:extLst/>
          </p:nvPr>
        </p:nvGraphicFramePr>
        <p:xfrm>
          <a:off x="0" y="928670"/>
          <a:ext cx="8929718" cy="4577228"/>
        </p:xfrm>
        <a:graphic>
          <a:graphicData uri="http://schemas.openxmlformats.org/drawingml/2006/table">
            <a:tbl>
              <a:tblPr/>
              <a:tblGrid>
                <a:gridCol w="1016390">
                  <a:extLst>
                    <a:ext uri="{9D8B030D-6E8A-4147-A177-3AD203B41FA5}">
                      <a16:colId xmlns:a16="http://schemas.microsoft.com/office/drawing/2014/main" val="20000"/>
                    </a:ext>
                  </a:extLst>
                </a:gridCol>
                <a:gridCol w="659444">
                  <a:extLst>
                    <a:ext uri="{9D8B030D-6E8A-4147-A177-3AD203B41FA5}">
                      <a16:colId xmlns:a16="http://schemas.microsoft.com/office/drawing/2014/main" val="20001"/>
                    </a:ext>
                  </a:extLst>
                </a:gridCol>
                <a:gridCol w="659444">
                  <a:extLst>
                    <a:ext uri="{9D8B030D-6E8A-4147-A177-3AD203B41FA5}">
                      <a16:colId xmlns:a16="http://schemas.microsoft.com/office/drawing/2014/main" val="20002"/>
                    </a:ext>
                  </a:extLst>
                </a:gridCol>
                <a:gridCol w="659444">
                  <a:extLst>
                    <a:ext uri="{9D8B030D-6E8A-4147-A177-3AD203B41FA5}">
                      <a16:colId xmlns:a16="http://schemas.microsoft.com/office/drawing/2014/main" val="20003"/>
                    </a:ext>
                  </a:extLst>
                </a:gridCol>
                <a:gridCol w="659444">
                  <a:extLst>
                    <a:ext uri="{9D8B030D-6E8A-4147-A177-3AD203B41FA5}">
                      <a16:colId xmlns:a16="http://schemas.microsoft.com/office/drawing/2014/main" val="20004"/>
                    </a:ext>
                  </a:extLst>
                </a:gridCol>
                <a:gridCol w="659444">
                  <a:extLst>
                    <a:ext uri="{9D8B030D-6E8A-4147-A177-3AD203B41FA5}">
                      <a16:colId xmlns:a16="http://schemas.microsoft.com/office/drawing/2014/main" val="20005"/>
                    </a:ext>
                  </a:extLst>
                </a:gridCol>
                <a:gridCol w="659444">
                  <a:extLst>
                    <a:ext uri="{9D8B030D-6E8A-4147-A177-3AD203B41FA5}">
                      <a16:colId xmlns:a16="http://schemas.microsoft.com/office/drawing/2014/main" val="20006"/>
                    </a:ext>
                  </a:extLst>
                </a:gridCol>
                <a:gridCol w="659444">
                  <a:extLst>
                    <a:ext uri="{9D8B030D-6E8A-4147-A177-3AD203B41FA5}">
                      <a16:colId xmlns:a16="http://schemas.microsoft.com/office/drawing/2014/main" val="20007"/>
                    </a:ext>
                  </a:extLst>
                </a:gridCol>
                <a:gridCol w="659444">
                  <a:extLst>
                    <a:ext uri="{9D8B030D-6E8A-4147-A177-3AD203B41FA5}">
                      <a16:colId xmlns:a16="http://schemas.microsoft.com/office/drawing/2014/main" val="20008"/>
                    </a:ext>
                  </a:extLst>
                </a:gridCol>
                <a:gridCol w="659444">
                  <a:extLst>
                    <a:ext uri="{9D8B030D-6E8A-4147-A177-3AD203B41FA5}">
                      <a16:colId xmlns:a16="http://schemas.microsoft.com/office/drawing/2014/main" val="20009"/>
                    </a:ext>
                  </a:extLst>
                </a:gridCol>
                <a:gridCol w="659444">
                  <a:extLst>
                    <a:ext uri="{9D8B030D-6E8A-4147-A177-3AD203B41FA5}">
                      <a16:colId xmlns:a16="http://schemas.microsoft.com/office/drawing/2014/main" val="20010"/>
                    </a:ext>
                  </a:extLst>
                </a:gridCol>
                <a:gridCol w="659444">
                  <a:extLst>
                    <a:ext uri="{9D8B030D-6E8A-4147-A177-3AD203B41FA5}">
                      <a16:colId xmlns:a16="http://schemas.microsoft.com/office/drawing/2014/main" val="20011"/>
                    </a:ext>
                  </a:extLst>
                </a:gridCol>
                <a:gridCol w="659444">
                  <a:extLst>
                    <a:ext uri="{9D8B030D-6E8A-4147-A177-3AD203B41FA5}">
                      <a16:colId xmlns:a16="http://schemas.microsoft.com/office/drawing/2014/main" val="20012"/>
                    </a:ext>
                  </a:extLst>
                </a:gridCol>
              </a:tblGrid>
              <a:tr h="264741">
                <a:tc>
                  <a:txBody>
                    <a:bodyPr/>
                    <a:lstStyle/>
                    <a:p>
                      <a:pPr indent="266700" algn="l">
                        <a:spcAft>
                          <a:spcPts val="0"/>
                        </a:spcAft>
                      </a:pPr>
                      <a:r>
                        <a:rPr lang="en-US" sz="1800" kern="0" dirty="0">
                          <a:latin typeface="New York"/>
                          <a:ea typeface="宋体"/>
                          <a:cs typeface="Times New Roman"/>
                        </a:rPr>
                        <a:t>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indent="266700" algn="ctr">
                        <a:spcAft>
                          <a:spcPts val="0"/>
                        </a:spcAft>
                      </a:pPr>
                      <a:r>
                        <a:rPr lang="en-US" sz="1800" kern="0">
                          <a:latin typeface="New York"/>
                          <a:ea typeface="宋体"/>
                          <a:cs typeface="Times New Roman"/>
                        </a:rPr>
                        <a:t>&lt;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266700" algn="ctr">
                        <a:spcAft>
                          <a:spcPts val="0"/>
                        </a:spcAft>
                      </a:pPr>
                      <a:r>
                        <a:rPr lang="en-US" sz="1800" kern="0">
                          <a:latin typeface="New York"/>
                          <a:ea typeface="宋体"/>
                          <a:cs typeface="Times New Roman"/>
                        </a:rPr>
                        <a: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indent="266700" algn="ctr">
                        <a:spcAft>
                          <a:spcPts val="0"/>
                        </a:spcAft>
                      </a:pPr>
                      <a:r>
                        <a:rPr lang="en-US" sz="1800" kern="0">
                          <a:latin typeface="New York"/>
                          <a:ea typeface="宋体"/>
                          <a:cs typeface="Times New Roman"/>
                        </a:rPr>
                        <a:t>&gt; nMax</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29482">
                <a:tc>
                  <a:txBody>
                    <a:bodyPr/>
                    <a:lstStyle/>
                    <a:p>
                      <a:pPr indent="266700" algn="l">
                        <a:spcAft>
                          <a:spcPts val="0"/>
                        </a:spcAft>
                      </a:pPr>
                      <a:r>
                        <a:rPr lang="en-US" sz="1800" kern="0" dirty="0">
                          <a:latin typeface="New York"/>
                          <a:ea typeface="宋体"/>
                          <a:cs typeface="Times New Roman"/>
                        </a:rPr>
                        <a:t>Password</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indent="266700" algn="ctr">
                        <a:spcAft>
                          <a:spcPts val="0"/>
                        </a:spcAft>
                      </a:pPr>
                      <a:r>
                        <a:rPr lang="en-US" sz="1800" kern="0" dirty="0">
                          <a:latin typeface="New York"/>
                          <a:ea typeface="宋体"/>
                          <a:cs typeface="Times New Roman"/>
                        </a:rPr>
                        <a:t>Valid</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gridSpan="2">
                  <a:txBody>
                    <a:bodyPr/>
                    <a:lstStyle/>
                    <a:p>
                      <a:pPr indent="266700" algn="ctr">
                        <a:spcAft>
                          <a:spcPts val="0"/>
                        </a:spcAft>
                      </a:pPr>
                      <a:r>
                        <a:rPr lang="en-US" sz="1800" kern="0">
                          <a:latin typeface="New York"/>
                          <a:ea typeface="宋体"/>
                          <a:cs typeface="Times New Roman"/>
                        </a:rPr>
                        <a:t>!Valid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10001"/>
                  </a:ext>
                </a:extLst>
              </a:tr>
              <a:tr h="794222">
                <a:tc>
                  <a:txBody>
                    <a:bodyPr/>
                    <a:lstStyle/>
                    <a:p>
                      <a:pPr indent="266700" algn="l">
                        <a:spcAft>
                          <a:spcPts val="0"/>
                        </a:spcAft>
                      </a:pPr>
                      <a:r>
                        <a:rPr lang="en-US" sz="1800" kern="0">
                          <a:latin typeface="New York"/>
                          <a:ea typeface="宋体"/>
                          <a:cs typeface="Times New Roman"/>
                        </a:rPr>
                        <a:t>ID</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a:solidFill>
                            <a:schemeClr val="tx1"/>
                          </a:solidFill>
                          <a:latin typeface="New York"/>
                          <a:ea typeface="宋体"/>
                          <a:cs typeface="Times New Roman"/>
                        </a:rPr>
                        <a:t>Valid</a:t>
                      </a:r>
                      <a:endParaRPr lang="zh-CN" sz="12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200" kern="0" dirty="0">
                          <a:solidFill>
                            <a:schemeClr val="tx1"/>
                          </a:solidFill>
                          <a:latin typeface="New York"/>
                          <a:ea typeface="宋体"/>
                          <a:cs typeface="Times New Roman"/>
                        </a:rPr>
                        <a:t>!Valid</a:t>
                      </a:r>
                      <a:endParaRPr lang="zh-CN" sz="12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741">
                <a:tc gridSpan="13">
                  <a:txBody>
                    <a:bodyPr/>
                    <a:lstStyle/>
                    <a:p>
                      <a:pPr indent="266700" algn="l">
                        <a:spcAft>
                          <a:spcPts val="0"/>
                        </a:spcAft>
                      </a:pPr>
                      <a:r>
                        <a:rPr lang="en-US" sz="1800" kern="0" dirty="0">
                          <a:latin typeface="New York"/>
                          <a:ea typeface="宋体"/>
                          <a:cs typeface="Times New Roman"/>
                        </a:rPr>
                        <a:t>Next for Each Defined Transition Condition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29482">
                <a:tc>
                  <a:txBody>
                    <a:bodyPr/>
                    <a:lstStyle/>
                    <a:p>
                      <a:pPr indent="266700" algn="l">
                        <a:spcAft>
                          <a:spcPts val="0"/>
                        </a:spcAft>
                      </a:pPr>
                      <a:r>
                        <a:rPr lang="en-US" sz="1800" kern="0">
                          <a:latin typeface="New York"/>
                          <a:ea typeface="宋体"/>
                          <a:cs typeface="Times New Roman"/>
                        </a:rPr>
                        <a:t>A</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CID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29482">
                <a:tc>
                  <a:txBody>
                    <a:bodyPr/>
                    <a:lstStyle/>
                    <a:p>
                      <a:pPr indent="266700" algn="l">
                        <a:spcAft>
                          <a:spcPts val="0"/>
                        </a:spcAft>
                      </a:pPr>
                      <a:r>
                        <a:rPr lang="en-US" sz="1800" kern="0">
                          <a:latin typeface="New York"/>
                          <a:ea typeface="宋体"/>
                          <a:cs typeface="Times New Roman"/>
                        </a:rPr>
                        <a:t>B</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29482">
                <a:tc>
                  <a:txBody>
                    <a:bodyPr/>
                    <a:lstStyle/>
                    <a:p>
                      <a:pPr indent="266700" algn="l">
                        <a:spcAft>
                          <a:spcPts val="0"/>
                        </a:spcAft>
                      </a:pPr>
                      <a:r>
                        <a:rPr lang="en-US" sz="1800" kern="0">
                          <a:latin typeface="New York"/>
                          <a:ea typeface="宋体"/>
                          <a:cs typeface="Times New Roman"/>
                        </a:rPr>
                        <a:t>C</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endParaRPr lang="en-US"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a:solidFill>
                            <a:schemeClr val="tx1"/>
                          </a:solidFill>
                          <a:latin typeface="New York"/>
                          <a:ea typeface="宋体"/>
                          <a:cs typeface="Times New Roman"/>
                        </a:rPr>
                        <a:t>End</a:t>
                      </a:r>
                      <a:endParaRPr lang="zh-CN" sz="1800" kern="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indent="0" algn="just" defTabSz="914400" rtl="0" eaLnBrk="1" latinLnBrk="0" hangingPunct="1">
                        <a:spcAft>
                          <a:spcPts val="0"/>
                        </a:spcAft>
                      </a:pPr>
                      <a:r>
                        <a:rPr lang="en-US" sz="1800" kern="0" dirty="0">
                          <a:solidFill>
                            <a:schemeClr val="tx1"/>
                          </a:solidFill>
                          <a:latin typeface="New York"/>
                          <a:ea typeface="宋体"/>
                          <a:cs typeface="Times New Roman"/>
                        </a:rPr>
                        <a:t>End</a:t>
                      </a:r>
                      <a:endParaRPr lang="zh-CN" sz="1800" kern="0" dirty="0">
                        <a:solidFill>
                          <a:schemeClr val="tx1"/>
                        </a:solidFill>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4741">
                <a:tc gridSpan="13">
                  <a:txBody>
                    <a:bodyPr/>
                    <a:lstStyle/>
                    <a:p>
                      <a:pPr indent="266700" algn="l">
                        <a:spcAft>
                          <a:spcPts val="0"/>
                        </a:spcAft>
                      </a:pPr>
                      <a:r>
                        <a:rPr lang="en-US" sz="1800" kern="0" dirty="0">
                          <a:latin typeface="New York"/>
                          <a:ea typeface="宋体"/>
                          <a:cs typeface="Times New Roman"/>
                        </a:rPr>
                        <a:t>Resulting Values of Fail for Each Defined Transition Condition</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64741">
                <a:tc>
                  <a:txBody>
                    <a:bodyPr/>
                    <a:lstStyle/>
                    <a:p>
                      <a:pPr indent="266700" algn="l">
                        <a:spcAft>
                          <a:spcPts val="0"/>
                        </a:spcAft>
                      </a:pPr>
                      <a:r>
                        <a:rPr lang="en-US" sz="1800" kern="0">
                          <a:latin typeface="New York"/>
                          <a:ea typeface="宋体"/>
                          <a:cs typeface="Times New Roman"/>
                        </a:rPr>
                        <a:t>A</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64741">
                <a:tc>
                  <a:txBody>
                    <a:bodyPr/>
                    <a:lstStyle/>
                    <a:p>
                      <a:pPr indent="266700" algn="l">
                        <a:spcAft>
                          <a:spcPts val="0"/>
                        </a:spcAft>
                      </a:pPr>
                      <a:r>
                        <a:rPr lang="en-US" sz="1800" kern="0">
                          <a:latin typeface="New York"/>
                          <a:ea typeface="宋体"/>
                          <a:cs typeface="Times New Roman"/>
                        </a:rPr>
                        <a:t>B</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F</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dirty="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64741">
                <a:tc>
                  <a:txBody>
                    <a:bodyPr/>
                    <a:lstStyle/>
                    <a:p>
                      <a:pPr indent="266700" algn="l">
                        <a:spcAft>
                          <a:spcPts val="0"/>
                        </a:spcAft>
                      </a:pPr>
                      <a:r>
                        <a:rPr lang="en-US" sz="1800" kern="0">
                          <a:latin typeface="New York"/>
                          <a:ea typeface="宋体"/>
                          <a:cs typeface="Times New Roman"/>
                        </a:rPr>
                        <a:t>C</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endParaRPr lang="en-US" sz="1800" kern="0">
                        <a:latin typeface="New York"/>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a:latin typeface="New York"/>
                          <a:ea typeface="宋体"/>
                          <a:cs typeface="Times New Roman"/>
                        </a:rPr>
                        <a:t>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ctr">
                        <a:spcAft>
                          <a:spcPts val="0"/>
                        </a:spcAft>
                      </a:pPr>
                      <a:r>
                        <a:rPr lang="en-US" sz="1800" kern="0" dirty="0">
                          <a:latin typeface="New York"/>
                          <a:ea typeface="宋体"/>
                          <a:cs typeface="Times New Roman"/>
                        </a:rPr>
                        <a:t>T</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
        <p:nvSpPr>
          <p:cNvPr id="310275" name="Rectangle 3"/>
          <p:cNvSpPr>
            <a:spLocks noChangeArrowheads="1"/>
          </p:cNvSpPr>
          <p:nvPr/>
        </p:nvSpPr>
        <p:spPr bwMode="auto">
          <a:xfrm>
            <a:off x="71406" y="5715016"/>
            <a:ext cx="7842468" cy="830997"/>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2400" dirty="0"/>
              <a:t>B:  </a:t>
            </a:r>
            <a:r>
              <a:rPr lang="en-US" sz="2400" dirty="0" err="1"/>
              <a:t>ValidID</a:t>
            </a:r>
            <a:r>
              <a:rPr lang="en-US" sz="2400" dirty="0"/>
              <a:t> </a:t>
            </a:r>
            <a:r>
              <a:rPr lang="en-US" sz="2400" dirty="0">
                <a:sym typeface="Symbol"/>
              </a:rPr>
              <a:t></a:t>
            </a:r>
            <a:r>
              <a:rPr lang="en-US" sz="2400" dirty="0"/>
              <a:t> </a:t>
            </a:r>
            <a:r>
              <a:rPr lang="en-US" sz="2400" dirty="0" err="1"/>
              <a:t>ValidPW</a:t>
            </a:r>
            <a:r>
              <a:rPr lang="en-US" sz="2400" dirty="0"/>
              <a:t> </a:t>
            </a:r>
            <a:r>
              <a:rPr lang="en-US" sz="2400" dirty="0">
                <a:sym typeface="Symbol"/>
              </a:rPr>
              <a:t></a:t>
            </a:r>
            <a:r>
              <a:rPr lang="en-US" sz="2400" dirty="0"/>
              <a:t> End / Fail := false and </a:t>
            </a:r>
            <a:r>
              <a:rPr lang="en-US" sz="2400" dirty="0" err="1"/>
              <a:t>LogIn</a:t>
            </a:r>
            <a:r>
              <a:rPr lang="en-US" sz="2400" dirty="0"/>
              <a:t> user</a:t>
            </a:r>
            <a:endParaRPr lang="zh-CN" altLang="en-US" sz="2400" dirty="0"/>
          </a:p>
          <a:p>
            <a:r>
              <a:rPr lang="en-US" sz="2400" dirty="0"/>
              <a:t>C:  n &gt;= </a:t>
            </a:r>
            <a:r>
              <a:rPr lang="en-US" sz="2400" dirty="0" err="1"/>
              <a:t>nMax</a:t>
            </a:r>
            <a:r>
              <a:rPr lang="en-US" sz="2400" dirty="0"/>
              <a:t> </a:t>
            </a:r>
            <a:r>
              <a:rPr lang="en-US" sz="2400" dirty="0">
                <a:sym typeface="Symbol"/>
              </a:rPr>
              <a:t></a:t>
            </a:r>
            <a:r>
              <a:rPr lang="en-US" sz="2400" dirty="0"/>
              <a:t>  Timeout </a:t>
            </a:r>
            <a:r>
              <a:rPr lang="en-US" sz="2400" dirty="0">
                <a:sym typeface="Symbol"/>
              </a:rPr>
              <a:t></a:t>
            </a:r>
            <a:r>
              <a:rPr lang="en-US" sz="2400" dirty="0"/>
              <a:t> End / Fail := true and cut off user</a:t>
            </a:r>
            <a:endParaRPr lang="zh-CN" altLang="en-US" sz="2400" dirty="0"/>
          </a:p>
        </p:txBody>
      </p:sp>
      <p:sp>
        <p:nvSpPr>
          <p:cNvPr id="6" name="Rectangle 2"/>
          <p:cNvSpPr>
            <a:spLocks noChangeArrowheads="1"/>
          </p:cNvSpPr>
          <p:nvPr/>
        </p:nvSpPr>
        <p:spPr bwMode="auto">
          <a:xfrm>
            <a:off x="6286512" y="3214686"/>
            <a:ext cx="642942" cy="2428892"/>
          </a:xfrm>
          <a:prstGeom prst="rect">
            <a:avLst/>
          </a:prstGeom>
          <a:noFill/>
          <a:ln w="41275">
            <a:solidFill>
              <a:srgbClr val="FF0000"/>
            </a:solidFill>
            <a:prstDash val="dash"/>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Rectangle 2"/>
          <p:cNvSpPr>
            <a:spLocks noChangeArrowheads="1"/>
          </p:cNvSpPr>
          <p:nvPr/>
        </p:nvSpPr>
        <p:spPr bwMode="auto">
          <a:xfrm>
            <a:off x="3714744" y="3367086"/>
            <a:ext cx="642942" cy="2428892"/>
          </a:xfrm>
          <a:prstGeom prst="rect">
            <a:avLst/>
          </a:prstGeom>
          <a:noFill/>
          <a:ln w="41275">
            <a:solidFill>
              <a:srgbClr val="FF0000"/>
            </a:solidFill>
            <a:prstDash val="dash"/>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符号化执行验证</a:t>
            </a:r>
          </a:p>
        </p:txBody>
      </p:sp>
      <p:sp>
        <p:nvSpPr>
          <p:cNvPr id="3" name="内容占位符 2"/>
          <p:cNvSpPr>
            <a:spLocks noGrp="1"/>
          </p:cNvSpPr>
          <p:nvPr>
            <p:ph idx="1"/>
          </p:nvPr>
        </p:nvSpPr>
        <p:spPr/>
        <p:txBody>
          <a:bodyPr/>
          <a:lstStyle/>
          <a:p>
            <a:r>
              <a:rPr lang="zh-CN" altLang="en-US" dirty="0"/>
              <a:t>符号化验证方法的基本思想是将描述设计的逻辑规格（一般用伪代码程序表示）用代数符号来表示，然后系统地开展分析和验证。具体步骤如下：</a:t>
            </a:r>
          </a:p>
          <a:p>
            <a:pPr lvl="1"/>
            <a:r>
              <a:rPr lang="zh-CN" altLang="en-US" dirty="0"/>
              <a:t>识别伪码程序中的关键变量；</a:t>
            </a:r>
          </a:p>
          <a:p>
            <a:pPr lvl="1"/>
            <a:r>
              <a:rPr lang="zh-CN" altLang="en-US" dirty="0"/>
              <a:t>将这些变量用代数符号表示，重写伪码程序；</a:t>
            </a:r>
          </a:p>
          <a:p>
            <a:pPr lvl="1"/>
            <a:r>
              <a:rPr lang="zh-CN" altLang="en-US" dirty="0"/>
              <a:t>分析伪码程序的行为。</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符号化执行验证示例</a:t>
            </a:r>
          </a:p>
        </p:txBody>
      </p:sp>
      <p:sp>
        <p:nvSpPr>
          <p:cNvPr id="3" name="内容占位符 2"/>
          <p:cNvSpPr>
            <a:spLocks noGrp="1"/>
          </p:cNvSpPr>
          <p:nvPr>
            <p:ph idx="1"/>
          </p:nvPr>
        </p:nvSpPr>
        <p:spPr>
          <a:xfrm>
            <a:off x="0" y="1052736"/>
            <a:ext cx="3275856" cy="3384376"/>
          </a:xfrm>
        </p:spPr>
        <p:txBody>
          <a:bodyPr/>
          <a:lstStyle/>
          <a:p>
            <a:r>
              <a:rPr lang="en-US" dirty="0"/>
              <a:t>begin</a:t>
            </a:r>
            <a:endParaRPr lang="zh-CN" altLang="en-US" dirty="0"/>
          </a:p>
          <a:p>
            <a:r>
              <a:rPr lang="en-US" dirty="0"/>
              <a:t>	X:=X+Y;</a:t>
            </a:r>
            <a:endParaRPr lang="zh-CN" altLang="en-US" dirty="0"/>
          </a:p>
          <a:p>
            <a:r>
              <a:rPr lang="en-US" dirty="0"/>
              <a:t>	Y:=X-Y;</a:t>
            </a:r>
            <a:endParaRPr lang="zh-CN" altLang="en-US" dirty="0"/>
          </a:p>
          <a:p>
            <a:r>
              <a:rPr lang="en-US" dirty="0"/>
              <a:t>	X:=X-Y;</a:t>
            </a:r>
            <a:endParaRPr lang="zh-CN" altLang="en-US" dirty="0"/>
          </a:p>
          <a:p>
            <a:r>
              <a:rPr lang="en-US" dirty="0"/>
              <a:t>end</a:t>
            </a:r>
            <a:endParaRPr lang="zh-CN" altLang="en-US" dirty="0"/>
          </a:p>
          <a:p>
            <a:endParaRPr lang="zh-CN" altLang="en-US" dirty="0"/>
          </a:p>
        </p:txBody>
      </p:sp>
      <p:graphicFrame>
        <p:nvGraphicFramePr>
          <p:cNvPr id="4" name="表格 3"/>
          <p:cNvGraphicFramePr>
            <a:graphicFrameLocks noGrp="1"/>
          </p:cNvGraphicFramePr>
          <p:nvPr>
            <p:extLst/>
          </p:nvPr>
        </p:nvGraphicFramePr>
        <p:xfrm>
          <a:off x="2987824" y="2996952"/>
          <a:ext cx="5500724" cy="2643210"/>
        </p:xfrm>
        <a:graphic>
          <a:graphicData uri="http://schemas.openxmlformats.org/drawingml/2006/table">
            <a:tbl>
              <a:tblPr/>
              <a:tblGrid>
                <a:gridCol w="1048166">
                  <a:extLst>
                    <a:ext uri="{9D8B030D-6E8A-4147-A177-3AD203B41FA5}">
                      <a16:colId xmlns:a16="http://schemas.microsoft.com/office/drawing/2014/main" val="20000"/>
                    </a:ext>
                  </a:extLst>
                </a:gridCol>
                <a:gridCol w="1484186">
                  <a:extLst>
                    <a:ext uri="{9D8B030D-6E8A-4147-A177-3AD203B41FA5}">
                      <a16:colId xmlns:a16="http://schemas.microsoft.com/office/drawing/2014/main" val="20001"/>
                    </a:ext>
                  </a:extLst>
                </a:gridCol>
                <a:gridCol w="1484186">
                  <a:extLst>
                    <a:ext uri="{9D8B030D-6E8A-4147-A177-3AD203B41FA5}">
                      <a16:colId xmlns:a16="http://schemas.microsoft.com/office/drawing/2014/main" val="20002"/>
                    </a:ext>
                  </a:extLst>
                </a:gridCol>
                <a:gridCol w="1484186">
                  <a:extLst>
                    <a:ext uri="{9D8B030D-6E8A-4147-A177-3AD203B41FA5}">
                      <a16:colId xmlns:a16="http://schemas.microsoft.com/office/drawing/2014/main" val="20003"/>
                    </a:ext>
                  </a:extLst>
                </a:gridCol>
              </a:tblGrid>
              <a:tr h="440535">
                <a:tc>
                  <a:txBody>
                    <a:bodyPr/>
                    <a:lstStyle/>
                    <a:p>
                      <a:pPr indent="266700" algn="just">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指令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X</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Y</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0535">
                <a:tc>
                  <a:txBody>
                    <a:bodyPr/>
                    <a:lstStyle/>
                    <a:p>
                      <a:pPr indent="266700" algn="just">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初始值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0535">
                <a:tc>
                  <a:txBody>
                    <a:bodyPr/>
                    <a:lstStyle/>
                    <a:p>
                      <a:pPr indent="266700" algn="just">
                        <a:spcAft>
                          <a:spcPts val="0"/>
                        </a:spcAft>
                      </a:pPr>
                      <a:r>
                        <a:rPr lang="en-US" sz="2400" kern="100" dirty="0">
                          <a:latin typeface="Calibri"/>
                          <a:ea typeface="宋体"/>
                          <a:cs typeface="Times New Roman"/>
                        </a:rPr>
                        <a:t>1</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X:=X+Y;</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A+B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0535">
                <a:tc>
                  <a:txBody>
                    <a:bodyPr/>
                    <a:lstStyle/>
                    <a:p>
                      <a:pPr indent="266700" algn="just">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Y:=X-Y;</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0535">
                <a:tc>
                  <a:txBody>
                    <a:bodyPr/>
                    <a:lstStyle/>
                    <a:p>
                      <a:pPr indent="266700" algn="just">
                        <a:spcAft>
                          <a:spcPts val="0"/>
                        </a:spcAft>
                      </a:pPr>
                      <a:r>
                        <a:rPr lang="en-US" sz="2400" kern="100">
                          <a:latin typeface="Calibri"/>
                          <a:ea typeface="宋体"/>
                          <a:cs typeface="Times New Roman"/>
                        </a:rPr>
                        <a:t>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X:=X-Y;</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0535">
                <a:tc>
                  <a:txBody>
                    <a:bodyPr/>
                    <a:lstStyle/>
                    <a:p>
                      <a:pPr indent="266700" algn="just">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400" kern="100">
                          <a:latin typeface="Calibri"/>
                          <a:ea typeface="宋体"/>
                          <a:cs typeface="Times New Roman"/>
                        </a:rPr>
                        <a:t>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400" kern="100" dirty="0">
                          <a:latin typeface="Calibri"/>
                          <a:ea typeface="宋体"/>
                          <a:cs typeface="Times New Roman"/>
                        </a:rPr>
                        <a:t>A</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优缺点分析</a:t>
            </a:r>
          </a:p>
        </p:txBody>
      </p:sp>
      <p:sp>
        <p:nvSpPr>
          <p:cNvPr id="3" name="内容占位符 2"/>
          <p:cNvSpPr>
            <a:spLocks noGrp="1"/>
          </p:cNvSpPr>
          <p:nvPr>
            <p:ph idx="1"/>
          </p:nvPr>
        </p:nvSpPr>
        <p:spPr>
          <a:xfrm>
            <a:off x="251520" y="1124744"/>
            <a:ext cx="8424936" cy="5256584"/>
          </a:xfrm>
        </p:spPr>
        <p:txBody>
          <a:bodyPr/>
          <a:lstStyle/>
          <a:p>
            <a:r>
              <a:rPr lang="zh-CN" altLang="en-US" dirty="0"/>
              <a:t>符号化验证的方法实施简单，可以给出一般化的验证结果，很多时候往往是唯一提供全面验证的方式。</a:t>
            </a:r>
            <a:endParaRPr lang="en-US" altLang="zh-CN" dirty="0"/>
          </a:p>
          <a:p>
            <a:r>
              <a:rPr lang="zh-CN" altLang="en-US" dirty="0"/>
              <a:t>这种方法通常用在验证一些复杂算法中，特别是对遗留系统的改造中，往往应用这种方法来识别和理解原有的设计。</a:t>
            </a:r>
            <a:endParaRPr lang="en-US" altLang="zh-CN" dirty="0"/>
          </a:p>
          <a:p>
            <a:r>
              <a:rPr lang="zh-CN" altLang="en-US" dirty="0"/>
              <a:t>但是这种验证方法不适用于有复杂逻辑的场合，而且，纯手工的验证方法也容易引入一些人为的错误。</a:t>
            </a:r>
            <a:endParaRPr lang="en-US" altLang="zh-CN" dirty="0"/>
          </a:p>
          <a:p>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面向用户的质量观</a:t>
            </a:r>
          </a:p>
        </p:txBody>
      </p:sp>
      <p:sp>
        <p:nvSpPr>
          <p:cNvPr id="3" name="内容占位符 2"/>
          <p:cNvSpPr>
            <a:spLocks noGrp="1"/>
          </p:cNvSpPr>
          <p:nvPr>
            <p:ph idx="1"/>
          </p:nvPr>
        </p:nvSpPr>
        <p:spPr/>
        <p:txBody>
          <a:bodyPr/>
          <a:lstStyle/>
          <a:p>
            <a:r>
              <a:rPr lang="en-US" dirty="0"/>
              <a:t>PSP</a:t>
            </a:r>
            <a:r>
              <a:rPr lang="zh-CN" altLang="en-US" dirty="0"/>
              <a:t>中也采用了面向用户的视图，定义质量为满足用户需求的程度。在这个定义中，就需要进一步明确：</a:t>
            </a:r>
            <a:endParaRPr lang="en-US" altLang="zh-CN" dirty="0"/>
          </a:p>
          <a:p>
            <a:pPr lvl="1"/>
            <a:r>
              <a:rPr lang="zh-CN" altLang="en-US" dirty="0"/>
              <a:t>用户究竟是谁？</a:t>
            </a:r>
            <a:endParaRPr lang="en-US" altLang="zh-CN" dirty="0"/>
          </a:p>
          <a:p>
            <a:pPr lvl="1"/>
            <a:r>
              <a:rPr lang="zh-CN" altLang="en-US" dirty="0"/>
              <a:t>用户需求的优先级是什么？</a:t>
            </a:r>
            <a:endParaRPr lang="en-US" altLang="zh-CN" dirty="0"/>
          </a:p>
          <a:p>
            <a:pPr lvl="1"/>
            <a:r>
              <a:rPr lang="zh-CN" altLang="en-US" dirty="0"/>
              <a:t>这种用户的优先级对软件产品的开发过程产生什么样的影响？</a:t>
            </a:r>
            <a:endParaRPr lang="en-US" altLang="zh-CN" dirty="0"/>
          </a:p>
          <a:p>
            <a:pPr lvl="1"/>
            <a:r>
              <a:rPr lang="zh-CN" altLang="en-US" dirty="0"/>
              <a:t>怎样来度量这种质量观下的质量水平？</a:t>
            </a:r>
          </a:p>
        </p:txBody>
      </p:sp>
    </p:spTree>
    <p:extLst>
      <p:ext uri="{BB962C8B-B14F-4D97-AF65-F5344CB8AC3E}">
        <p14:creationId xmlns:p14="http://schemas.microsoft.com/office/powerpoint/2010/main" val="12020980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执行表验证</a:t>
            </a:r>
          </a:p>
        </p:txBody>
      </p:sp>
      <p:sp>
        <p:nvSpPr>
          <p:cNvPr id="3" name="内容占位符 2"/>
          <p:cNvSpPr>
            <a:spLocks noGrp="1"/>
          </p:cNvSpPr>
          <p:nvPr>
            <p:ph idx="1"/>
          </p:nvPr>
        </p:nvSpPr>
        <p:spPr/>
        <p:txBody>
          <a:bodyPr/>
          <a:lstStyle/>
          <a:p>
            <a:r>
              <a:rPr lang="zh-CN" altLang="en-US" dirty="0"/>
              <a:t>执行表用一种有序的方法来跟踪伪码程序的执行状况，分析程序行为，从而验证设计。具体步骤如下：</a:t>
            </a:r>
          </a:p>
          <a:p>
            <a:pPr lvl="1"/>
            <a:r>
              <a:rPr lang="zh-CN" altLang="en-US" dirty="0"/>
              <a:t>识别伪码程序的关键变量；</a:t>
            </a:r>
          </a:p>
          <a:p>
            <a:pPr lvl="1"/>
            <a:r>
              <a:rPr lang="zh-CN" altLang="en-US" dirty="0"/>
              <a:t>构建表格，表格左侧填入主要程序步骤，右侧填入关键变量；</a:t>
            </a:r>
          </a:p>
          <a:p>
            <a:pPr lvl="1"/>
            <a:r>
              <a:rPr lang="zh-CN" altLang="en-US" dirty="0"/>
              <a:t>初始化被选定的变量；</a:t>
            </a:r>
          </a:p>
          <a:p>
            <a:pPr lvl="1"/>
            <a:r>
              <a:rPr lang="zh-CN" altLang="en-US" dirty="0"/>
              <a:t>跟踪被选择的关键变量的变化情况，从而判断程序行为。</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跟踪表验证</a:t>
            </a:r>
          </a:p>
        </p:txBody>
      </p:sp>
      <p:sp>
        <p:nvSpPr>
          <p:cNvPr id="3" name="内容占位符 2"/>
          <p:cNvSpPr>
            <a:spLocks noGrp="1"/>
          </p:cNvSpPr>
          <p:nvPr>
            <p:ph idx="1"/>
          </p:nvPr>
        </p:nvSpPr>
        <p:spPr>
          <a:xfrm>
            <a:off x="107504" y="980728"/>
            <a:ext cx="7358062" cy="5500702"/>
          </a:xfrm>
        </p:spPr>
        <p:txBody>
          <a:bodyPr/>
          <a:lstStyle/>
          <a:p>
            <a:r>
              <a:rPr lang="zh-CN" altLang="en-US" dirty="0"/>
              <a:t>跟踪表验证方法是对执行表验证方法的一种扩充。具体步骤如下：</a:t>
            </a:r>
          </a:p>
          <a:p>
            <a:pPr lvl="1"/>
            <a:r>
              <a:rPr lang="zh-CN" altLang="en-US" dirty="0"/>
              <a:t>识别伪码程序的关键变量；</a:t>
            </a:r>
          </a:p>
          <a:p>
            <a:pPr lvl="1"/>
            <a:r>
              <a:rPr lang="zh-CN" altLang="en-US" dirty="0"/>
              <a:t>构建表格，表格左侧填入主要程序步骤，右侧填入关键变量；</a:t>
            </a:r>
          </a:p>
          <a:p>
            <a:pPr lvl="1"/>
            <a:r>
              <a:rPr lang="zh-CN" altLang="en-US" dirty="0"/>
              <a:t>初始化被选定的变量；</a:t>
            </a:r>
          </a:p>
          <a:p>
            <a:pPr lvl="1"/>
            <a:r>
              <a:rPr lang="zh-CN" altLang="en-US" b="1" i="1" dirty="0"/>
              <a:t>识别将伪码程序符号化的机会，并加以符号化；</a:t>
            </a:r>
            <a:endParaRPr lang="zh-CN" altLang="en-US" dirty="0"/>
          </a:p>
          <a:p>
            <a:pPr lvl="1"/>
            <a:r>
              <a:rPr lang="zh-CN" altLang="en-US" b="1" i="1" dirty="0"/>
              <a:t>定义并且优化用例组合；</a:t>
            </a:r>
            <a:endParaRPr lang="zh-CN" altLang="en-US" dirty="0"/>
          </a:p>
          <a:p>
            <a:pPr lvl="1"/>
            <a:r>
              <a:rPr lang="zh-CN" altLang="en-US" dirty="0"/>
              <a:t>跟踪被选择的关键变量的变化情况，从而判断程序行为。</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正确性检验</a:t>
            </a:r>
          </a:p>
        </p:txBody>
      </p:sp>
      <p:sp>
        <p:nvSpPr>
          <p:cNvPr id="3" name="内容占位符 2"/>
          <p:cNvSpPr>
            <a:spLocks noGrp="1"/>
          </p:cNvSpPr>
          <p:nvPr>
            <p:ph idx="1"/>
          </p:nvPr>
        </p:nvSpPr>
        <p:spPr/>
        <p:txBody>
          <a:bodyPr/>
          <a:lstStyle/>
          <a:p>
            <a:r>
              <a:rPr lang="zh-CN" altLang="en-US" dirty="0"/>
              <a:t>正确性检验将伪码程序当成数学定理，采用形式化方法加以推理和验证。这种方法的步骤如下：</a:t>
            </a:r>
          </a:p>
          <a:p>
            <a:pPr lvl="1"/>
            <a:r>
              <a:rPr lang="zh-CN" altLang="en-US" dirty="0"/>
              <a:t>分析和识别用例；</a:t>
            </a:r>
          </a:p>
          <a:p>
            <a:pPr lvl="1"/>
            <a:r>
              <a:rPr lang="zh-CN" altLang="en-US" dirty="0"/>
              <a:t>对于复杂伪码程序的结构，应用正确性检验的标准问题逐项加以验证；</a:t>
            </a:r>
          </a:p>
          <a:p>
            <a:pPr lvl="1"/>
            <a:r>
              <a:rPr lang="zh-CN" altLang="en-US" dirty="0"/>
              <a:t>对于不能明确判断的复杂程序结构，使用跟踪表等辅助验证。</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 -Do</a:t>
            </a:r>
            <a:endParaRPr lang="zh-CN" altLang="en-US" dirty="0"/>
          </a:p>
        </p:txBody>
      </p:sp>
      <p:sp>
        <p:nvSpPr>
          <p:cNvPr id="3" name="内容占位符 2"/>
          <p:cNvSpPr>
            <a:spLocks noGrp="1"/>
          </p:cNvSpPr>
          <p:nvPr>
            <p:ph idx="1"/>
          </p:nvPr>
        </p:nvSpPr>
        <p:spPr/>
        <p:txBody>
          <a:bodyPr/>
          <a:lstStyle/>
          <a:p>
            <a:r>
              <a:rPr lang="zh-CN" altLang="en-US" dirty="0"/>
              <a:t>典型</a:t>
            </a:r>
            <a:r>
              <a:rPr lang="en-US" dirty="0"/>
              <a:t>while</a:t>
            </a:r>
            <a:r>
              <a:rPr lang="zh-CN" altLang="en-US" dirty="0"/>
              <a:t>循环如下：</a:t>
            </a:r>
          </a:p>
          <a:p>
            <a:r>
              <a:rPr lang="en-US" dirty="0"/>
              <a:t>while (condition)</a:t>
            </a:r>
            <a:endParaRPr lang="zh-CN" altLang="en-US" dirty="0"/>
          </a:p>
          <a:p>
            <a:r>
              <a:rPr lang="en-US" dirty="0"/>
              <a:t>	begin</a:t>
            </a:r>
            <a:endParaRPr lang="zh-CN" altLang="en-US" dirty="0"/>
          </a:p>
          <a:p>
            <a:r>
              <a:rPr lang="en-US" dirty="0"/>
              <a:t>		states;</a:t>
            </a:r>
            <a:endParaRPr lang="zh-CN" altLang="en-US" dirty="0"/>
          </a:p>
          <a:p>
            <a:r>
              <a:rPr lang="en-US" dirty="0"/>
              <a:t>	end</a:t>
            </a:r>
            <a:endParaRPr lang="zh-CN" altLang="en-US" dirty="0"/>
          </a:p>
          <a:p>
            <a:r>
              <a:rPr lang="zh-CN" altLang="en-US" dirty="0"/>
              <a:t>一个正确的</a:t>
            </a:r>
            <a:r>
              <a:rPr lang="en-US" dirty="0"/>
              <a:t>while</a:t>
            </a:r>
            <a:r>
              <a:rPr lang="zh-CN" altLang="en-US" dirty="0"/>
              <a:t>循环设计应当满足如下条件：</a:t>
            </a:r>
          </a:p>
          <a:p>
            <a:pPr lvl="0"/>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 –do </a:t>
            </a:r>
            <a:r>
              <a:rPr lang="zh-CN" altLang="en-US" dirty="0"/>
              <a:t>正确性检验</a:t>
            </a:r>
          </a:p>
        </p:txBody>
      </p:sp>
      <p:sp>
        <p:nvSpPr>
          <p:cNvPr id="3" name="内容占位符 2"/>
          <p:cNvSpPr>
            <a:spLocks noGrp="1"/>
          </p:cNvSpPr>
          <p:nvPr>
            <p:ph idx="1"/>
          </p:nvPr>
        </p:nvSpPr>
        <p:spPr/>
        <p:txBody>
          <a:bodyPr/>
          <a:lstStyle/>
          <a:p>
            <a:pPr lvl="0"/>
            <a:r>
              <a:rPr lang="zh-CN" altLang="en-US" sz="2800" dirty="0"/>
              <a:t>条件</a:t>
            </a:r>
            <a:r>
              <a:rPr lang="en-US" sz="2800" dirty="0"/>
              <a:t>1</a:t>
            </a:r>
            <a:r>
              <a:rPr lang="zh-CN" altLang="en-US" sz="2800" dirty="0"/>
              <a:t>： </a:t>
            </a:r>
            <a:r>
              <a:rPr lang="en-US" sz="2800" dirty="0"/>
              <a:t>condition</a:t>
            </a:r>
            <a:r>
              <a:rPr lang="zh-CN" altLang="en-US" sz="2800" dirty="0"/>
              <a:t>是否最终一定会为“假”，从而使得循环可以结束；</a:t>
            </a:r>
          </a:p>
          <a:p>
            <a:pPr lvl="0"/>
            <a:r>
              <a:rPr lang="zh-CN" altLang="en-US" sz="2800" dirty="0"/>
              <a:t>条件</a:t>
            </a:r>
            <a:r>
              <a:rPr lang="en-US" sz="2800" dirty="0"/>
              <a:t>2</a:t>
            </a:r>
            <a:r>
              <a:rPr lang="zh-CN" altLang="en-US" sz="2800" dirty="0"/>
              <a:t>： </a:t>
            </a:r>
            <a:r>
              <a:rPr lang="en-US" sz="2800" dirty="0"/>
              <a:t>condition</a:t>
            </a:r>
            <a:r>
              <a:rPr lang="zh-CN" altLang="en-US" sz="2800" dirty="0"/>
              <a:t>为“真”的时候，单独的循环结构执行结果与循环体再加一个循环结构，其执行结果是否一致？</a:t>
            </a:r>
            <a:endParaRPr lang="en-US" altLang="zh-CN" sz="2800" dirty="0"/>
          </a:p>
          <a:p>
            <a:pPr lvl="0"/>
            <a:r>
              <a:rPr lang="zh-CN" altLang="en-US" sz="2800" dirty="0"/>
              <a:t>条件</a:t>
            </a:r>
            <a:r>
              <a:rPr lang="en-US" sz="2800" dirty="0"/>
              <a:t>3</a:t>
            </a:r>
            <a:r>
              <a:rPr lang="zh-CN" altLang="en-US" sz="2800" dirty="0"/>
              <a:t>： </a:t>
            </a:r>
            <a:r>
              <a:rPr lang="en-US" sz="2800" dirty="0"/>
              <a:t>condition</a:t>
            </a:r>
            <a:r>
              <a:rPr lang="zh-CN" altLang="en-US" sz="2800" dirty="0"/>
              <a:t>为“假”的时候，循环体内所有变量是否未被修改？</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典型用户质量期望</a:t>
            </a:r>
          </a:p>
        </p:txBody>
      </p:sp>
      <p:sp>
        <p:nvSpPr>
          <p:cNvPr id="3" name="内容占位符 2"/>
          <p:cNvSpPr>
            <a:spLocks noGrp="1"/>
          </p:cNvSpPr>
          <p:nvPr>
            <p:ph idx="1"/>
          </p:nvPr>
        </p:nvSpPr>
        <p:spPr/>
        <p:txBody>
          <a:bodyPr/>
          <a:lstStyle/>
          <a:p>
            <a:pPr lvl="0"/>
            <a:r>
              <a:rPr lang="zh-CN" altLang="en-US" dirty="0"/>
              <a:t>这款软件产品必须能够工作；</a:t>
            </a:r>
          </a:p>
          <a:p>
            <a:pPr lvl="0"/>
            <a:r>
              <a:rPr lang="zh-CN" altLang="en-US" dirty="0"/>
              <a:t>这款软件产品最好有较快的执行速度；</a:t>
            </a:r>
          </a:p>
          <a:p>
            <a:pPr lvl="0"/>
            <a:r>
              <a:rPr lang="zh-CN" altLang="en-US" dirty="0"/>
              <a:t>这款软件产品最好在安全性、保密性、可用性、可靠性、兼容性、可维护性、可移植性等方面表现优异；</a:t>
            </a:r>
          </a:p>
        </p:txBody>
      </p:sp>
    </p:spTree>
    <p:extLst>
      <p:ext uri="{BB962C8B-B14F-4D97-AF65-F5344CB8AC3E}">
        <p14:creationId xmlns:p14="http://schemas.microsoft.com/office/powerpoint/2010/main" val="7841272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PSP</a:t>
            </a:r>
            <a:r>
              <a:rPr lang="zh-CN" altLang="en-US" dirty="0"/>
              <a:t>质量策略</a:t>
            </a:r>
          </a:p>
        </p:txBody>
      </p:sp>
      <p:sp>
        <p:nvSpPr>
          <p:cNvPr id="3" name="内容占位符 2"/>
          <p:cNvSpPr>
            <a:spLocks noGrp="1"/>
          </p:cNvSpPr>
          <p:nvPr>
            <p:ph idx="1"/>
          </p:nvPr>
        </p:nvSpPr>
        <p:spPr/>
        <p:txBody>
          <a:bodyPr/>
          <a:lstStyle/>
          <a:p>
            <a:r>
              <a:rPr lang="zh-CN" altLang="en-US" dirty="0"/>
              <a:t>用缺陷管理来替代质量管理；</a:t>
            </a:r>
            <a:endParaRPr lang="en-US" altLang="zh-CN" dirty="0"/>
          </a:p>
          <a:p>
            <a:r>
              <a:rPr lang="zh-CN" altLang="en-US" dirty="0"/>
              <a:t>高质量产品也就意味着要求组成软件产品的各个组件基本无缺陷；</a:t>
            </a:r>
          </a:p>
        </p:txBody>
      </p:sp>
    </p:spTree>
    <p:extLst>
      <p:ext uri="{BB962C8B-B14F-4D97-AF65-F5344CB8AC3E}">
        <p14:creationId xmlns:p14="http://schemas.microsoft.com/office/powerpoint/2010/main" val="6445046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不同缺陷消除方式消除缺陷的效率</a:t>
            </a:r>
          </a:p>
        </p:txBody>
      </p:sp>
      <p:pic>
        <p:nvPicPr>
          <p:cNvPr id="141314" name="图片 112"/>
          <p:cNvPicPr>
            <a:picLocks noChangeAspect="1" noChangeArrowheads="1"/>
          </p:cNvPicPr>
          <p:nvPr/>
        </p:nvPicPr>
        <p:blipFill>
          <a:blip r:embed="rId3">
            <a:grayscl/>
          </a:blip>
          <a:srcRect/>
          <a:stretch>
            <a:fillRect/>
          </a:stretch>
        </p:blipFill>
        <p:spPr bwMode="auto">
          <a:xfrm>
            <a:off x="320040" y="1219200"/>
            <a:ext cx="7698986" cy="5073589"/>
          </a:xfrm>
          <a:prstGeom prst="rect">
            <a:avLst/>
          </a:prstGeom>
          <a:noFill/>
          <a:ln w="100000">
            <a:noFill/>
            <a:miter lim="800000"/>
            <a:headEnd/>
            <a:tailEnd/>
          </a:ln>
        </p:spPr>
      </p:pic>
    </p:spTree>
    <p:extLst>
      <p:ext uri="{BB962C8B-B14F-4D97-AF65-F5344CB8AC3E}">
        <p14:creationId xmlns:p14="http://schemas.microsoft.com/office/powerpoint/2010/main" val="10236317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测试消除缺陷的典型流程</a:t>
            </a:r>
          </a:p>
        </p:txBody>
      </p:sp>
      <p:sp>
        <p:nvSpPr>
          <p:cNvPr id="3" name="内容占位符 2"/>
          <p:cNvSpPr>
            <a:spLocks noGrp="1"/>
          </p:cNvSpPr>
          <p:nvPr>
            <p:ph idx="1"/>
          </p:nvPr>
        </p:nvSpPr>
        <p:spPr>
          <a:xfrm>
            <a:off x="457200" y="1052513"/>
            <a:ext cx="8686800" cy="5348287"/>
          </a:xfrm>
        </p:spPr>
        <p:txBody>
          <a:bodyPr/>
          <a:lstStyle/>
          <a:p>
            <a:pPr lvl="0"/>
            <a:r>
              <a:rPr lang="zh-CN" altLang="en-US" dirty="0"/>
              <a:t>发现待测程序的一个异常行为；</a:t>
            </a:r>
          </a:p>
          <a:p>
            <a:pPr lvl="0"/>
            <a:r>
              <a:rPr lang="zh-CN" altLang="en-US" dirty="0"/>
              <a:t>理解程序的工作方式；</a:t>
            </a:r>
          </a:p>
          <a:p>
            <a:pPr lvl="0"/>
            <a:r>
              <a:rPr lang="zh-CN" altLang="en-US" dirty="0"/>
              <a:t>调试程序，找出出错的位置，确定出错原因；</a:t>
            </a:r>
          </a:p>
          <a:p>
            <a:pPr lvl="0"/>
            <a:r>
              <a:rPr lang="zh-CN" altLang="en-US" dirty="0"/>
              <a:t>确定修改方案，修改缺陷；</a:t>
            </a:r>
          </a:p>
          <a:p>
            <a:r>
              <a:rPr lang="zh-CN" altLang="en-US" dirty="0"/>
              <a:t>回归测试，以确认修改有效；</a:t>
            </a:r>
          </a:p>
        </p:txBody>
      </p:sp>
    </p:spTree>
    <p:extLst>
      <p:ext uri="{BB962C8B-B14F-4D97-AF65-F5344CB8AC3E}">
        <p14:creationId xmlns:p14="http://schemas.microsoft.com/office/powerpoint/2010/main" val="7470847"/>
      </p:ext>
    </p:extLst>
  </p:cSld>
  <p:clrMapOvr>
    <a:masterClrMapping/>
  </p:clrMapOvr>
  <p:transition/>
</p:sld>
</file>

<file path=ppt/theme/theme1.xml><?xml version="1.0" encoding="utf-8"?>
<a:theme xmlns:a="http://schemas.openxmlformats.org/drawingml/2006/main" name="PowerPoint Templat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9206</TotalTime>
  <Words>3488</Words>
  <Application>Microsoft Office PowerPoint</Application>
  <PresentationFormat>全屏显示(4:3)</PresentationFormat>
  <Paragraphs>556</Paragraphs>
  <Slides>54</Slides>
  <Notes>54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4" baseType="lpstr">
      <vt:lpstr>New York</vt:lpstr>
      <vt:lpstr>宋体</vt:lpstr>
      <vt:lpstr>Arial</vt:lpstr>
      <vt:lpstr>Calibri</vt:lpstr>
      <vt:lpstr>Symbol</vt:lpstr>
      <vt:lpstr>Times New Roman</vt:lpstr>
      <vt:lpstr>Verdana</vt:lpstr>
      <vt:lpstr>Wingdings</vt:lpstr>
      <vt:lpstr>PowerPoint Template</vt:lpstr>
      <vt:lpstr>Visio</vt:lpstr>
      <vt:lpstr>软件质量与管理 第五讲 质量管理</vt:lpstr>
      <vt:lpstr>经典语录</vt:lpstr>
      <vt:lpstr>内容</vt:lpstr>
      <vt:lpstr>质量概念</vt:lpstr>
      <vt:lpstr>面向用户的质量观</vt:lpstr>
      <vt:lpstr>典型用户质量期望</vt:lpstr>
      <vt:lpstr>PSP质量策略</vt:lpstr>
      <vt:lpstr>不同缺陷消除方式消除缺陷的效率</vt:lpstr>
      <vt:lpstr>测试消除缺陷的典型流程</vt:lpstr>
      <vt:lpstr>评审发现缺陷典型流程</vt:lpstr>
      <vt:lpstr>部分行业数据</vt:lpstr>
      <vt:lpstr>PSP质量策略- 续</vt:lpstr>
      <vt:lpstr>PSP评审过程质量</vt:lpstr>
      <vt:lpstr>质量指标之一 ：Yield</vt:lpstr>
      <vt:lpstr>缺陷在开发过程中注入和消除的示意图</vt:lpstr>
      <vt:lpstr>质量指标之二： A/FR</vt:lpstr>
      <vt:lpstr>A/FR 控制目标</vt:lpstr>
      <vt:lpstr>质量指标之三：PQI</vt:lpstr>
      <vt:lpstr>PQI与交付后缺陷密度的关系</vt:lpstr>
      <vt:lpstr>PQI与集成时缺陷数的关系</vt:lpstr>
      <vt:lpstr>质量指标之四：Review Rate</vt:lpstr>
      <vt:lpstr>质量指标之五：DRL</vt:lpstr>
      <vt:lpstr>评审的其他考虑因素</vt:lpstr>
      <vt:lpstr>质量路径 Quality Journey</vt:lpstr>
      <vt:lpstr>设计与质量的关系</vt:lpstr>
      <vt:lpstr>PSP设计过程</vt:lpstr>
      <vt:lpstr>设计什么？</vt:lpstr>
      <vt:lpstr>设计的内容</vt:lpstr>
      <vt:lpstr>PSP设计模板</vt:lpstr>
      <vt:lpstr>PSP设计模板展现的信息</vt:lpstr>
      <vt:lpstr>OST</vt:lpstr>
      <vt:lpstr>FST</vt:lpstr>
      <vt:lpstr>SST</vt:lpstr>
      <vt:lpstr>LST</vt:lpstr>
      <vt:lpstr>UML常用图</vt:lpstr>
      <vt:lpstr>UML与PSP设计模板的关系</vt:lpstr>
      <vt:lpstr>设计的层次</vt:lpstr>
      <vt:lpstr>设计的层次：PSP模板</vt:lpstr>
      <vt:lpstr>设计的层次：PSP模板</vt:lpstr>
      <vt:lpstr>设计验证方法</vt:lpstr>
      <vt:lpstr>状态机验证</vt:lpstr>
      <vt:lpstr>状态机示例</vt:lpstr>
      <vt:lpstr>复杂条件组合</vt:lpstr>
      <vt:lpstr>真值表（表4-8）</vt:lpstr>
      <vt:lpstr>条件A的体现</vt:lpstr>
      <vt:lpstr>条件B和C</vt:lpstr>
      <vt:lpstr>符号化执行验证</vt:lpstr>
      <vt:lpstr>符号化执行验证示例</vt:lpstr>
      <vt:lpstr>优缺点分析</vt:lpstr>
      <vt:lpstr>执行表验证</vt:lpstr>
      <vt:lpstr>跟踪表验证</vt:lpstr>
      <vt:lpstr>正确性检验</vt:lpstr>
      <vt:lpstr>While -Do</vt:lpstr>
      <vt:lpstr>While –do 正确性检验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ronggp</dc:creator>
  <cp:lastModifiedBy>guoping rong</cp:lastModifiedBy>
  <cp:revision>193</cp:revision>
  <cp:lastPrinted>2018-09-19T16:24:31Z</cp:lastPrinted>
  <dcterms:created xsi:type="dcterms:W3CDTF">1601-01-01T00:00:00Z</dcterms:created>
  <dcterms:modified xsi:type="dcterms:W3CDTF">2020-11-23T15:37:57Z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